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41"/>
  </p:handoutMasterIdLst>
  <p:sldIdLst>
    <p:sldId id="256" r:id="rId2"/>
    <p:sldId id="259" r:id="rId3"/>
    <p:sldId id="268" r:id="rId4"/>
    <p:sldId id="260" r:id="rId5"/>
    <p:sldId id="265" r:id="rId6"/>
    <p:sldId id="266" r:id="rId7"/>
    <p:sldId id="261" r:id="rId8"/>
    <p:sldId id="262" r:id="rId9"/>
    <p:sldId id="269" r:id="rId10"/>
    <p:sldId id="264" r:id="rId11"/>
    <p:sldId id="267" r:id="rId12"/>
    <p:sldId id="296" r:id="rId13"/>
    <p:sldId id="297" r:id="rId14"/>
    <p:sldId id="298" r:id="rId15"/>
    <p:sldId id="299" r:id="rId16"/>
    <p:sldId id="300" r:id="rId17"/>
    <p:sldId id="301" r:id="rId18"/>
    <p:sldId id="302" r:id="rId19"/>
    <p:sldId id="303" r:id="rId20"/>
    <p:sldId id="304" r:id="rId21"/>
    <p:sldId id="305" r:id="rId22"/>
    <p:sldId id="306" r:id="rId23"/>
    <p:sldId id="307" r:id="rId24"/>
    <p:sldId id="308" r:id="rId25"/>
    <p:sldId id="309" r:id="rId26"/>
    <p:sldId id="310" r:id="rId27"/>
    <p:sldId id="311" r:id="rId28"/>
    <p:sldId id="312" r:id="rId29"/>
    <p:sldId id="313" r:id="rId30"/>
    <p:sldId id="314" r:id="rId31"/>
    <p:sldId id="315" r:id="rId32"/>
    <p:sldId id="316" r:id="rId33"/>
    <p:sldId id="317" r:id="rId34"/>
    <p:sldId id="318" r:id="rId35"/>
    <p:sldId id="319" r:id="rId36"/>
    <p:sldId id="320" r:id="rId37"/>
    <p:sldId id="321" r:id="rId38"/>
    <p:sldId id="322" r:id="rId39"/>
    <p:sldId id="258" r:id="rId40"/>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17D"/>
    <a:srgbClr val="386A88"/>
    <a:srgbClr val="3B6F8F"/>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notesViewPr>
    <p:cSldViewPr snapToGrid="0">
      <p:cViewPr varScale="1">
        <p:scale>
          <a:sx n="50" d="100"/>
          <a:sy n="50" d="100"/>
        </p:scale>
        <p:origin x="2635" y="5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sz="quarter" idx="1"/>
          </p:nvPr>
        </p:nvSpPr>
        <p:spPr>
          <a:xfrm>
            <a:off x="4143587" y="0"/>
            <a:ext cx="3169920" cy="481727"/>
          </a:xfrm>
          <a:prstGeom prst="rect">
            <a:avLst/>
          </a:prstGeom>
        </p:spPr>
        <p:txBody>
          <a:bodyPr vert="horz" lIns="96661" tIns="48331" rIns="96661" bIns="48331" rtlCol="0"/>
          <a:lstStyle>
            <a:lvl1pPr algn="r">
              <a:defRPr sz="1300"/>
            </a:lvl1pPr>
          </a:lstStyle>
          <a:p>
            <a:fld id="{295C7C23-9039-42B1-8ED4-0B66F4D9E50A}" type="datetimeFigureOut">
              <a:rPr lang="en-US" smtClean="0"/>
              <a:t>3/23/2019</a:t>
            </a:fld>
            <a:endParaRPr lang="en-US"/>
          </a:p>
        </p:txBody>
      </p:sp>
      <p:sp>
        <p:nvSpPr>
          <p:cNvPr id="4" name="Footer Placeholder 3"/>
          <p:cNvSpPr>
            <a:spLocks noGrp="1"/>
          </p:cNvSpPr>
          <p:nvPr>
            <p:ph type="ftr" sz="quarter" idx="2"/>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5" name="Slide Number Placeholder 4"/>
          <p:cNvSpPr>
            <a:spLocks noGrp="1"/>
          </p:cNvSpPr>
          <p:nvPr>
            <p:ph type="sldNum" sz="quarter" idx="3"/>
          </p:nvPr>
        </p:nvSpPr>
        <p:spPr>
          <a:xfrm>
            <a:off x="4143587" y="9119474"/>
            <a:ext cx="3169920" cy="481726"/>
          </a:xfrm>
          <a:prstGeom prst="rect">
            <a:avLst/>
          </a:prstGeom>
        </p:spPr>
        <p:txBody>
          <a:bodyPr vert="horz" lIns="96661" tIns="48331" rIns="96661" bIns="48331" rtlCol="0" anchor="b"/>
          <a:lstStyle>
            <a:lvl1pPr algn="r">
              <a:defRPr sz="1300"/>
            </a:lvl1pPr>
          </a:lstStyle>
          <a:p>
            <a:fld id="{9574D5E9-6341-4528-AB35-6B8C3918F989}" type="slidenum">
              <a:rPr lang="en-US" smtClean="0"/>
              <a:t>‹#›</a:t>
            </a:fld>
            <a:endParaRPr lang="en-US"/>
          </a:p>
        </p:txBody>
      </p:sp>
    </p:spTree>
    <p:extLst>
      <p:ext uri="{BB962C8B-B14F-4D97-AF65-F5344CB8AC3E}">
        <p14:creationId xmlns:p14="http://schemas.microsoft.com/office/powerpoint/2010/main" val="59618344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66B0759-5295-402E-B8C2-7CEA733AA6A6}" type="datetimeFigureOut">
              <a:rPr lang="en-US" smtClean="0"/>
              <a:t>3/23/2019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4D591A-D22C-4A26-BD47-33F1F27161F4}" type="slidenum">
              <a:rPr lang="en-US" smtClean="0"/>
              <a:t>‹#›</a:t>
            </a:fld>
            <a:endParaRPr lang="en-US"/>
          </a:p>
        </p:txBody>
      </p:sp>
    </p:spTree>
    <p:extLst>
      <p:ext uri="{BB962C8B-B14F-4D97-AF65-F5344CB8AC3E}">
        <p14:creationId xmlns:p14="http://schemas.microsoft.com/office/powerpoint/2010/main" val="415378485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6B0759-5295-402E-B8C2-7CEA733AA6A6}" type="datetimeFigureOut">
              <a:rPr lang="en-US" smtClean="0"/>
              <a:t>3/23/2019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4D591A-D22C-4A26-BD47-33F1F27161F4}" type="slidenum">
              <a:rPr lang="en-US" smtClean="0"/>
              <a:t>‹#›</a:t>
            </a:fld>
            <a:endParaRPr lang="en-US"/>
          </a:p>
        </p:txBody>
      </p:sp>
    </p:spTree>
    <p:extLst>
      <p:ext uri="{BB962C8B-B14F-4D97-AF65-F5344CB8AC3E}">
        <p14:creationId xmlns:p14="http://schemas.microsoft.com/office/powerpoint/2010/main" val="28975955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6B0759-5295-402E-B8C2-7CEA733AA6A6}" type="datetimeFigureOut">
              <a:rPr lang="en-US" smtClean="0"/>
              <a:t>3/23/2019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4D591A-D22C-4A26-BD47-33F1F27161F4}" type="slidenum">
              <a:rPr lang="en-US" smtClean="0"/>
              <a:t>‹#›</a:t>
            </a:fld>
            <a:endParaRPr lang="en-US"/>
          </a:p>
        </p:txBody>
      </p:sp>
    </p:spTree>
    <p:extLst>
      <p:ext uri="{BB962C8B-B14F-4D97-AF65-F5344CB8AC3E}">
        <p14:creationId xmlns:p14="http://schemas.microsoft.com/office/powerpoint/2010/main" val="7598965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2"/>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266B0759-5295-402E-B8C2-7CEA733AA6A6}" type="datetimeFigureOut">
              <a:rPr lang="en-US" smtClean="0"/>
              <a:t>3/23/2019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4D591A-D22C-4A26-BD47-33F1F27161F4}" type="slidenum">
              <a:rPr lang="en-US" smtClean="0"/>
              <a:t>‹#›</a:t>
            </a:fld>
            <a:endParaRPr lang="en-US"/>
          </a:p>
        </p:txBody>
      </p:sp>
    </p:spTree>
    <p:extLst>
      <p:ext uri="{BB962C8B-B14F-4D97-AF65-F5344CB8AC3E}">
        <p14:creationId xmlns:p14="http://schemas.microsoft.com/office/powerpoint/2010/main" val="358538969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66B0759-5295-402E-B8C2-7CEA733AA6A6}" type="datetimeFigureOut">
              <a:rPr lang="en-US" smtClean="0"/>
              <a:t>3/23/2019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4D591A-D22C-4A26-BD47-33F1F27161F4}" type="slidenum">
              <a:rPr lang="en-US" smtClean="0"/>
              <a:t>‹#›</a:t>
            </a:fld>
            <a:endParaRPr lang="en-US"/>
          </a:p>
        </p:txBody>
      </p:sp>
    </p:spTree>
    <p:extLst>
      <p:ext uri="{BB962C8B-B14F-4D97-AF65-F5344CB8AC3E}">
        <p14:creationId xmlns:p14="http://schemas.microsoft.com/office/powerpoint/2010/main" val="849237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66B0759-5295-402E-B8C2-7CEA733AA6A6}" type="datetimeFigureOut">
              <a:rPr lang="en-US" smtClean="0"/>
              <a:t>3/23/2019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4D591A-D22C-4A26-BD47-33F1F27161F4}" type="slidenum">
              <a:rPr lang="en-US" smtClean="0"/>
              <a:t>‹#›</a:t>
            </a:fld>
            <a:endParaRPr lang="en-US"/>
          </a:p>
        </p:txBody>
      </p:sp>
    </p:spTree>
    <p:extLst>
      <p:ext uri="{BB962C8B-B14F-4D97-AF65-F5344CB8AC3E}">
        <p14:creationId xmlns:p14="http://schemas.microsoft.com/office/powerpoint/2010/main" val="1021103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66B0759-5295-402E-B8C2-7CEA733AA6A6}" type="datetimeFigureOut">
              <a:rPr lang="en-US" smtClean="0"/>
              <a:t>3/23/2019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34D591A-D22C-4A26-BD47-33F1F27161F4}" type="slidenum">
              <a:rPr lang="en-US" smtClean="0"/>
              <a:t>‹#›</a:t>
            </a:fld>
            <a:endParaRPr lang="en-US"/>
          </a:p>
        </p:txBody>
      </p:sp>
    </p:spTree>
    <p:extLst>
      <p:ext uri="{BB962C8B-B14F-4D97-AF65-F5344CB8AC3E}">
        <p14:creationId xmlns:p14="http://schemas.microsoft.com/office/powerpoint/2010/main" val="19581961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66B0759-5295-402E-B8C2-7CEA733AA6A6}" type="datetimeFigureOut">
              <a:rPr lang="en-US" smtClean="0"/>
              <a:t>3/23/2019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34D591A-D22C-4A26-BD47-33F1F27161F4}" type="slidenum">
              <a:rPr lang="en-US" smtClean="0"/>
              <a:t>‹#›</a:t>
            </a:fld>
            <a:endParaRPr lang="en-US"/>
          </a:p>
        </p:txBody>
      </p:sp>
    </p:spTree>
    <p:extLst>
      <p:ext uri="{BB962C8B-B14F-4D97-AF65-F5344CB8AC3E}">
        <p14:creationId xmlns:p14="http://schemas.microsoft.com/office/powerpoint/2010/main" val="14991512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6B0759-5295-402E-B8C2-7CEA733AA6A6}" type="datetimeFigureOut">
              <a:rPr lang="en-US" smtClean="0"/>
              <a:t>3/23/2019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34D591A-D22C-4A26-BD47-33F1F27161F4}" type="slidenum">
              <a:rPr lang="en-US" smtClean="0"/>
              <a:t>‹#›</a:t>
            </a:fld>
            <a:endParaRPr lang="en-US"/>
          </a:p>
        </p:txBody>
      </p:sp>
    </p:spTree>
    <p:extLst>
      <p:ext uri="{BB962C8B-B14F-4D97-AF65-F5344CB8AC3E}">
        <p14:creationId xmlns:p14="http://schemas.microsoft.com/office/powerpoint/2010/main" val="3901072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6B0759-5295-402E-B8C2-7CEA733AA6A6}" type="datetimeFigureOut">
              <a:rPr lang="en-US" smtClean="0"/>
              <a:t>3/23/2019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4D591A-D22C-4A26-BD47-33F1F27161F4}" type="slidenum">
              <a:rPr lang="en-US" smtClean="0"/>
              <a:t>‹#›</a:t>
            </a:fld>
            <a:endParaRPr lang="en-US"/>
          </a:p>
        </p:txBody>
      </p:sp>
    </p:spTree>
    <p:extLst>
      <p:ext uri="{BB962C8B-B14F-4D97-AF65-F5344CB8AC3E}">
        <p14:creationId xmlns:p14="http://schemas.microsoft.com/office/powerpoint/2010/main" val="17375393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6B0759-5295-402E-B8C2-7CEA733AA6A6}" type="datetimeFigureOut">
              <a:rPr lang="en-US" smtClean="0"/>
              <a:t>3/23/2019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4D591A-D22C-4A26-BD47-33F1F27161F4}" type="slidenum">
              <a:rPr lang="en-US" smtClean="0"/>
              <a:t>‹#›</a:t>
            </a:fld>
            <a:endParaRPr lang="en-US"/>
          </a:p>
        </p:txBody>
      </p:sp>
    </p:spTree>
    <p:extLst>
      <p:ext uri="{BB962C8B-B14F-4D97-AF65-F5344CB8AC3E}">
        <p14:creationId xmlns:p14="http://schemas.microsoft.com/office/powerpoint/2010/main" val="853356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33617D">
            <a:alpha val="70000"/>
          </a:srgb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6B0759-5295-402E-B8C2-7CEA733AA6A6}" type="datetimeFigureOut">
              <a:rPr lang="en-US" smtClean="0"/>
              <a:t>3/23/2019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4D591A-D22C-4A26-BD47-33F1F27161F4}" type="slidenum">
              <a:rPr lang="en-US" smtClean="0"/>
              <a:t>‹#›</a:t>
            </a:fld>
            <a:endParaRPr lang="en-US"/>
          </a:p>
        </p:txBody>
      </p:sp>
    </p:spTree>
    <p:extLst>
      <p:ext uri="{BB962C8B-B14F-4D97-AF65-F5344CB8AC3E}">
        <p14:creationId xmlns:p14="http://schemas.microsoft.com/office/powerpoint/2010/main" val="11630219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www.health.harvard.edu/blog/mindfulness-meditation-may-ease-anxiety-mental-stress-201401086967" TargetMode="External"/><Relationship Id="rId2" Type="http://schemas.openxmlformats.org/officeDocument/2006/relationships/hyperlink" Target="https://well.blogs.nytimes.com/2016/02/18/contemplation-therapy/?_r=0" TargetMode="Externa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jamanetwork.com/journals/jamainternalmedicine/fullarticle/1809754" TargetMode="External"/></Relationships>
</file>

<file path=ppt/slides/_rels/slide3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91953" y="2512381"/>
            <a:ext cx="10306975" cy="997582"/>
          </a:xfrm>
        </p:spPr>
        <p:txBody>
          <a:bodyPr>
            <a:normAutofit fontScale="90000"/>
          </a:bodyPr>
          <a:lstStyle/>
          <a:p>
            <a:r>
              <a:rPr lang="en-US" sz="4000" dirty="0" smtClean="0">
                <a:solidFill>
                  <a:schemeClr val="bg2">
                    <a:lumMod val="90000"/>
                  </a:schemeClr>
                </a:solidFill>
                <a:latin typeface="Leelawadee UI" panose="020B0502040204020203" pitchFamily="34" charset="-34"/>
                <a:cs typeface="Leelawadee UI" panose="020B0502040204020203" pitchFamily="34" charset="-34"/>
              </a:rPr>
              <a:t>MEDITATION AND MINDFULNESS FOR EMOTIONAL WELL-BEING</a:t>
            </a:r>
            <a:endParaRPr lang="en-US" sz="4000" dirty="0">
              <a:solidFill>
                <a:schemeClr val="bg2">
                  <a:lumMod val="90000"/>
                </a:schemeClr>
              </a:solidFill>
              <a:latin typeface="Leelawadee UI" panose="020B0502040204020203" pitchFamily="34" charset="-34"/>
              <a:cs typeface="Leelawadee UI" panose="020B0502040204020203" pitchFamily="34" charset="-34"/>
            </a:endParaRPr>
          </a:p>
        </p:txBody>
      </p:sp>
      <p:sp>
        <p:nvSpPr>
          <p:cNvPr id="3" name="Subtitle 2"/>
          <p:cNvSpPr>
            <a:spLocks noGrp="1"/>
          </p:cNvSpPr>
          <p:nvPr>
            <p:ph type="subTitle" idx="1"/>
          </p:nvPr>
        </p:nvSpPr>
        <p:spPr>
          <a:xfrm>
            <a:off x="1524000" y="3495502"/>
            <a:ext cx="9144000" cy="2011684"/>
          </a:xfrm>
        </p:spPr>
        <p:txBody>
          <a:bodyPr>
            <a:normAutofit/>
          </a:bodyPr>
          <a:lstStyle/>
          <a:p>
            <a:pPr defTabSz="457200">
              <a:lnSpc>
                <a:spcPct val="100000"/>
              </a:lnSpc>
              <a:spcBef>
                <a:spcPct val="20000"/>
              </a:spcBef>
            </a:pPr>
            <a:endParaRPr lang="en-US" dirty="0">
              <a:solidFill>
                <a:schemeClr val="bg2">
                  <a:lumMod val="90000"/>
                </a:schemeClr>
              </a:solidFill>
              <a:latin typeface="Leelawadee UI" panose="020B0502040204020203" pitchFamily="34" charset="-34"/>
              <a:cs typeface="Leelawadee UI" panose="020B0502040204020203" pitchFamily="34" charset="-34"/>
            </a:endParaRPr>
          </a:p>
          <a:p>
            <a:pPr defTabSz="457200">
              <a:lnSpc>
                <a:spcPct val="100000"/>
              </a:lnSpc>
              <a:spcBef>
                <a:spcPct val="20000"/>
              </a:spcBef>
            </a:pPr>
            <a:r>
              <a:rPr lang="en-US" sz="4000" b="1" i="1" dirty="0" smtClean="0">
                <a:solidFill>
                  <a:schemeClr val="bg1"/>
                </a:solidFill>
                <a:latin typeface="Leelawadee UI" panose="020B0502040204020203" pitchFamily="34" charset="-34"/>
                <a:cs typeface="Leelawadee UI" panose="020B0502040204020203" pitchFamily="34" charset="-34"/>
              </a:rPr>
              <a:t>Physician Wellness Series</a:t>
            </a:r>
            <a:endParaRPr lang="en-US" sz="4000" b="1" i="1" dirty="0">
              <a:solidFill>
                <a:schemeClr val="bg1"/>
              </a:solidFill>
              <a:latin typeface="Leelawadee UI" panose="020B0502040204020203" pitchFamily="34" charset="-34"/>
              <a:cs typeface="Leelawadee UI" panose="020B0502040204020203" pitchFamily="34" charset="-34"/>
            </a:endParaRPr>
          </a:p>
          <a:p>
            <a:endParaRPr lang="en-US"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363171"/>
            <a:ext cx="4835030" cy="1494829"/>
          </a:xfrm>
          <a:prstGeom prst="rect">
            <a:avLst/>
          </a:prstGeom>
        </p:spPr>
      </p:pic>
    </p:spTree>
    <p:extLst>
      <p:ext uri="{BB962C8B-B14F-4D97-AF65-F5344CB8AC3E}">
        <p14:creationId xmlns:p14="http://schemas.microsoft.com/office/powerpoint/2010/main" val="28375897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534032" y="2124891"/>
            <a:ext cx="9935157" cy="2113646"/>
          </a:xfrm>
          <a:prstGeom prst="rect">
            <a:avLst/>
          </a:prstGeom>
        </p:spPr>
        <p:txBody>
          <a:bodyPr vert="horz" lIns="91440" tIns="45720" rIns="91440" bIns="45720" rtlCol="0" anchor="b">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4000" dirty="0" smtClean="0">
                <a:solidFill>
                  <a:schemeClr val="bg2"/>
                </a:solidFill>
                <a:latin typeface="Leelawadee UI" panose="020B0502040204020203" pitchFamily="34" charset="-34"/>
                <a:cs typeface="Leelawadee UI" panose="020B0502040204020203" pitchFamily="34" charset="-34"/>
              </a:rPr>
              <a:t>The Ohio Physician Wellness Coalition (OPWC) aims to provide a comprehensive one-stop location for wellness resources for Ohio's physicians.</a:t>
            </a:r>
            <a:endParaRPr lang="en-US" sz="4000" dirty="0">
              <a:solidFill>
                <a:schemeClr val="bg2"/>
              </a:solidFill>
              <a:latin typeface="Leelawadee UI" panose="020B0502040204020203" pitchFamily="34" charset="-34"/>
              <a:cs typeface="Leelawadee UI" panose="020B0502040204020203" pitchFamily="34" charset="-34"/>
            </a:endParaRP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363171"/>
            <a:ext cx="4835030" cy="1494829"/>
          </a:xfrm>
          <a:prstGeom prst="rect">
            <a:avLst/>
          </a:prstGeom>
        </p:spPr>
      </p:pic>
    </p:spTree>
    <p:extLst>
      <p:ext uri="{BB962C8B-B14F-4D97-AF65-F5344CB8AC3E}">
        <p14:creationId xmlns:p14="http://schemas.microsoft.com/office/powerpoint/2010/main" val="18882028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623267" y="1963571"/>
            <a:ext cx="9172318" cy="3550842"/>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4000" dirty="0">
                <a:solidFill>
                  <a:schemeClr val="bg2"/>
                </a:solidFill>
                <a:latin typeface="Leelawadee UI" panose="020B0502040204020203" pitchFamily="34" charset="-34"/>
                <a:cs typeface="Leelawadee UI" panose="020B0502040204020203" pitchFamily="34" charset="-34"/>
              </a:rPr>
              <a:t>Our first initiative was identified in </a:t>
            </a:r>
            <a:r>
              <a:rPr lang="en-US" sz="4000" dirty="0" smtClean="0">
                <a:solidFill>
                  <a:schemeClr val="bg2"/>
                </a:solidFill>
                <a:latin typeface="Leelawadee UI" panose="020B0502040204020203" pitchFamily="34" charset="-34"/>
                <a:cs typeface="Leelawadee UI" panose="020B0502040204020203" pitchFamily="34" charset="-34"/>
              </a:rPr>
              <a:t>2018.  </a:t>
            </a:r>
            <a:r>
              <a:rPr lang="en-US" sz="4000" dirty="0">
                <a:solidFill>
                  <a:schemeClr val="bg2"/>
                </a:solidFill>
                <a:latin typeface="Leelawadee UI" panose="020B0502040204020203" pitchFamily="34" charset="-34"/>
                <a:cs typeface="Leelawadee UI" panose="020B0502040204020203" pitchFamily="34" charset="-34"/>
              </a:rPr>
              <a:t>T</a:t>
            </a:r>
            <a:r>
              <a:rPr lang="en-US" sz="4000" dirty="0" smtClean="0">
                <a:solidFill>
                  <a:schemeClr val="bg2"/>
                </a:solidFill>
                <a:latin typeface="Leelawadee UI" panose="020B0502040204020203" pitchFamily="34" charset="-34"/>
                <a:cs typeface="Leelawadee UI" panose="020B0502040204020203" pitchFamily="34" charset="-34"/>
              </a:rPr>
              <a:t>his video is part our </a:t>
            </a:r>
          </a:p>
          <a:p>
            <a:pPr algn="l"/>
            <a:endParaRPr lang="en-US" sz="1200" dirty="0" smtClean="0">
              <a:solidFill>
                <a:schemeClr val="bg2"/>
              </a:solidFill>
              <a:latin typeface="Leelawadee UI" panose="020B0502040204020203" pitchFamily="34" charset="-34"/>
              <a:cs typeface="Leelawadee UI" panose="020B0502040204020203" pitchFamily="34" charset="-34"/>
            </a:endParaRPr>
          </a:p>
          <a:p>
            <a:r>
              <a:rPr lang="en-US" sz="4000" b="1" i="1" dirty="0" smtClean="0">
                <a:solidFill>
                  <a:schemeClr val="bg2"/>
                </a:solidFill>
                <a:latin typeface="Leelawadee UI" panose="020B0502040204020203" pitchFamily="34" charset="-34"/>
                <a:cs typeface="Leelawadee UI" panose="020B0502040204020203" pitchFamily="34" charset="-34"/>
              </a:rPr>
              <a:t>wellness </a:t>
            </a:r>
            <a:r>
              <a:rPr lang="en-US" sz="4000" b="1" i="1" dirty="0">
                <a:solidFill>
                  <a:schemeClr val="bg2"/>
                </a:solidFill>
                <a:latin typeface="Leelawadee UI" panose="020B0502040204020203" pitchFamily="34" charset="-34"/>
                <a:cs typeface="Leelawadee UI" panose="020B0502040204020203" pitchFamily="34" charset="-34"/>
              </a:rPr>
              <a:t>video series </a:t>
            </a:r>
            <a:endParaRPr lang="en-US" sz="4000" b="1" i="1" dirty="0" smtClean="0">
              <a:solidFill>
                <a:schemeClr val="bg2"/>
              </a:solidFill>
              <a:latin typeface="Leelawadee UI" panose="020B0502040204020203" pitchFamily="34" charset="-34"/>
              <a:cs typeface="Leelawadee UI" panose="020B0502040204020203" pitchFamily="34" charset="-34"/>
            </a:endParaRPr>
          </a:p>
          <a:p>
            <a:endParaRPr lang="en-US" sz="1200" b="1" i="1" dirty="0" smtClean="0">
              <a:solidFill>
                <a:schemeClr val="bg2"/>
              </a:solidFill>
              <a:latin typeface="Leelawadee UI" panose="020B0502040204020203" pitchFamily="34" charset="-34"/>
              <a:cs typeface="Leelawadee UI" panose="020B0502040204020203" pitchFamily="34" charset="-34"/>
            </a:endParaRPr>
          </a:p>
          <a:p>
            <a:pPr algn="l"/>
            <a:r>
              <a:rPr lang="en-US" sz="4000" dirty="0" smtClean="0">
                <a:solidFill>
                  <a:schemeClr val="bg2"/>
                </a:solidFill>
                <a:latin typeface="Leelawadee UI" panose="020B0502040204020203" pitchFamily="34" charset="-34"/>
                <a:cs typeface="Leelawadee UI" panose="020B0502040204020203" pitchFamily="34" charset="-34"/>
              </a:rPr>
              <a:t>free </a:t>
            </a:r>
            <a:r>
              <a:rPr lang="en-US" sz="4000" dirty="0">
                <a:solidFill>
                  <a:schemeClr val="bg2"/>
                </a:solidFill>
                <a:latin typeface="Leelawadee UI" panose="020B0502040204020203" pitchFamily="34" charset="-34"/>
                <a:cs typeface="Leelawadee UI" panose="020B0502040204020203" pitchFamily="34" charset="-34"/>
              </a:rPr>
              <a:t>continuing medical </a:t>
            </a:r>
            <a:r>
              <a:rPr lang="en-US" sz="4000" dirty="0" smtClean="0">
                <a:solidFill>
                  <a:schemeClr val="bg2"/>
                </a:solidFill>
                <a:latin typeface="Leelawadee UI" panose="020B0502040204020203" pitchFamily="34" charset="-34"/>
                <a:cs typeface="Leelawadee UI" panose="020B0502040204020203" pitchFamily="34" charset="-34"/>
              </a:rPr>
              <a:t>education is available for each video. </a:t>
            </a:r>
            <a:endParaRPr lang="en-US" sz="4000" dirty="0">
              <a:solidFill>
                <a:schemeClr val="bg2"/>
              </a:solidFill>
              <a:latin typeface="Leelawadee UI" panose="020B0502040204020203" pitchFamily="34" charset="-34"/>
              <a:cs typeface="Leelawadee UI" panose="020B0502040204020203" pitchFamily="34" charset="-34"/>
            </a:endParaRPr>
          </a:p>
          <a:p>
            <a:pPr algn="l"/>
            <a:endParaRPr lang="en-US" sz="4000" dirty="0">
              <a:solidFill>
                <a:schemeClr val="bg2"/>
              </a:solidFill>
              <a:latin typeface="Leelawadee UI" panose="020B0502040204020203" pitchFamily="34" charset="-34"/>
              <a:cs typeface="Leelawadee UI" panose="020B0502040204020203" pitchFamily="34" charset="-34"/>
            </a:endParaRP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363171"/>
            <a:ext cx="4835030" cy="1494829"/>
          </a:xfrm>
          <a:prstGeom prst="rect">
            <a:avLst/>
          </a:prstGeom>
        </p:spPr>
      </p:pic>
    </p:spTree>
    <p:extLst>
      <p:ext uri="{BB962C8B-B14F-4D97-AF65-F5344CB8AC3E}">
        <p14:creationId xmlns:p14="http://schemas.microsoft.com/office/powerpoint/2010/main" val="9525205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rmAutofit/>
          </a:bodyPr>
          <a:lstStyle/>
          <a:p>
            <a:pPr algn="ctr"/>
            <a:r>
              <a:rPr lang="en-US" sz="4000" b="1" cap="all" dirty="0">
                <a:latin typeface="Leelawadee UI" panose="020B0502040204020203" pitchFamily="34" charset="-34"/>
                <a:cs typeface="Leelawadee UI" panose="020B0502040204020203" pitchFamily="34" charset="-34"/>
              </a:rPr>
              <a:t>Agenda</a:t>
            </a:r>
          </a:p>
        </p:txBody>
      </p:sp>
      <p:sp>
        <p:nvSpPr>
          <p:cNvPr id="3" name="Content Placeholder 2"/>
          <p:cNvSpPr>
            <a:spLocks noGrp="1"/>
          </p:cNvSpPr>
          <p:nvPr>
            <p:ph idx="1"/>
          </p:nvPr>
        </p:nvSpPr>
        <p:spPr>
          <a:xfrm>
            <a:off x="838200" y="1825625"/>
            <a:ext cx="10515600" cy="2727714"/>
          </a:xfrm>
        </p:spPr>
        <p:txBody>
          <a:bodyPr/>
          <a:lstStyle/>
          <a:p>
            <a:r>
              <a:rPr lang="en-US" dirty="0" smtClean="0"/>
              <a:t>The goal of this presentation is to educate physicians, residents and medical student on the benefits of meditation and mindfulness activities</a:t>
            </a:r>
          </a:p>
          <a:p>
            <a:pPr marL="0" indent="0">
              <a:buNone/>
            </a:pPr>
            <a:endParaRPr lang="en-US" dirty="0" smtClean="0"/>
          </a:p>
          <a:p>
            <a:r>
              <a:rPr lang="en-US" dirty="0" smtClean="0"/>
              <a:t>To help reduce stress – improve cognition- and in general, better overall health</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363171"/>
            <a:ext cx="4835030" cy="1494829"/>
          </a:xfrm>
          <a:prstGeom prst="rect">
            <a:avLst/>
          </a:prstGeom>
        </p:spPr>
      </p:pic>
    </p:spTree>
    <p:extLst>
      <p:ext uri="{BB962C8B-B14F-4D97-AF65-F5344CB8AC3E}">
        <p14:creationId xmlns:p14="http://schemas.microsoft.com/office/powerpoint/2010/main" val="9752200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rmAutofit/>
          </a:bodyPr>
          <a:lstStyle/>
          <a:p>
            <a:pPr algn="ctr"/>
            <a:r>
              <a:rPr lang="en-US" sz="4000" b="1" cap="all" dirty="0">
                <a:latin typeface="Leelawadee UI" panose="020B0502040204020203" pitchFamily="34" charset="-34"/>
                <a:cs typeface="Leelawadee UI" panose="020B0502040204020203" pitchFamily="34" charset="-34"/>
              </a:rPr>
              <a:t>Objectives</a:t>
            </a:r>
          </a:p>
        </p:txBody>
      </p:sp>
      <p:sp>
        <p:nvSpPr>
          <p:cNvPr id="3" name="Content Placeholder 2"/>
          <p:cNvSpPr>
            <a:spLocks noGrp="1"/>
          </p:cNvSpPr>
          <p:nvPr>
            <p:ph idx="1"/>
          </p:nvPr>
        </p:nvSpPr>
        <p:spPr>
          <a:xfrm>
            <a:off x="838200" y="1741646"/>
            <a:ext cx="10515600" cy="3334204"/>
          </a:xfrm>
        </p:spPr>
        <p:txBody>
          <a:bodyPr>
            <a:normAutofit/>
          </a:bodyPr>
          <a:lstStyle/>
          <a:p>
            <a:r>
              <a:rPr lang="en-US" dirty="0" smtClean="0"/>
              <a:t>There three objectives that we are going to meet:</a:t>
            </a:r>
          </a:p>
          <a:p>
            <a:pPr marL="0" indent="0">
              <a:buNone/>
            </a:pPr>
            <a:endParaRPr lang="en-US" dirty="0" smtClean="0"/>
          </a:p>
          <a:p>
            <a:pPr marL="971550" lvl="1" indent="-514350">
              <a:buFont typeface="+mj-lt"/>
              <a:buAutoNum type="arabicPeriod"/>
            </a:pPr>
            <a:r>
              <a:rPr lang="en-US" dirty="0" smtClean="0"/>
              <a:t>Explore what is mediation and specifically mindful meditation –it’s origins and typical practices to get started</a:t>
            </a:r>
          </a:p>
          <a:p>
            <a:pPr marL="971550" lvl="1" indent="-514350">
              <a:buFont typeface="+mj-lt"/>
              <a:buAutoNum type="arabicPeriod"/>
            </a:pPr>
            <a:r>
              <a:rPr lang="en-US" dirty="0" smtClean="0"/>
              <a:t>Look at the benefits of meditation- specifically the benefits emotionally, spiritually and physically</a:t>
            </a:r>
          </a:p>
          <a:p>
            <a:pPr marL="971550" lvl="1" indent="-514350">
              <a:buFont typeface="+mj-lt"/>
              <a:buAutoNum type="arabicPeriod"/>
            </a:pPr>
            <a:r>
              <a:rPr lang="en-US" dirty="0" smtClean="0"/>
              <a:t>Finally we’ll talk about some practical mindful meditation ideas and activities that you can explore on your own</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363171"/>
            <a:ext cx="4835030" cy="1494829"/>
          </a:xfrm>
          <a:prstGeom prst="rect">
            <a:avLst/>
          </a:prstGeom>
        </p:spPr>
      </p:pic>
    </p:spTree>
    <p:extLst>
      <p:ext uri="{BB962C8B-B14F-4D97-AF65-F5344CB8AC3E}">
        <p14:creationId xmlns:p14="http://schemas.microsoft.com/office/powerpoint/2010/main" val="23458906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rmAutofit/>
          </a:bodyPr>
          <a:lstStyle/>
          <a:p>
            <a:pPr algn="ctr"/>
            <a:r>
              <a:rPr lang="en-US" sz="4000" b="1" cap="all" dirty="0">
                <a:latin typeface="Leelawadee UI" panose="020B0502040204020203" pitchFamily="34" charset="-34"/>
                <a:cs typeface="Leelawadee UI" panose="020B0502040204020203" pitchFamily="34" charset="-34"/>
              </a:rPr>
              <a:t>What is </a:t>
            </a:r>
            <a:r>
              <a:rPr lang="en-US" sz="4000" b="1" cap="all" dirty="0" smtClean="0">
                <a:latin typeface="Leelawadee UI" panose="020B0502040204020203" pitchFamily="34" charset="-34"/>
                <a:cs typeface="Leelawadee UI" panose="020B0502040204020203" pitchFamily="34" charset="-34"/>
              </a:rPr>
              <a:t>Meditation?</a:t>
            </a:r>
            <a:endParaRPr lang="en-US" sz="4000" b="1" cap="all" dirty="0">
              <a:latin typeface="Leelawadee UI" panose="020B0502040204020203" pitchFamily="34" charset="-34"/>
              <a:cs typeface="Leelawadee UI" panose="020B0502040204020203" pitchFamily="34" charset="-34"/>
            </a:endParaRPr>
          </a:p>
        </p:txBody>
      </p:sp>
      <p:sp>
        <p:nvSpPr>
          <p:cNvPr id="6" name="Content Placeholder 5"/>
          <p:cNvSpPr>
            <a:spLocks noGrp="1"/>
          </p:cNvSpPr>
          <p:nvPr>
            <p:ph idx="1"/>
          </p:nvPr>
        </p:nvSpPr>
        <p:spPr>
          <a:xfrm>
            <a:off x="838200" y="1825625"/>
            <a:ext cx="10515600" cy="3456589"/>
          </a:xfrm>
        </p:spPr>
        <p:txBody>
          <a:bodyPr>
            <a:normAutofit lnSpcReduction="10000"/>
          </a:bodyPr>
          <a:lstStyle/>
          <a:p>
            <a:r>
              <a:rPr lang="en-US" dirty="0"/>
              <a:t>A</a:t>
            </a:r>
            <a:r>
              <a:rPr lang="en-US" dirty="0" smtClean="0"/>
              <a:t> </a:t>
            </a:r>
            <a:r>
              <a:rPr lang="en-US" dirty="0"/>
              <a:t>practice where an individual trains the </a:t>
            </a:r>
            <a:r>
              <a:rPr lang="en-US" dirty="0" smtClean="0"/>
              <a:t>mind</a:t>
            </a:r>
            <a:r>
              <a:rPr lang="en-US" dirty="0"/>
              <a:t> </a:t>
            </a:r>
            <a:r>
              <a:rPr lang="en-US" dirty="0" smtClean="0"/>
              <a:t>or </a:t>
            </a:r>
            <a:r>
              <a:rPr lang="en-US" dirty="0"/>
              <a:t>induces a mode of </a:t>
            </a:r>
            <a:r>
              <a:rPr lang="en-US" dirty="0" smtClean="0"/>
              <a:t>consciousness, </a:t>
            </a:r>
            <a:r>
              <a:rPr lang="en-US" dirty="0"/>
              <a:t>either to realize some benefit or for the mind to simply acknowledge its content without becoming identified with that </a:t>
            </a:r>
            <a:r>
              <a:rPr lang="en-US" dirty="0" smtClean="0"/>
              <a:t>content.</a:t>
            </a:r>
          </a:p>
          <a:p>
            <a:pPr marL="0" indent="0">
              <a:buNone/>
            </a:pPr>
            <a:endParaRPr lang="en-US" dirty="0" smtClean="0"/>
          </a:p>
          <a:p>
            <a:r>
              <a:rPr lang="en-US" dirty="0"/>
              <a:t>The term </a:t>
            </a:r>
            <a:r>
              <a:rPr lang="en-US" i="1" dirty="0"/>
              <a:t>meditation</a:t>
            </a:r>
            <a:r>
              <a:rPr lang="en-US" dirty="0"/>
              <a:t> refers to a broad variety of practices that includes techniques designed to promote relaxation, build internal energy or life force </a:t>
            </a:r>
            <a:r>
              <a:rPr lang="en-US" dirty="0" smtClean="0"/>
              <a:t>and </a:t>
            </a:r>
            <a:r>
              <a:rPr lang="en-US" dirty="0"/>
              <a:t>develop compassion</a:t>
            </a:r>
            <a:r>
              <a:rPr lang="en-US" dirty="0" smtClean="0"/>
              <a:t>,</a:t>
            </a:r>
            <a:r>
              <a:rPr lang="en-US" baseline="30000" dirty="0" smtClean="0"/>
              <a:t> </a:t>
            </a:r>
            <a:r>
              <a:rPr lang="en-US" dirty="0" smtClean="0"/>
              <a:t>love</a:t>
            </a:r>
            <a:r>
              <a:rPr lang="en-US" dirty="0"/>
              <a:t>, patience, generosity, and forgiveness.</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363171"/>
            <a:ext cx="4835030" cy="1494829"/>
          </a:xfrm>
          <a:prstGeom prst="rect">
            <a:avLst/>
          </a:prstGeom>
        </p:spPr>
      </p:pic>
    </p:spTree>
    <p:extLst>
      <p:ext uri="{BB962C8B-B14F-4D97-AF65-F5344CB8AC3E}">
        <p14:creationId xmlns:p14="http://schemas.microsoft.com/office/powerpoint/2010/main" val="16422777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rmAutofit/>
          </a:bodyPr>
          <a:lstStyle/>
          <a:p>
            <a:pPr algn="ctr"/>
            <a:r>
              <a:rPr lang="en-US" sz="4000" b="1" cap="all" dirty="0">
                <a:latin typeface="Leelawadee UI" panose="020B0502040204020203" pitchFamily="34" charset="-34"/>
                <a:cs typeface="Leelawadee UI" panose="020B0502040204020203" pitchFamily="34" charset="-34"/>
              </a:rPr>
              <a:t>Origins</a:t>
            </a:r>
          </a:p>
        </p:txBody>
      </p:sp>
      <p:sp>
        <p:nvSpPr>
          <p:cNvPr id="3" name="Content Placeholder 2"/>
          <p:cNvSpPr>
            <a:spLocks noGrp="1"/>
          </p:cNvSpPr>
          <p:nvPr>
            <p:ph idx="1"/>
          </p:nvPr>
        </p:nvSpPr>
        <p:spPr>
          <a:xfrm>
            <a:off x="838200" y="1639191"/>
            <a:ext cx="10515600" cy="3651900"/>
          </a:xfrm>
        </p:spPr>
        <p:txBody>
          <a:bodyPr>
            <a:normAutofit fontScale="92500" lnSpcReduction="20000"/>
          </a:bodyPr>
          <a:lstStyle/>
          <a:p>
            <a:r>
              <a:rPr lang="en-US" dirty="0"/>
              <a:t>Meditation is an ancient practice that is believed to originate in India several thousand years BCE. Throughout early history, the practice was adopted by neighboring countries quickly and formed a part of many religions throughout the world</a:t>
            </a:r>
            <a:r>
              <a:rPr lang="en-US" dirty="0" smtClean="0"/>
              <a:t>.</a:t>
            </a:r>
          </a:p>
          <a:p>
            <a:pPr marL="0" indent="0">
              <a:buNone/>
            </a:pPr>
            <a:endParaRPr lang="en-US" dirty="0"/>
          </a:p>
          <a:p>
            <a:r>
              <a:rPr lang="en-US" dirty="0"/>
              <a:t>The terminology used today to “meditate” was not introduced until the 12th century AD, coming from the Latin word </a:t>
            </a:r>
            <a:r>
              <a:rPr lang="en-US" i="1" dirty="0" err="1"/>
              <a:t>meditatum</a:t>
            </a:r>
            <a:r>
              <a:rPr lang="en-US" i="1" dirty="0" smtClean="0"/>
              <a:t>.</a:t>
            </a:r>
          </a:p>
          <a:p>
            <a:pPr marL="0" indent="0">
              <a:buNone/>
            </a:pPr>
            <a:endParaRPr lang="en-US" dirty="0"/>
          </a:p>
          <a:p>
            <a:r>
              <a:rPr lang="en-US" dirty="0"/>
              <a:t>The earliest documented records that mentioned meditation involved </a:t>
            </a:r>
            <a:r>
              <a:rPr lang="en-US" dirty="0" err="1"/>
              <a:t>Vedantism</a:t>
            </a:r>
            <a:r>
              <a:rPr lang="en-US" dirty="0"/>
              <a:t>, a Hindu tradition in India, around 1500 BCE.</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363171"/>
            <a:ext cx="4835030" cy="1494829"/>
          </a:xfrm>
          <a:prstGeom prst="rect">
            <a:avLst/>
          </a:prstGeom>
        </p:spPr>
      </p:pic>
    </p:spTree>
    <p:extLst>
      <p:ext uri="{BB962C8B-B14F-4D97-AF65-F5344CB8AC3E}">
        <p14:creationId xmlns:p14="http://schemas.microsoft.com/office/powerpoint/2010/main" val="15085706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rmAutofit/>
          </a:bodyPr>
          <a:lstStyle/>
          <a:p>
            <a:pPr algn="ctr"/>
            <a:r>
              <a:rPr lang="en-US" sz="4000" b="1" cap="all" dirty="0">
                <a:latin typeface="Leelawadee UI" panose="020B0502040204020203" pitchFamily="34" charset="-34"/>
                <a:cs typeface="Leelawadee UI" panose="020B0502040204020203" pitchFamily="34" charset="-34"/>
              </a:rPr>
              <a:t>Origins</a:t>
            </a:r>
          </a:p>
        </p:txBody>
      </p:sp>
      <p:sp>
        <p:nvSpPr>
          <p:cNvPr id="3" name="Content Placeholder 2"/>
          <p:cNvSpPr>
            <a:spLocks noGrp="1"/>
          </p:cNvSpPr>
          <p:nvPr>
            <p:ph idx="1"/>
          </p:nvPr>
        </p:nvSpPr>
        <p:spPr>
          <a:xfrm>
            <a:off x="838200" y="1825625"/>
            <a:ext cx="10515600" cy="3296791"/>
          </a:xfrm>
        </p:spPr>
        <p:txBody>
          <a:bodyPr>
            <a:normAutofit fontScale="92500" lnSpcReduction="10000"/>
          </a:bodyPr>
          <a:lstStyle/>
          <a:p>
            <a:r>
              <a:rPr lang="en-US" dirty="0"/>
              <a:t>Between 600-500 BCE, the development of other meditation forms was recorded in Taoist China and Buddhist India, although the exact origins of these practices, particularly Buddhist meditation, continues to be debated among historians</a:t>
            </a:r>
            <a:r>
              <a:rPr lang="en-US" dirty="0" smtClean="0"/>
              <a:t>.</a:t>
            </a:r>
          </a:p>
          <a:p>
            <a:pPr marL="0" indent="0">
              <a:buNone/>
            </a:pPr>
            <a:endParaRPr lang="en-US" dirty="0" smtClean="0"/>
          </a:p>
          <a:p>
            <a:r>
              <a:rPr lang="en-US" dirty="0"/>
              <a:t>The </a:t>
            </a:r>
            <a:r>
              <a:rPr lang="en-US" i="1" dirty="0"/>
              <a:t>Yoga Sutras of </a:t>
            </a:r>
            <a:r>
              <a:rPr lang="en-US" i="1" dirty="0" err="1"/>
              <a:t>Patanjali</a:t>
            </a:r>
            <a:r>
              <a:rPr lang="en-US" i="1" dirty="0"/>
              <a:t>, </a:t>
            </a:r>
            <a:r>
              <a:rPr lang="en-US" dirty="0"/>
              <a:t>outlining the eight limbs of yoga, was compiled between 400-100 BCE. In the same period, the </a:t>
            </a:r>
            <a:r>
              <a:rPr lang="en-US" i="1" dirty="0"/>
              <a:t>Bhagavad Gita </a:t>
            </a:r>
            <a:r>
              <a:rPr lang="en-US" dirty="0"/>
              <a:t>was written, which discusses the philosophy of yoga, meditation and the practice of living a spiritual life.</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363171"/>
            <a:ext cx="4835030" cy="1494829"/>
          </a:xfrm>
          <a:prstGeom prst="rect">
            <a:avLst/>
          </a:prstGeom>
        </p:spPr>
      </p:pic>
    </p:spTree>
    <p:extLst>
      <p:ext uri="{BB962C8B-B14F-4D97-AF65-F5344CB8AC3E}">
        <p14:creationId xmlns:p14="http://schemas.microsoft.com/office/powerpoint/2010/main" val="32085504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rmAutofit/>
          </a:bodyPr>
          <a:lstStyle/>
          <a:p>
            <a:pPr algn="ctr"/>
            <a:r>
              <a:rPr lang="en-US" sz="4000" b="1" cap="all" dirty="0">
                <a:latin typeface="Leelawadee UI" panose="020B0502040204020203" pitchFamily="34" charset="-34"/>
                <a:cs typeface="Leelawadee UI" panose="020B0502040204020203" pitchFamily="34" charset="-34"/>
              </a:rPr>
              <a:t>Origins</a:t>
            </a:r>
          </a:p>
        </p:txBody>
      </p:sp>
      <p:sp>
        <p:nvSpPr>
          <p:cNvPr id="3" name="Content Placeholder 2"/>
          <p:cNvSpPr>
            <a:spLocks noGrp="1"/>
          </p:cNvSpPr>
          <p:nvPr>
            <p:ph idx="1"/>
          </p:nvPr>
        </p:nvSpPr>
        <p:spPr>
          <a:xfrm>
            <a:off x="838200" y="1621431"/>
            <a:ext cx="10515600" cy="3793948"/>
          </a:xfrm>
        </p:spPr>
        <p:txBody>
          <a:bodyPr>
            <a:normAutofit lnSpcReduction="10000"/>
          </a:bodyPr>
          <a:lstStyle/>
          <a:p>
            <a:r>
              <a:rPr lang="en-US" dirty="0"/>
              <a:t>The practice of meditation also spread to other cultures in the West, via the Silk Road, to influence religions such as Judaism. Later, in the 3rd century AD, Plotinus developed meditative techniques, which were not easily integrated into the Christian </a:t>
            </a:r>
            <a:r>
              <a:rPr lang="en-US" dirty="0" smtClean="0"/>
              <a:t>faith.</a:t>
            </a:r>
          </a:p>
          <a:p>
            <a:pPr marL="0" indent="0">
              <a:buNone/>
            </a:pPr>
            <a:endParaRPr lang="en-US" dirty="0" smtClean="0"/>
          </a:p>
          <a:p>
            <a:r>
              <a:rPr lang="en-US" dirty="0"/>
              <a:t>In the 18th century, the ancient teachings of meditation began to become more popular among the population of Western cultures.</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363171"/>
            <a:ext cx="4835030" cy="1494829"/>
          </a:xfrm>
          <a:prstGeom prst="rect">
            <a:avLst/>
          </a:prstGeom>
        </p:spPr>
      </p:pic>
    </p:spTree>
    <p:extLst>
      <p:ext uri="{BB962C8B-B14F-4D97-AF65-F5344CB8AC3E}">
        <p14:creationId xmlns:p14="http://schemas.microsoft.com/office/powerpoint/2010/main" val="31260279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7078" y="445028"/>
            <a:ext cx="10515600" cy="797852"/>
          </a:xfrm>
        </p:spPr>
        <p:txBody>
          <a:bodyPr vert="horz" lIns="91440" tIns="45720" rIns="91440" bIns="45720" rtlCol="0" anchor="ctr">
            <a:normAutofit/>
          </a:bodyPr>
          <a:lstStyle/>
          <a:p>
            <a:pPr algn="ctr"/>
            <a:r>
              <a:rPr lang="en-US" sz="4000" b="1" cap="all" dirty="0">
                <a:latin typeface="Leelawadee UI" panose="020B0502040204020203" pitchFamily="34" charset="-34"/>
                <a:cs typeface="Leelawadee UI" panose="020B0502040204020203" pitchFamily="34" charset="-34"/>
              </a:rPr>
              <a:t>Origins</a:t>
            </a:r>
          </a:p>
        </p:txBody>
      </p:sp>
      <p:sp>
        <p:nvSpPr>
          <p:cNvPr id="3" name="Content Placeholder 2"/>
          <p:cNvSpPr>
            <a:spLocks noGrp="1"/>
          </p:cNvSpPr>
          <p:nvPr>
            <p:ph idx="1"/>
          </p:nvPr>
        </p:nvSpPr>
        <p:spPr>
          <a:xfrm>
            <a:off x="838200" y="1577045"/>
            <a:ext cx="10515600" cy="3465472"/>
          </a:xfrm>
        </p:spPr>
        <p:txBody>
          <a:bodyPr>
            <a:normAutofit fontScale="92500" lnSpcReduction="20000"/>
          </a:bodyPr>
          <a:lstStyle/>
          <a:p>
            <a:r>
              <a:rPr lang="en-US" dirty="0"/>
              <a:t>In 1927, the book “Tibetan Book of the Dead” was published, which attracted significant attention from Westerners and excited interest about the practice. This was followed by the </a:t>
            </a:r>
            <a:r>
              <a:rPr lang="en-US" i="1" dirty="0" err="1"/>
              <a:t>Vipassana</a:t>
            </a:r>
            <a:r>
              <a:rPr lang="en-US" dirty="0"/>
              <a:t> movement, or insight meditation, which began in Burma in the 1950s. “The Dharma Bums” was published in 1958, attracting more attention to meditation at this time</a:t>
            </a:r>
            <a:r>
              <a:rPr lang="en-US" dirty="0" smtClean="0"/>
              <a:t>.</a:t>
            </a:r>
          </a:p>
          <a:p>
            <a:pPr marL="0" indent="0">
              <a:buNone/>
            </a:pPr>
            <a:endParaRPr lang="en-US" dirty="0"/>
          </a:p>
          <a:p>
            <a:r>
              <a:rPr lang="en-US" dirty="0"/>
              <a:t>In 1979, the Mindfulness-Based Stress Reduction (MBSR) program was founded in the United States, which used meditative techniques in the treatment plans for patients with chronic diseases.</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363171"/>
            <a:ext cx="4835030" cy="1494829"/>
          </a:xfrm>
          <a:prstGeom prst="rect">
            <a:avLst/>
          </a:prstGeom>
        </p:spPr>
      </p:pic>
    </p:spTree>
    <p:extLst>
      <p:ext uri="{BB962C8B-B14F-4D97-AF65-F5344CB8AC3E}">
        <p14:creationId xmlns:p14="http://schemas.microsoft.com/office/powerpoint/2010/main" val="13177424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45028"/>
            <a:ext cx="10515600" cy="726828"/>
          </a:xfrm>
        </p:spPr>
        <p:txBody>
          <a:bodyPr vert="horz" lIns="91440" tIns="45720" rIns="91440" bIns="45720" rtlCol="0" anchor="ctr">
            <a:normAutofit/>
          </a:bodyPr>
          <a:lstStyle/>
          <a:p>
            <a:pPr algn="ctr"/>
            <a:r>
              <a:rPr lang="en-US" sz="4000" b="1" cap="all" dirty="0">
                <a:latin typeface="Leelawadee UI" panose="020B0502040204020203" pitchFamily="34" charset="-34"/>
                <a:cs typeface="Leelawadee UI" panose="020B0502040204020203" pitchFamily="34" charset="-34"/>
              </a:rPr>
              <a:t>Origins</a:t>
            </a:r>
          </a:p>
        </p:txBody>
      </p:sp>
      <p:sp>
        <p:nvSpPr>
          <p:cNvPr id="3" name="Content Placeholder 2"/>
          <p:cNvSpPr>
            <a:spLocks noGrp="1"/>
          </p:cNvSpPr>
          <p:nvPr>
            <p:ph idx="1"/>
          </p:nvPr>
        </p:nvSpPr>
        <p:spPr>
          <a:xfrm>
            <a:off x="838200" y="1541536"/>
            <a:ext cx="10515600" cy="3687412"/>
          </a:xfrm>
        </p:spPr>
        <p:txBody>
          <a:bodyPr/>
          <a:lstStyle/>
          <a:p>
            <a:r>
              <a:rPr lang="en-US" dirty="0"/>
              <a:t>Since this time, meditation has become increasingly more common, such that a survey in 2007 found that almost 1 in 10 Americans has meditated. It plays a central role in many religious traditions and rituals, in addition to helping individuals to manage </a:t>
            </a:r>
            <a:r>
              <a:rPr lang="en-US" dirty="0" smtClean="0"/>
              <a:t>stress </a:t>
            </a:r>
            <a:r>
              <a:rPr lang="en-US" dirty="0"/>
              <a:t>and improve overall well being</a:t>
            </a:r>
            <a:r>
              <a:rPr lang="en-US" dirty="0" smtClean="0"/>
              <a:t>.</a:t>
            </a:r>
          </a:p>
          <a:p>
            <a:endParaRPr lang="en-US" dirty="0"/>
          </a:p>
          <a:p>
            <a:r>
              <a:rPr lang="en-US" dirty="0" smtClean="0"/>
              <a:t>Chow, Susan, PhD, ELS (2017). </a:t>
            </a:r>
            <a:r>
              <a:rPr lang="en-US" i="1" dirty="0"/>
              <a:t>Meditation History. </a:t>
            </a:r>
            <a:r>
              <a:rPr lang="en-US" dirty="0"/>
              <a:t>https://www.news-medical.net/health/Meditation-History.aspx</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363171"/>
            <a:ext cx="4835030" cy="1494829"/>
          </a:xfrm>
          <a:prstGeom prst="rect">
            <a:avLst/>
          </a:prstGeom>
        </p:spPr>
      </p:pic>
    </p:spTree>
    <p:extLst>
      <p:ext uri="{BB962C8B-B14F-4D97-AF65-F5344CB8AC3E}">
        <p14:creationId xmlns:p14="http://schemas.microsoft.com/office/powerpoint/2010/main" val="5353171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175657" y="2088462"/>
            <a:ext cx="10293531" cy="254449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4000" dirty="0" smtClean="0">
                <a:solidFill>
                  <a:schemeClr val="bg2"/>
                </a:solidFill>
                <a:latin typeface="Leelawadee UI" panose="020B0502040204020203" pitchFamily="34" charset="-34"/>
                <a:cs typeface="Leelawadee UI" panose="020B0502040204020203" pitchFamily="34" charset="-34"/>
              </a:rPr>
              <a:t>The </a:t>
            </a:r>
            <a:r>
              <a:rPr lang="en-US" sz="4000" dirty="0">
                <a:solidFill>
                  <a:schemeClr val="bg2"/>
                </a:solidFill>
                <a:latin typeface="Leelawadee UI" panose="020B0502040204020203" pitchFamily="34" charset="-34"/>
                <a:cs typeface="Leelawadee UI" panose="020B0502040204020203" pitchFamily="34" charset="-34"/>
              </a:rPr>
              <a:t>Ohio Physician Wellness Coalition (OPWC) was established in 2017 as a collaborative effort of Ohio's major physician associations</a:t>
            </a:r>
            <a:r>
              <a:rPr lang="en-US" sz="4000" dirty="0" smtClean="0">
                <a:solidFill>
                  <a:schemeClr val="bg2"/>
                </a:solidFill>
                <a:latin typeface="Leelawadee UI" panose="020B0502040204020203" pitchFamily="34" charset="-34"/>
                <a:cs typeface="Leelawadee UI" panose="020B0502040204020203" pitchFamily="34" charset="-34"/>
              </a:rPr>
              <a:t>.</a:t>
            </a: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363171"/>
            <a:ext cx="4835030" cy="1494829"/>
          </a:xfrm>
          <a:prstGeom prst="rect">
            <a:avLst/>
          </a:prstGeom>
        </p:spPr>
      </p:pic>
    </p:spTree>
    <p:extLst>
      <p:ext uri="{BB962C8B-B14F-4D97-AF65-F5344CB8AC3E}">
        <p14:creationId xmlns:p14="http://schemas.microsoft.com/office/powerpoint/2010/main" val="7552544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rmAutofit/>
          </a:bodyPr>
          <a:lstStyle/>
          <a:p>
            <a:pPr algn="ctr"/>
            <a:r>
              <a:rPr lang="en-US" sz="4000" b="1" cap="all" dirty="0">
                <a:latin typeface="Leelawadee UI" panose="020B0502040204020203" pitchFamily="34" charset="-34"/>
                <a:cs typeface="Leelawadee UI" panose="020B0502040204020203" pitchFamily="34" charset="-34"/>
              </a:rPr>
              <a:t>How Do you </a:t>
            </a:r>
            <a:r>
              <a:rPr lang="en-US" sz="4000" b="1" cap="all" dirty="0" smtClean="0">
                <a:latin typeface="Leelawadee UI" panose="020B0502040204020203" pitchFamily="34" charset="-34"/>
                <a:cs typeface="Leelawadee UI" panose="020B0502040204020203" pitchFamily="34" charset="-34"/>
              </a:rPr>
              <a:t>meditate?</a:t>
            </a:r>
            <a:endParaRPr lang="en-US" sz="4000" b="1" cap="all" dirty="0">
              <a:latin typeface="Leelawadee UI" panose="020B0502040204020203" pitchFamily="34" charset="-34"/>
              <a:cs typeface="Leelawadee UI" panose="020B0502040204020203" pitchFamily="34" charset="-34"/>
            </a:endParaRPr>
          </a:p>
        </p:txBody>
      </p:sp>
      <p:sp>
        <p:nvSpPr>
          <p:cNvPr id="3" name="Content Placeholder 2"/>
          <p:cNvSpPr>
            <a:spLocks noGrp="1"/>
          </p:cNvSpPr>
          <p:nvPr>
            <p:ph idx="1"/>
          </p:nvPr>
        </p:nvSpPr>
        <p:spPr>
          <a:xfrm>
            <a:off x="838200" y="1825625"/>
            <a:ext cx="10515600" cy="3474344"/>
          </a:xfrm>
        </p:spPr>
        <p:txBody>
          <a:bodyPr>
            <a:normAutofit lnSpcReduction="10000"/>
          </a:bodyPr>
          <a:lstStyle/>
          <a:p>
            <a:r>
              <a:rPr lang="en-US" dirty="0"/>
              <a:t>There is no wrong or right way to </a:t>
            </a:r>
            <a:r>
              <a:rPr lang="en-US" dirty="0" smtClean="0"/>
              <a:t>meditate</a:t>
            </a:r>
          </a:p>
          <a:p>
            <a:pPr marL="0" indent="0">
              <a:buNone/>
            </a:pPr>
            <a:endParaRPr lang="en-US" dirty="0"/>
          </a:p>
          <a:p>
            <a:r>
              <a:rPr lang="en-US" dirty="0"/>
              <a:t>Traditional meditation practices a lot of mindfulness- focusing on breathing, posture, clearing thoughts, etc</a:t>
            </a:r>
            <a:r>
              <a:rPr lang="en-US" dirty="0" smtClean="0"/>
              <a:t>.</a:t>
            </a:r>
          </a:p>
          <a:p>
            <a:pPr marL="0" indent="0">
              <a:buNone/>
            </a:pPr>
            <a:endParaRPr lang="en-US" dirty="0"/>
          </a:p>
          <a:p>
            <a:r>
              <a:rPr lang="en-US" dirty="0"/>
              <a:t>The essence of meditation is to focus your attention, so that “mental clutter” — everyday thoughts of work, chores or worries — fall </a:t>
            </a:r>
            <a:r>
              <a:rPr lang="en-US" dirty="0" smtClean="0"/>
              <a:t>away</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363171"/>
            <a:ext cx="4835030" cy="1494829"/>
          </a:xfrm>
          <a:prstGeom prst="rect">
            <a:avLst/>
          </a:prstGeom>
        </p:spPr>
      </p:pic>
    </p:spTree>
    <p:extLst>
      <p:ext uri="{BB962C8B-B14F-4D97-AF65-F5344CB8AC3E}">
        <p14:creationId xmlns:p14="http://schemas.microsoft.com/office/powerpoint/2010/main" val="3913724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rmAutofit/>
          </a:bodyPr>
          <a:lstStyle/>
          <a:p>
            <a:pPr algn="ctr"/>
            <a:r>
              <a:rPr lang="en-US" sz="4000" b="1" cap="all" dirty="0">
                <a:latin typeface="Leelawadee UI" panose="020B0502040204020203" pitchFamily="34" charset="-34"/>
                <a:cs typeface="Leelawadee UI" panose="020B0502040204020203" pitchFamily="34" charset="-34"/>
              </a:rPr>
              <a:t>Meditation Practices</a:t>
            </a:r>
          </a:p>
        </p:txBody>
      </p:sp>
      <p:sp>
        <p:nvSpPr>
          <p:cNvPr id="3" name="Content Placeholder 2"/>
          <p:cNvSpPr>
            <a:spLocks noGrp="1"/>
          </p:cNvSpPr>
          <p:nvPr>
            <p:ph idx="1"/>
          </p:nvPr>
        </p:nvSpPr>
        <p:spPr>
          <a:xfrm>
            <a:off x="838200" y="1701334"/>
            <a:ext cx="10515600" cy="3669653"/>
          </a:xfrm>
        </p:spPr>
        <p:txBody>
          <a:bodyPr>
            <a:normAutofit fontScale="92500" lnSpcReduction="10000"/>
          </a:bodyPr>
          <a:lstStyle/>
          <a:p>
            <a:r>
              <a:rPr lang="en-US" dirty="0" smtClean="0"/>
              <a:t>Most important thing about doing meditation is to do it regularly- have it be part of your daily schedule- even if only for five minutes. Ideally, if </a:t>
            </a:r>
            <a:r>
              <a:rPr lang="en-US" smtClean="0"/>
              <a:t>20 </a:t>
            </a:r>
            <a:r>
              <a:rPr lang="en-US" smtClean="0"/>
              <a:t>minutes </a:t>
            </a:r>
            <a:r>
              <a:rPr lang="en-US" dirty="0" smtClean="0"/>
              <a:t>can be found that leads to optimal experience. But just like exercise- doing some exercise is better than doing none at all.</a:t>
            </a:r>
          </a:p>
          <a:p>
            <a:pPr marL="0" indent="0">
              <a:buNone/>
            </a:pPr>
            <a:endParaRPr lang="en-US" dirty="0" smtClean="0"/>
          </a:p>
          <a:p>
            <a:r>
              <a:rPr lang="en-US" dirty="0" smtClean="0"/>
              <a:t>Meditate for the sake of it- don’t force results, the results will come by making it part of your daily routine. It could actually cause potentially more stress by trying to force results or having unrealistic expectations.</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363171"/>
            <a:ext cx="4835030" cy="1494829"/>
          </a:xfrm>
          <a:prstGeom prst="rect">
            <a:avLst/>
          </a:prstGeom>
        </p:spPr>
      </p:pic>
    </p:spTree>
    <p:extLst>
      <p:ext uri="{BB962C8B-B14F-4D97-AF65-F5344CB8AC3E}">
        <p14:creationId xmlns:p14="http://schemas.microsoft.com/office/powerpoint/2010/main" val="39386136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rmAutofit/>
          </a:bodyPr>
          <a:lstStyle/>
          <a:p>
            <a:pPr algn="ctr"/>
            <a:r>
              <a:rPr lang="en-US" sz="4000" b="1" cap="all" dirty="0">
                <a:latin typeface="Leelawadee UI" panose="020B0502040204020203" pitchFamily="34" charset="-34"/>
                <a:cs typeface="Leelawadee UI" panose="020B0502040204020203" pitchFamily="34" charset="-34"/>
              </a:rPr>
              <a:t>Meditation Practices</a:t>
            </a:r>
          </a:p>
        </p:txBody>
      </p:sp>
      <p:sp>
        <p:nvSpPr>
          <p:cNvPr id="3" name="Content Placeholder 2"/>
          <p:cNvSpPr>
            <a:spLocks noGrp="1"/>
          </p:cNvSpPr>
          <p:nvPr>
            <p:ph idx="1"/>
          </p:nvPr>
        </p:nvSpPr>
        <p:spPr>
          <a:xfrm>
            <a:off x="838200" y="1825625"/>
            <a:ext cx="10515600" cy="3261280"/>
          </a:xfrm>
        </p:spPr>
        <p:txBody>
          <a:bodyPr>
            <a:normAutofit fontScale="92500"/>
          </a:bodyPr>
          <a:lstStyle/>
          <a:p>
            <a:r>
              <a:rPr lang="en-US" dirty="0" smtClean="0"/>
              <a:t>Make friends with your breath- this helps give your mind something to and helps turn your thoughts inward</a:t>
            </a:r>
          </a:p>
          <a:p>
            <a:pPr marL="0" indent="0">
              <a:buNone/>
            </a:pPr>
            <a:endParaRPr lang="en-US" dirty="0" smtClean="0"/>
          </a:p>
          <a:p>
            <a:r>
              <a:rPr lang="en-US" dirty="0" smtClean="0"/>
              <a:t>Make friends with your chattering mind- When your mind won’t stop wandering, give it name- identify it as something silly like a monkey and try not to take it so seriously. We can get lost in thoughts and those thoughts can take us down dark paths that are only projections. Don’t give that chattering mind too much power.</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363171"/>
            <a:ext cx="4835030" cy="1494829"/>
          </a:xfrm>
          <a:prstGeom prst="rect">
            <a:avLst/>
          </a:prstGeom>
        </p:spPr>
      </p:pic>
    </p:spTree>
    <p:extLst>
      <p:ext uri="{BB962C8B-B14F-4D97-AF65-F5344CB8AC3E}">
        <p14:creationId xmlns:p14="http://schemas.microsoft.com/office/powerpoint/2010/main" val="18575084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rmAutofit/>
          </a:bodyPr>
          <a:lstStyle/>
          <a:p>
            <a:pPr algn="ctr"/>
            <a:r>
              <a:rPr lang="en-US" sz="4000" b="1" cap="all" dirty="0">
                <a:latin typeface="Leelawadee UI" panose="020B0502040204020203" pitchFamily="34" charset="-34"/>
                <a:cs typeface="Leelawadee UI" panose="020B0502040204020203" pitchFamily="34" charset="-34"/>
              </a:rPr>
              <a:t>Meditation Practices</a:t>
            </a:r>
          </a:p>
        </p:txBody>
      </p:sp>
      <p:sp>
        <p:nvSpPr>
          <p:cNvPr id="3" name="Content Placeholder 2"/>
          <p:cNvSpPr>
            <a:spLocks noGrp="1"/>
          </p:cNvSpPr>
          <p:nvPr>
            <p:ph idx="1"/>
          </p:nvPr>
        </p:nvSpPr>
        <p:spPr/>
        <p:txBody>
          <a:bodyPr/>
          <a:lstStyle/>
          <a:p>
            <a:r>
              <a:rPr lang="en-US" dirty="0" smtClean="0"/>
              <a:t>Commit to your peace- allow yourself to be still and quite regularly, allow yourself to slowdown, stop the external and internal chaos. Make time for yourself to regroup- it will improve your mental and physical health.</a:t>
            </a:r>
          </a:p>
          <a:p>
            <a:pPr marL="0" indent="0">
              <a:buNone/>
            </a:pPr>
            <a:endParaRPr lang="en-US" dirty="0" smtClean="0"/>
          </a:p>
          <a:p>
            <a:r>
              <a:rPr lang="en-US" dirty="0" smtClean="0"/>
              <a:t>Do it- Don’t allow your defense mechanisms and justifications to get in the way of committing to the new practice of meditation.</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363171"/>
            <a:ext cx="4835030" cy="1494829"/>
          </a:xfrm>
          <a:prstGeom prst="rect">
            <a:avLst/>
          </a:prstGeom>
        </p:spPr>
      </p:pic>
    </p:spTree>
    <p:extLst>
      <p:ext uri="{BB962C8B-B14F-4D97-AF65-F5344CB8AC3E}">
        <p14:creationId xmlns:p14="http://schemas.microsoft.com/office/powerpoint/2010/main" val="11197411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rmAutofit/>
          </a:bodyPr>
          <a:lstStyle/>
          <a:p>
            <a:pPr algn="ctr"/>
            <a:r>
              <a:rPr lang="en-US" sz="4000" b="1" cap="all" dirty="0">
                <a:latin typeface="Leelawadee UI" panose="020B0502040204020203" pitchFamily="34" charset="-34"/>
                <a:cs typeface="Leelawadee UI" panose="020B0502040204020203" pitchFamily="34" charset="-34"/>
              </a:rPr>
              <a:t>How to meditate</a:t>
            </a:r>
          </a:p>
        </p:txBody>
      </p:sp>
      <p:sp>
        <p:nvSpPr>
          <p:cNvPr id="3" name="Content Placeholder 2"/>
          <p:cNvSpPr>
            <a:spLocks noGrp="1"/>
          </p:cNvSpPr>
          <p:nvPr>
            <p:ph idx="1"/>
          </p:nvPr>
        </p:nvSpPr>
        <p:spPr>
          <a:xfrm>
            <a:off x="838200" y="1825625"/>
            <a:ext cx="10515600" cy="3607509"/>
          </a:xfrm>
        </p:spPr>
        <p:txBody>
          <a:bodyPr>
            <a:normAutofit fontScale="85000" lnSpcReduction="20000"/>
          </a:bodyPr>
          <a:lstStyle/>
          <a:p>
            <a:r>
              <a:rPr lang="en-US" dirty="0"/>
              <a:t>Group Meditation- Many people have familiarity with this in their religious </a:t>
            </a:r>
            <a:r>
              <a:rPr lang="en-US" dirty="0" smtClean="0"/>
              <a:t>practice</a:t>
            </a:r>
          </a:p>
          <a:p>
            <a:pPr marL="0" indent="0">
              <a:buNone/>
            </a:pPr>
            <a:endParaRPr lang="en-US" dirty="0" smtClean="0"/>
          </a:p>
          <a:p>
            <a:r>
              <a:rPr lang="en-US" dirty="0" smtClean="0"/>
              <a:t>Could be sitting together in silence, but sharing experience</a:t>
            </a:r>
          </a:p>
          <a:p>
            <a:pPr marL="0" indent="0">
              <a:buNone/>
            </a:pPr>
            <a:endParaRPr lang="en-US" dirty="0"/>
          </a:p>
          <a:p>
            <a:r>
              <a:rPr lang="en-US" dirty="0"/>
              <a:t>Contemplative thought over a </a:t>
            </a:r>
            <a:r>
              <a:rPr lang="en-US" dirty="0" smtClean="0"/>
              <a:t>passage/reading/music/art </a:t>
            </a:r>
            <a:r>
              <a:rPr lang="en-US" dirty="0"/>
              <a:t>that may or may not have group </a:t>
            </a:r>
            <a:r>
              <a:rPr lang="en-US" dirty="0" smtClean="0"/>
              <a:t>conversation</a:t>
            </a:r>
          </a:p>
          <a:p>
            <a:pPr marL="0" indent="0">
              <a:buNone/>
            </a:pPr>
            <a:endParaRPr lang="en-US" dirty="0"/>
          </a:p>
          <a:p>
            <a:r>
              <a:rPr lang="en-US" dirty="0"/>
              <a:t>If group conversation is involved it is to be non-judgmental, self-reflective expression of how passage effected </a:t>
            </a:r>
            <a:r>
              <a:rPr lang="en-US" dirty="0" smtClean="0"/>
              <a:t>them</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363171"/>
            <a:ext cx="4835030" cy="1494829"/>
          </a:xfrm>
          <a:prstGeom prst="rect">
            <a:avLst/>
          </a:prstGeom>
        </p:spPr>
      </p:pic>
    </p:spTree>
    <p:extLst>
      <p:ext uri="{BB962C8B-B14F-4D97-AF65-F5344CB8AC3E}">
        <p14:creationId xmlns:p14="http://schemas.microsoft.com/office/powerpoint/2010/main" val="15534067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0614" y="365125"/>
            <a:ext cx="11869445" cy="1325563"/>
          </a:xfrm>
        </p:spPr>
        <p:txBody>
          <a:bodyPr vert="horz" lIns="91440" tIns="45720" rIns="91440" bIns="45720" rtlCol="0" anchor="ctr">
            <a:normAutofit/>
          </a:bodyPr>
          <a:lstStyle/>
          <a:p>
            <a:r>
              <a:rPr lang="en-US" sz="4000" b="1" cap="all" dirty="0">
                <a:latin typeface="Leelawadee UI" panose="020B0502040204020203" pitchFamily="34" charset="-34"/>
                <a:cs typeface="Leelawadee UI" panose="020B0502040204020203" pitchFamily="34" charset="-34"/>
              </a:rPr>
              <a:t>Here are some Other types of meditation</a:t>
            </a:r>
          </a:p>
        </p:txBody>
      </p:sp>
      <p:sp>
        <p:nvSpPr>
          <p:cNvPr id="3" name="Content Placeholder 2"/>
          <p:cNvSpPr>
            <a:spLocks noGrp="1"/>
          </p:cNvSpPr>
          <p:nvPr>
            <p:ph idx="1"/>
          </p:nvPr>
        </p:nvSpPr>
        <p:spPr/>
        <p:txBody>
          <a:bodyPr/>
          <a:lstStyle/>
          <a:p>
            <a:r>
              <a:rPr lang="en-US" dirty="0" smtClean="0"/>
              <a:t>Walking Meditation</a:t>
            </a:r>
          </a:p>
          <a:p>
            <a:r>
              <a:rPr lang="en-US" dirty="0" smtClean="0"/>
              <a:t>Guided Meditation</a:t>
            </a:r>
          </a:p>
          <a:p>
            <a:r>
              <a:rPr lang="en-US" dirty="0" smtClean="0"/>
              <a:t>Meditation Mantras</a:t>
            </a:r>
          </a:p>
          <a:p>
            <a:r>
              <a:rPr lang="en-US" dirty="0" smtClean="0"/>
              <a:t>Breathing Meditations</a:t>
            </a:r>
          </a:p>
          <a:p>
            <a:r>
              <a:rPr lang="en-US" dirty="0" smtClean="0"/>
              <a:t>Empty Mind Meditation</a:t>
            </a:r>
          </a:p>
          <a:p>
            <a:r>
              <a:rPr lang="en-US" dirty="0" smtClean="0"/>
              <a:t>Mindfulness Meditation</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363171"/>
            <a:ext cx="4835030" cy="1494829"/>
          </a:xfrm>
          <a:prstGeom prst="rect">
            <a:avLst/>
          </a:prstGeom>
        </p:spPr>
      </p:pic>
    </p:spTree>
    <p:extLst>
      <p:ext uri="{BB962C8B-B14F-4D97-AF65-F5344CB8AC3E}">
        <p14:creationId xmlns:p14="http://schemas.microsoft.com/office/powerpoint/2010/main" val="18276651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29448" y="243728"/>
            <a:ext cx="7297445" cy="1105677"/>
          </a:xfrm>
        </p:spPr>
        <p:txBody>
          <a:bodyPr vert="horz" lIns="91440" tIns="45720" rIns="91440" bIns="45720" rtlCol="0" anchor="ctr">
            <a:normAutofit/>
          </a:bodyPr>
          <a:lstStyle/>
          <a:p>
            <a:pPr algn="ctr"/>
            <a:r>
              <a:rPr lang="en-US" sz="4000" b="1" cap="all" dirty="0">
                <a:latin typeface="Leelawadee UI" panose="020B0502040204020203" pitchFamily="34" charset="-34"/>
                <a:cs typeface="Leelawadee UI" panose="020B0502040204020203" pitchFamily="34" charset="-34"/>
              </a:rPr>
              <a:t>Andy </a:t>
            </a:r>
            <a:r>
              <a:rPr lang="en-US" sz="4000" b="1" cap="all" dirty="0" err="1">
                <a:latin typeface="Leelawadee UI" panose="020B0502040204020203" pitchFamily="34" charset="-34"/>
                <a:cs typeface="Leelawadee UI" panose="020B0502040204020203" pitchFamily="34" charset="-34"/>
              </a:rPr>
              <a:t>Puddicombe</a:t>
            </a:r>
            <a:r>
              <a:rPr lang="en-US" sz="4000" b="1" cap="all" dirty="0">
                <a:latin typeface="Leelawadee UI" panose="020B0502040204020203" pitchFamily="34" charset="-34"/>
                <a:cs typeface="Leelawadee UI" panose="020B0502040204020203" pitchFamily="34" charset="-34"/>
              </a:rPr>
              <a:t> </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363171"/>
            <a:ext cx="4835030" cy="1494829"/>
          </a:xfrm>
          <a:prstGeom prst="rect">
            <a:avLst/>
          </a:prstGeom>
        </p:spPr>
      </p:pic>
    </p:spTree>
    <p:extLst>
      <p:ext uri="{BB962C8B-B14F-4D97-AF65-F5344CB8AC3E}">
        <p14:creationId xmlns:p14="http://schemas.microsoft.com/office/powerpoint/2010/main" val="10755533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rmAutofit/>
          </a:bodyPr>
          <a:lstStyle/>
          <a:p>
            <a:pPr algn="ctr"/>
            <a:r>
              <a:rPr lang="en-US" sz="4000" b="1" cap="all" dirty="0">
                <a:latin typeface="Leelawadee UI" panose="020B0502040204020203" pitchFamily="34" charset="-34"/>
                <a:cs typeface="Leelawadee UI" panose="020B0502040204020203" pitchFamily="34" charset="-34"/>
              </a:rPr>
              <a:t>Mindfulness Meditation</a:t>
            </a:r>
          </a:p>
        </p:txBody>
      </p:sp>
      <p:sp>
        <p:nvSpPr>
          <p:cNvPr id="3" name="Content Placeholder 2"/>
          <p:cNvSpPr>
            <a:spLocks noGrp="1"/>
          </p:cNvSpPr>
          <p:nvPr>
            <p:ph idx="1"/>
          </p:nvPr>
        </p:nvSpPr>
        <p:spPr/>
        <p:txBody>
          <a:bodyPr/>
          <a:lstStyle/>
          <a:p>
            <a:r>
              <a:rPr lang="en-US" dirty="0"/>
              <a:t>J. David </a:t>
            </a:r>
            <a:r>
              <a:rPr lang="en-US" dirty="0" smtClean="0"/>
              <a:t>Creswell, </a:t>
            </a:r>
            <a:r>
              <a:rPr lang="en-US" dirty="0"/>
              <a:t>an associate professor of psychology and the director of the Health and Human Performance Laboratory at Carnegie Mellon </a:t>
            </a:r>
            <a:r>
              <a:rPr lang="en-US" dirty="0" smtClean="0"/>
              <a:t>University, who a </a:t>
            </a:r>
            <a:r>
              <a:rPr lang="en-US" dirty="0"/>
              <a:t>led the study </a:t>
            </a:r>
            <a:r>
              <a:rPr lang="en-US" dirty="0" smtClean="0"/>
              <a:t>published in Biological Psychiatry in 2016 states “To </a:t>
            </a:r>
            <a:r>
              <a:rPr lang="en-US" dirty="0"/>
              <a:t>meditate mindfully demands ‘‘an open and receptive, nonjudgmental awareness of your present-moment experience</a:t>
            </a:r>
            <a:r>
              <a:rPr lang="en-US" dirty="0" smtClean="0"/>
              <a:t>,’’</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363171"/>
            <a:ext cx="4835030" cy="1494829"/>
          </a:xfrm>
          <a:prstGeom prst="rect">
            <a:avLst/>
          </a:prstGeom>
        </p:spPr>
      </p:pic>
    </p:spTree>
    <p:extLst>
      <p:ext uri="{BB962C8B-B14F-4D97-AF65-F5344CB8AC3E}">
        <p14:creationId xmlns:p14="http://schemas.microsoft.com/office/powerpoint/2010/main" val="6120916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rmAutofit/>
          </a:bodyPr>
          <a:lstStyle/>
          <a:p>
            <a:pPr algn="ctr"/>
            <a:r>
              <a:rPr lang="en-US" sz="4000" b="1" cap="all" dirty="0">
                <a:latin typeface="Leelawadee UI" panose="020B0502040204020203" pitchFamily="34" charset="-34"/>
                <a:cs typeface="Leelawadee UI" panose="020B0502040204020203" pitchFamily="34" charset="-34"/>
              </a:rPr>
              <a:t>Mindfulness Meditation</a:t>
            </a:r>
          </a:p>
        </p:txBody>
      </p:sp>
      <p:sp>
        <p:nvSpPr>
          <p:cNvPr id="3" name="Content Placeholder 2"/>
          <p:cNvSpPr>
            <a:spLocks noGrp="1"/>
          </p:cNvSpPr>
          <p:nvPr>
            <p:ph idx="1"/>
          </p:nvPr>
        </p:nvSpPr>
        <p:spPr>
          <a:xfrm>
            <a:off x="838200" y="1825625"/>
            <a:ext cx="10515600" cy="2932806"/>
          </a:xfrm>
        </p:spPr>
        <p:txBody>
          <a:bodyPr/>
          <a:lstStyle/>
          <a:p>
            <a:r>
              <a:rPr lang="en-US" dirty="0" smtClean="0"/>
              <a:t>A </a:t>
            </a:r>
            <a:r>
              <a:rPr lang="en-US" dirty="0"/>
              <a:t>mental state achieved by focusing one's awareness on the present moment, while calmly acknowledging and accepting one's feelings, thoughts, and bodily </a:t>
            </a:r>
            <a:r>
              <a:rPr lang="en-US" dirty="0" smtClean="0"/>
              <a:t>sensations.</a:t>
            </a:r>
          </a:p>
          <a:p>
            <a:pPr marL="0" indent="0">
              <a:buNone/>
            </a:pPr>
            <a:endParaRPr lang="en-US" dirty="0" smtClean="0"/>
          </a:p>
          <a:p>
            <a:r>
              <a:rPr lang="en-US" dirty="0" smtClean="0"/>
              <a:t>It is celebrating the now, the time in when we actually live. Not being distracted by the past of the future.</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363171"/>
            <a:ext cx="4835030" cy="1494829"/>
          </a:xfrm>
          <a:prstGeom prst="rect">
            <a:avLst/>
          </a:prstGeom>
        </p:spPr>
      </p:pic>
    </p:spTree>
    <p:extLst>
      <p:ext uri="{BB962C8B-B14F-4D97-AF65-F5344CB8AC3E}">
        <p14:creationId xmlns:p14="http://schemas.microsoft.com/office/powerpoint/2010/main" val="22731564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rmAutofit/>
          </a:bodyPr>
          <a:lstStyle/>
          <a:p>
            <a:pPr algn="ctr"/>
            <a:r>
              <a:rPr lang="en-US" sz="4000" b="1" cap="all" dirty="0">
                <a:latin typeface="Leelawadee UI" panose="020B0502040204020203" pitchFamily="34" charset="-34"/>
                <a:cs typeface="Leelawadee UI" panose="020B0502040204020203" pitchFamily="34" charset="-34"/>
              </a:rPr>
              <a:t>Mindfulness Meditation</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454884" y="1699067"/>
            <a:ext cx="5279058" cy="3541712"/>
          </a:xfr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5363171"/>
            <a:ext cx="4835030" cy="1494829"/>
          </a:xfrm>
          <a:prstGeom prst="rect">
            <a:avLst/>
          </a:prstGeom>
        </p:spPr>
      </p:pic>
    </p:spTree>
    <p:extLst>
      <p:ext uri="{BB962C8B-B14F-4D97-AF65-F5344CB8AC3E}">
        <p14:creationId xmlns:p14="http://schemas.microsoft.com/office/powerpoint/2010/main" val="18620725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306285" y="2088462"/>
            <a:ext cx="10293531" cy="247482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4000" dirty="0" smtClean="0">
                <a:solidFill>
                  <a:schemeClr val="bg2"/>
                </a:solidFill>
                <a:latin typeface="Leelawadee UI" panose="020B0502040204020203" pitchFamily="34" charset="-34"/>
                <a:cs typeface="Leelawadee UI" panose="020B0502040204020203" pitchFamily="34" charset="-34"/>
              </a:rPr>
              <a:t>Led </a:t>
            </a:r>
            <a:r>
              <a:rPr lang="en-US" sz="4000" dirty="0">
                <a:solidFill>
                  <a:schemeClr val="bg2"/>
                </a:solidFill>
                <a:latin typeface="Leelawadee UI" panose="020B0502040204020203" pitchFamily="34" charset="-34"/>
                <a:cs typeface="Leelawadee UI" panose="020B0502040204020203" pitchFamily="34" charset="-34"/>
              </a:rPr>
              <a:t>by their Physician Advisory Council (PAC), the OPWC’s purpose is to </a:t>
            </a:r>
            <a:r>
              <a:rPr lang="en-US" sz="4000" i="1" dirty="0">
                <a:solidFill>
                  <a:schemeClr val="bg2"/>
                </a:solidFill>
                <a:latin typeface="Leelawadee UI" panose="020B0502040204020203" pitchFamily="34" charset="-34"/>
                <a:cs typeface="Leelawadee UI" panose="020B0502040204020203" pitchFamily="34" charset="-34"/>
              </a:rPr>
              <a:t>address physician burnout by providing physician wellness initiatives.</a:t>
            </a:r>
            <a:endParaRPr lang="en-US" sz="4000" dirty="0">
              <a:solidFill>
                <a:schemeClr val="bg2"/>
              </a:solidFill>
              <a:latin typeface="Leelawadee UI" panose="020B0502040204020203" pitchFamily="34" charset="-34"/>
              <a:cs typeface="Leelawadee UI" panose="020B0502040204020203" pitchFamily="34" charset="-34"/>
            </a:endParaRP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363171"/>
            <a:ext cx="4835030" cy="1494829"/>
          </a:xfrm>
          <a:prstGeom prst="rect">
            <a:avLst/>
          </a:prstGeom>
        </p:spPr>
      </p:pic>
    </p:spTree>
    <p:extLst>
      <p:ext uri="{BB962C8B-B14F-4D97-AF65-F5344CB8AC3E}">
        <p14:creationId xmlns:p14="http://schemas.microsoft.com/office/powerpoint/2010/main" val="295384757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0947" y="365125"/>
            <a:ext cx="11537272" cy="1325563"/>
          </a:xfrm>
        </p:spPr>
        <p:txBody>
          <a:bodyPr vert="horz" lIns="91440" tIns="45720" rIns="91440" bIns="45720" rtlCol="0" anchor="ctr">
            <a:normAutofit/>
          </a:bodyPr>
          <a:lstStyle/>
          <a:p>
            <a:pPr algn="ctr"/>
            <a:r>
              <a:rPr lang="en-US" sz="4000" b="1" cap="all" dirty="0">
                <a:latin typeface="Leelawadee UI" panose="020B0502040204020203" pitchFamily="34" charset="-34"/>
                <a:cs typeface="Leelawadee UI" panose="020B0502040204020203" pitchFamily="34" charset="-34"/>
              </a:rPr>
              <a:t>How does Mindfulness meditation Help?</a:t>
            </a:r>
          </a:p>
        </p:txBody>
      </p:sp>
      <p:sp>
        <p:nvSpPr>
          <p:cNvPr id="3" name="Content Placeholder 2"/>
          <p:cNvSpPr>
            <a:spLocks noGrp="1"/>
          </p:cNvSpPr>
          <p:nvPr>
            <p:ph idx="1"/>
          </p:nvPr>
        </p:nvSpPr>
        <p:spPr>
          <a:xfrm>
            <a:off x="838200" y="1568169"/>
            <a:ext cx="10515600" cy="3474348"/>
          </a:xfrm>
        </p:spPr>
        <p:txBody>
          <a:bodyPr>
            <a:normAutofit/>
          </a:bodyPr>
          <a:lstStyle/>
          <a:p>
            <a:r>
              <a:rPr lang="en-US" dirty="0" smtClean="0"/>
              <a:t>Emotionally</a:t>
            </a:r>
          </a:p>
          <a:p>
            <a:pPr lvl="1"/>
            <a:r>
              <a:rPr lang="en-US" dirty="0" smtClean="0"/>
              <a:t>Reduces </a:t>
            </a:r>
            <a:r>
              <a:rPr lang="en-US" dirty="0"/>
              <a:t>stress</a:t>
            </a:r>
          </a:p>
          <a:p>
            <a:pPr lvl="1"/>
            <a:r>
              <a:rPr lang="en-US" dirty="0"/>
              <a:t>Improves </a:t>
            </a:r>
            <a:r>
              <a:rPr lang="en-US" dirty="0" smtClean="0"/>
              <a:t>concentration</a:t>
            </a:r>
          </a:p>
          <a:p>
            <a:pPr lvl="1"/>
            <a:r>
              <a:rPr lang="en-US" dirty="0" smtClean="0"/>
              <a:t>Practice </a:t>
            </a:r>
            <a:r>
              <a:rPr lang="en-US" dirty="0"/>
              <a:t>increases self-awareness</a:t>
            </a:r>
          </a:p>
          <a:p>
            <a:pPr lvl="1"/>
            <a:r>
              <a:rPr lang="en-US" dirty="0"/>
              <a:t>Increases happiness</a:t>
            </a:r>
          </a:p>
          <a:p>
            <a:pPr lvl="1"/>
            <a:r>
              <a:rPr lang="en-US" dirty="0"/>
              <a:t>Increases </a:t>
            </a:r>
            <a:r>
              <a:rPr lang="en-US" dirty="0" smtClean="0"/>
              <a:t>acceptance</a:t>
            </a:r>
          </a:p>
          <a:p>
            <a:pPr lvl="1"/>
            <a:r>
              <a:rPr lang="en-US" dirty="0" smtClean="0"/>
              <a:t>Helps with depression, anxiety, addiction, eating disorders, OCD</a:t>
            </a:r>
          </a:p>
          <a:p>
            <a:pPr lvl="1"/>
            <a:r>
              <a:rPr lang="en-US" dirty="0" smtClean="0"/>
              <a:t>Helps conflicts</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363171"/>
            <a:ext cx="4835030" cy="1494829"/>
          </a:xfrm>
          <a:prstGeom prst="rect">
            <a:avLst/>
          </a:prstGeom>
        </p:spPr>
      </p:pic>
    </p:spTree>
    <p:extLst>
      <p:ext uri="{BB962C8B-B14F-4D97-AF65-F5344CB8AC3E}">
        <p14:creationId xmlns:p14="http://schemas.microsoft.com/office/powerpoint/2010/main" val="38613943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063" y="365125"/>
            <a:ext cx="11563905" cy="1325563"/>
          </a:xfrm>
        </p:spPr>
        <p:txBody>
          <a:bodyPr vert="horz" lIns="91440" tIns="45720" rIns="91440" bIns="45720" rtlCol="0" anchor="ctr">
            <a:normAutofit/>
          </a:bodyPr>
          <a:lstStyle/>
          <a:p>
            <a:pPr algn="ctr"/>
            <a:r>
              <a:rPr lang="en-US" sz="4000" b="1" cap="all" dirty="0">
                <a:latin typeface="Leelawadee UI" panose="020B0502040204020203" pitchFamily="34" charset="-34"/>
                <a:cs typeface="Leelawadee UI" panose="020B0502040204020203" pitchFamily="34" charset="-34"/>
              </a:rPr>
              <a:t>How does Mindfulness meditation Help?</a:t>
            </a:r>
          </a:p>
        </p:txBody>
      </p:sp>
      <p:sp>
        <p:nvSpPr>
          <p:cNvPr id="3" name="Content Placeholder 2"/>
          <p:cNvSpPr>
            <a:spLocks noGrp="1"/>
          </p:cNvSpPr>
          <p:nvPr>
            <p:ph idx="1"/>
          </p:nvPr>
        </p:nvSpPr>
        <p:spPr>
          <a:xfrm>
            <a:off x="802688" y="1736847"/>
            <a:ext cx="10515600" cy="3101482"/>
          </a:xfrm>
        </p:spPr>
        <p:txBody>
          <a:bodyPr/>
          <a:lstStyle/>
          <a:p>
            <a:r>
              <a:rPr lang="en-US" dirty="0" smtClean="0"/>
              <a:t>Physically </a:t>
            </a:r>
          </a:p>
          <a:p>
            <a:pPr lvl="1"/>
            <a:r>
              <a:rPr lang="en-US" dirty="0" smtClean="0"/>
              <a:t>Lowers blood </a:t>
            </a:r>
            <a:r>
              <a:rPr lang="en-US" dirty="0"/>
              <a:t>p</a:t>
            </a:r>
            <a:r>
              <a:rPr lang="en-US" dirty="0" smtClean="0"/>
              <a:t>ressure and treats </a:t>
            </a:r>
            <a:r>
              <a:rPr lang="en-US" dirty="0"/>
              <a:t>h</a:t>
            </a:r>
            <a:r>
              <a:rPr lang="en-US" dirty="0" smtClean="0"/>
              <a:t>eart </a:t>
            </a:r>
            <a:r>
              <a:rPr lang="en-US" dirty="0"/>
              <a:t>d</a:t>
            </a:r>
            <a:r>
              <a:rPr lang="en-US" dirty="0" smtClean="0"/>
              <a:t>isease</a:t>
            </a:r>
          </a:p>
          <a:p>
            <a:pPr lvl="1"/>
            <a:r>
              <a:rPr lang="en-US" dirty="0" smtClean="0"/>
              <a:t>Reduces chronic pain</a:t>
            </a:r>
          </a:p>
          <a:p>
            <a:pPr lvl="1"/>
            <a:r>
              <a:rPr lang="en-US" dirty="0" smtClean="0"/>
              <a:t>Slows aging</a:t>
            </a:r>
          </a:p>
          <a:p>
            <a:pPr lvl="1"/>
            <a:r>
              <a:rPr lang="en-US" dirty="0" smtClean="0"/>
              <a:t>Reduces chronic pain</a:t>
            </a:r>
          </a:p>
          <a:p>
            <a:pPr lvl="1"/>
            <a:r>
              <a:rPr lang="en-US" dirty="0" smtClean="0"/>
              <a:t>Improves sleep</a:t>
            </a:r>
          </a:p>
          <a:p>
            <a:pPr lvl="1"/>
            <a:r>
              <a:rPr lang="en-US" dirty="0" smtClean="0"/>
              <a:t>Helps with GI difficulties</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363171"/>
            <a:ext cx="4835030" cy="1494829"/>
          </a:xfrm>
          <a:prstGeom prst="rect">
            <a:avLst/>
          </a:prstGeom>
        </p:spPr>
      </p:pic>
    </p:spTree>
    <p:extLst>
      <p:ext uri="{BB962C8B-B14F-4D97-AF65-F5344CB8AC3E}">
        <p14:creationId xmlns:p14="http://schemas.microsoft.com/office/powerpoint/2010/main" val="158302963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0944" y="365125"/>
            <a:ext cx="11528396" cy="1325563"/>
          </a:xfrm>
        </p:spPr>
        <p:txBody>
          <a:bodyPr vert="horz" lIns="91440" tIns="45720" rIns="91440" bIns="45720" rtlCol="0" anchor="ctr">
            <a:normAutofit/>
          </a:bodyPr>
          <a:lstStyle/>
          <a:p>
            <a:pPr algn="ctr"/>
            <a:r>
              <a:rPr lang="en-US" sz="4000" b="1" cap="all" dirty="0">
                <a:latin typeface="Leelawadee UI" panose="020B0502040204020203" pitchFamily="34" charset="-34"/>
                <a:cs typeface="Leelawadee UI" panose="020B0502040204020203" pitchFamily="34" charset="-34"/>
              </a:rPr>
              <a:t>How does Mindfulness meditation Help?</a:t>
            </a:r>
          </a:p>
        </p:txBody>
      </p:sp>
      <p:sp>
        <p:nvSpPr>
          <p:cNvPr id="3" name="Content Placeholder 2"/>
          <p:cNvSpPr>
            <a:spLocks noGrp="1"/>
          </p:cNvSpPr>
          <p:nvPr>
            <p:ph idx="1"/>
          </p:nvPr>
        </p:nvSpPr>
        <p:spPr>
          <a:xfrm>
            <a:off x="838200" y="1825625"/>
            <a:ext cx="10515600" cy="2648721"/>
          </a:xfrm>
        </p:spPr>
        <p:txBody>
          <a:bodyPr/>
          <a:lstStyle/>
          <a:p>
            <a:r>
              <a:rPr lang="en-US" dirty="0" smtClean="0"/>
              <a:t>Spirituality</a:t>
            </a:r>
          </a:p>
          <a:p>
            <a:pPr lvl="1"/>
            <a:r>
              <a:rPr lang="en-US" dirty="0" smtClean="0"/>
              <a:t>Increases empathy</a:t>
            </a:r>
          </a:p>
          <a:p>
            <a:pPr lvl="1"/>
            <a:r>
              <a:rPr lang="en-US" dirty="0" smtClean="0"/>
              <a:t>Increases tolerance</a:t>
            </a:r>
          </a:p>
          <a:p>
            <a:pPr lvl="1"/>
            <a:r>
              <a:rPr lang="en-US" dirty="0" smtClean="0"/>
              <a:t>Increases compassion</a:t>
            </a:r>
          </a:p>
          <a:p>
            <a:pPr lvl="1"/>
            <a:r>
              <a:rPr lang="en-US" dirty="0" smtClean="0"/>
              <a:t>Helps align actions with personal belief system</a:t>
            </a:r>
          </a:p>
          <a:p>
            <a:pPr lvl="1"/>
            <a:r>
              <a:rPr lang="en-US" dirty="0" smtClean="0"/>
              <a:t>Helps connect with personal higher power</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363171"/>
            <a:ext cx="4835030" cy="1494829"/>
          </a:xfrm>
          <a:prstGeom prst="rect">
            <a:avLst/>
          </a:prstGeom>
        </p:spPr>
      </p:pic>
    </p:spTree>
    <p:extLst>
      <p:ext uri="{BB962C8B-B14F-4D97-AF65-F5344CB8AC3E}">
        <p14:creationId xmlns:p14="http://schemas.microsoft.com/office/powerpoint/2010/main" val="163525938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91759"/>
            <a:ext cx="10515600" cy="948770"/>
          </a:xfrm>
        </p:spPr>
        <p:txBody>
          <a:bodyPr vert="horz" lIns="91440" tIns="45720" rIns="91440" bIns="45720" rtlCol="0" anchor="ctr">
            <a:normAutofit/>
          </a:bodyPr>
          <a:lstStyle/>
          <a:p>
            <a:pPr algn="ctr"/>
            <a:r>
              <a:rPr lang="en-US" sz="4000" b="1" cap="all" dirty="0">
                <a:latin typeface="Leelawadee UI" panose="020B0502040204020203" pitchFamily="34" charset="-34"/>
                <a:cs typeface="Leelawadee UI" panose="020B0502040204020203" pitchFamily="34" charset="-34"/>
              </a:rPr>
              <a:t>How to get started</a:t>
            </a:r>
          </a:p>
        </p:txBody>
      </p:sp>
      <p:sp>
        <p:nvSpPr>
          <p:cNvPr id="3" name="Content Placeholder 2"/>
          <p:cNvSpPr>
            <a:spLocks noGrp="1"/>
          </p:cNvSpPr>
          <p:nvPr>
            <p:ph idx="1"/>
          </p:nvPr>
        </p:nvSpPr>
        <p:spPr>
          <a:xfrm>
            <a:off x="838200" y="1825625"/>
            <a:ext cx="10515600" cy="2160449"/>
          </a:xfrm>
        </p:spPr>
        <p:txBody>
          <a:bodyPr/>
          <a:lstStyle/>
          <a:p>
            <a:r>
              <a:rPr lang="en-US" dirty="0"/>
              <a:t>Tools to develop </a:t>
            </a:r>
            <a:r>
              <a:rPr lang="en-US" dirty="0" smtClean="0"/>
              <a:t>long term Mindfulness Meditation </a:t>
            </a:r>
            <a:r>
              <a:rPr lang="en-US" dirty="0"/>
              <a:t>practice</a:t>
            </a:r>
          </a:p>
          <a:p>
            <a:pPr lvl="1"/>
            <a:r>
              <a:rPr lang="en-US" dirty="0"/>
              <a:t>Find a quite Place</a:t>
            </a:r>
          </a:p>
          <a:p>
            <a:pPr lvl="1"/>
            <a:r>
              <a:rPr lang="en-US" dirty="0"/>
              <a:t>Remove distractions</a:t>
            </a:r>
          </a:p>
          <a:p>
            <a:pPr lvl="1"/>
            <a:r>
              <a:rPr lang="en-US" dirty="0"/>
              <a:t>Get comfortable</a:t>
            </a:r>
          </a:p>
          <a:p>
            <a:pPr lvl="1"/>
            <a:r>
              <a:rPr lang="en-US" dirty="0"/>
              <a:t>Set a Schedule to get into a routine of doing</a:t>
            </a:r>
          </a:p>
          <a:p>
            <a:pPr marL="0" indent="0">
              <a:buNone/>
            </a:pP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363171"/>
            <a:ext cx="4835030" cy="1494829"/>
          </a:xfrm>
          <a:prstGeom prst="rect">
            <a:avLst/>
          </a:prstGeom>
        </p:spPr>
      </p:pic>
    </p:spTree>
    <p:extLst>
      <p:ext uri="{BB962C8B-B14F-4D97-AF65-F5344CB8AC3E}">
        <p14:creationId xmlns:p14="http://schemas.microsoft.com/office/powerpoint/2010/main" val="266026553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rmAutofit/>
          </a:bodyPr>
          <a:lstStyle/>
          <a:p>
            <a:pPr algn="ctr"/>
            <a:r>
              <a:rPr lang="en-US" sz="4000" b="1" cap="all" dirty="0">
                <a:latin typeface="Leelawadee UI" panose="020B0502040204020203" pitchFamily="34" charset="-34"/>
                <a:cs typeface="Leelawadee UI" panose="020B0502040204020203" pitchFamily="34" charset="-34"/>
              </a:rPr>
              <a:t>Getting started exercises</a:t>
            </a:r>
          </a:p>
        </p:txBody>
      </p:sp>
      <p:sp>
        <p:nvSpPr>
          <p:cNvPr id="3" name="Content Placeholder 2"/>
          <p:cNvSpPr>
            <a:spLocks noGrp="1"/>
          </p:cNvSpPr>
          <p:nvPr>
            <p:ph sz="quarter" idx="4294967295"/>
          </p:nvPr>
        </p:nvSpPr>
        <p:spPr>
          <a:xfrm>
            <a:off x="914087" y="1628542"/>
            <a:ext cx="10363826" cy="3424107"/>
          </a:xfrm>
          <a:prstGeom prst="rect">
            <a:avLst/>
          </a:prstGeom>
        </p:spPr>
        <p:txBody>
          <a:bodyPr vert="horz" lIns="91440" tIns="45720" rIns="91440" bIns="45720" rtlCol="0">
            <a:normAutofit/>
          </a:bodyPr>
          <a:lstStyle/>
          <a:p>
            <a:r>
              <a:rPr lang="en-US" u="sng" dirty="0">
                <a:solidFill>
                  <a:schemeClr val="bg2"/>
                </a:solidFill>
              </a:rPr>
              <a:t>Mindful listening</a:t>
            </a:r>
            <a:r>
              <a:rPr lang="en-US" dirty="0">
                <a:solidFill>
                  <a:schemeClr val="bg2"/>
                </a:solidFill>
              </a:rPr>
              <a:t>- Select a piece of music you have never heard. Listen to it without prejudgment of genre, title or artist. Explore the sound, how it makes you feel, what it says to </a:t>
            </a:r>
            <a:r>
              <a:rPr lang="en-US" dirty="0" smtClean="0">
                <a:solidFill>
                  <a:schemeClr val="bg2"/>
                </a:solidFill>
              </a:rPr>
              <a:t>you</a:t>
            </a:r>
          </a:p>
          <a:p>
            <a:pPr marL="0" indent="0">
              <a:buNone/>
            </a:pPr>
            <a:endParaRPr lang="en-US" dirty="0">
              <a:solidFill>
                <a:schemeClr val="bg2"/>
              </a:solidFill>
            </a:endParaRPr>
          </a:p>
          <a:p>
            <a:r>
              <a:rPr lang="en-US" u="sng" dirty="0">
                <a:solidFill>
                  <a:schemeClr val="bg2"/>
                </a:solidFill>
              </a:rPr>
              <a:t>Mindful awareness</a:t>
            </a:r>
            <a:r>
              <a:rPr lang="en-US" dirty="0">
                <a:solidFill>
                  <a:schemeClr val="bg2"/>
                </a:solidFill>
              </a:rPr>
              <a:t>- Think Of something you do everyday (Starting up your computer, Opening a door, etc.) When you do this touch point take a moment to reflect on where you are and how you feel. Take moments to slow down and appreciate</a:t>
            </a:r>
          </a:p>
          <a:p>
            <a:endParaRPr lang="en-US" dirty="0">
              <a:solidFill>
                <a:schemeClr val="bg2"/>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363171"/>
            <a:ext cx="4835030" cy="1494829"/>
          </a:xfrm>
          <a:prstGeom prst="rect">
            <a:avLst/>
          </a:prstGeom>
        </p:spPr>
      </p:pic>
    </p:spTree>
    <p:extLst>
      <p:ext uri="{BB962C8B-B14F-4D97-AF65-F5344CB8AC3E}">
        <p14:creationId xmlns:p14="http://schemas.microsoft.com/office/powerpoint/2010/main" val="34288446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48770"/>
          </a:xfrm>
        </p:spPr>
        <p:txBody>
          <a:bodyPr vert="horz" lIns="91440" tIns="45720" rIns="91440" bIns="45720" rtlCol="0" anchor="ctr">
            <a:normAutofit/>
          </a:bodyPr>
          <a:lstStyle/>
          <a:p>
            <a:pPr algn="ctr"/>
            <a:r>
              <a:rPr lang="en-US" sz="4000" b="1" cap="all" dirty="0">
                <a:latin typeface="Leelawadee UI" panose="020B0502040204020203" pitchFamily="34" charset="-34"/>
                <a:cs typeface="Leelawadee UI" panose="020B0502040204020203" pitchFamily="34" charset="-34"/>
              </a:rPr>
              <a:t>Mindful activities</a:t>
            </a:r>
          </a:p>
        </p:txBody>
      </p:sp>
      <p:sp>
        <p:nvSpPr>
          <p:cNvPr id="3" name="Content Placeholder 2"/>
          <p:cNvSpPr>
            <a:spLocks noGrp="1"/>
          </p:cNvSpPr>
          <p:nvPr>
            <p:ph sz="quarter" idx="4294967295"/>
          </p:nvPr>
        </p:nvSpPr>
        <p:spPr>
          <a:xfrm>
            <a:off x="838200" y="1690688"/>
            <a:ext cx="10363826" cy="3424107"/>
          </a:xfrm>
          <a:prstGeom prst="rect">
            <a:avLst/>
          </a:prstGeom>
        </p:spPr>
        <p:txBody>
          <a:bodyPr vert="horz" lIns="91440" tIns="45720" rIns="91440" bIns="45720" rtlCol="0">
            <a:normAutofit fontScale="92500" lnSpcReduction="20000"/>
          </a:bodyPr>
          <a:lstStyle/>
          <a:p>
            <a:r>
              <a:rPr lang="en-US" u="sng" dirty="0">
                <a:solidFill>
                  <a:schemeClr val="bg2"/>
                </a:solidFill>
              </a:rPr>
              <a:t>Mindful Immersion</a:t>
            </a:r>
            <a:r>
              <a:rPr lang="en-US" dirty="0">
                <a:solidFill>
                  <a:schemeClr val="bg2"/>
                </a:solidFill>
              </a:rPr>
              <a:t>- Take an everyday routine and re-experience it. Instead of feeling anxious or rushed to complete a task (i.e. vacuuming) be in the moment, notice how your body feels while doing task- what your mind is thinking, try to refocus and find a more creative or effective way of doing the task</a:t>
            </a:r>
          </a:p>
          <a:p>
            <a:endParaRPr lang="en-US" dirty="0">
              <a:solidFill>
                <a:schemeClr val="bg2"/>
              </a:solidFill>
            </a:endParaRPr>
          </a:p>
          <a:p>
            <a:r>
              <a:rPr lang="en-US" u="sng" dirty="0">
                <a:solidFill>
                  <a:schemeClr val="bg2"/>
                </a:solidFill>
              </a:rPr>
              <a:t>Mindful Appreciation</a:t>
            </a:r>
            <a:r>
              <a:rPr lang="en-US" dirty="0">
                <a:solidFill>
                  <a:schemeClr val="bg2"/>
                </a:solidFill>
              </a:rPr>
              <a:t>- Notice five things in your life that usually go unappreciated (write them down in a notepad). Once you have identified the five things find out about their creation and purpose and how they support your life (i.e. your ears that let you hear the birds, electricity that’s cooking your food)</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363171"/>
            <a:ext cx="4835030" cy="1494829"/>
          </a:xfrm>
          <a:prstGeom prst="rect">
            <a:avLst/>
          </a:prstGeom>
        </p:spPr>
      </p:pic>
    </p:spTree>
    <p:extLst>
      <p:ext uri="{BB962C8B-B14F-4D97-AF65-F5344CB8AC3E}">
        <p14:creationId xmlns:p14="http://schemas.microsoft.com/office/powerpoint/2010/main" val="251683383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rmAutofit/>
          </a:bodyPr>
          <a:lstStyle/>
          <a:p>
            <a:pPr algn="ctr"/>
            <a:r>
              <a:rPr lang="en-US" sz="4000" b="1" cap="all" dirty="0">
                <a:latin typeface="Leelawadee UI" panose="020B0502040204020203" pitchFamily="34" charset="-34"/>
                <a:cs typeface="Leelawadee UI" panose="020B0502040204020203" pitchFamily="34" charset="-34"/>
              </a:rPr>
              <a:t>Mindful activities</a:t>
            </a:r>
          </a:p>
        </p:txBody>
      </p:sp>
      <p:sp>
        <p:nvSpPr>
          <p:cNvPr id="3" name="Content Placeholder 2"/>
          <p:cNvSpPr>
            <a:spLocks noGrp="1"/>
          </p:cNvSpPr>
          <p:nvPr>
            <p:ph sz="quarter" idx="4294967295"/>
          </p:nvPr>
        </p:nvSpPr>
        <p:spPr>
          <a:xfrm>
            <a:off x="838200" y="1690688"/>
            <a:ext cx="10363826" cy="3424107"/>
          </a:xfrm>
          <a:prstGeom prst="rect">
            <a:avLst/>
          </a:prstGeom>
        </p:spPr>
        <p:txBody>
          <a:bodyPr vert="horz" lIns="91440" tIns="45720" rIns="91440" bIns="45720" rtlCol="0">
            <a:normAutofit lnSpcReduction="10000"/>
          </a:bodyPr>
          <a:lstStyle/>
          <a:p>
            <a:r>
              <a:rPr lang="en-US" u="sng" dirty="0">
                <a:solidFill>
                  <a:schemeClr val="bg2"/>
                </a:solidFill>
              </a:rPr>
              <a:t>Mindful Loving-kindness meditation</a:t>
            </a:r>
            <a:r>
              <a:rPr lang="en-US" dirty="0">
                <a:solidFill>
                  <a:schemeClr val="bg2"/>
                </a:solidFill>
              </a:rPr>
              <a:t>- For one minute, repeat ‘May I be happy, may I be well, may I be filled with kindness and peace.’ You can substitute “you” for “I” and think of someone you know and like, or just send love to all </a:t>
            </a:r>
            <a:r>
              <a:rPr lang="en-US" dirty="0" smtClean="0">
                <a:solidFill>
                  <a:schemeClr val="bg2"/>
                </a:solidFill>
              </a:rPr>
              <a:t>people</a:t>
            </a:r>
          </a:p>
          <a:p>
            <a:pPr marL="0" indent="0">
              <a:buNone/>
            </a:pPr>
            <a:endParaRPr lang="en-US" dirty="0">
              <a:solidFill>
                <a:schemeClr val="bg2"/>
              </a:solidFill>
            </a:endParaRPr>
          </a:p>
          <a:p>
            <a:r>
              <a:rPr lang="en-US" u="sng" dirty="0">
                <a:solidFill>
                  <a:schemeClr val="bg2"/>
                </a:solidFill>
              </a:rPr>
              <a:t>Mindfully eat a raisin</a:t>
            </a:r>
            <a:r>
              <a:rPr lang="en-US" dirty="0">
                <a:solidFill>
                  <a:schemeClr val="bg2"/>
                </a:solidFill>
              </a:rPr>
              <a:t>- Take a raisin or a piece of chocolate and mindfully eat it. Slow down, sense it, savor it and smile between bites. Purposefully slow down. Use all your senses to see it, touch it, smell it, and sense it</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363171"/>
            <a:ext cx="4835030" cy="1494829"/>
          </a:xfrm>
          <a:prstGeom prst="rect">
            <a:avLst/>
          </a:prstGeom>
        </p:spPr>
      </p:pic>
    </p:spTree>
    <p:extLst>
      <p:ext uri="{BB962C8B-B14F-4D97-AF65-F5344CB8AC3E}">
        <p14:creationId xmlns:p14="http://schemas.microsoft.com/office/powerpoint/2010/main" val="19925322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rmAutofit/>
          </a:bodyPr>
          <a:lstStyle/>
          <a:p>
            <a:pPr algn="ctr"/>
            <a:r>
              <a:rPr lang="en-US" sz="4000" b="1" cap="all" dirty="0">
                <a:latin typeface="Leelawadee UI" panose="020B0502040204020203" pitchFamily="34" charset="-34"/>
                <a:cs typeface="Leelawadee UI" panose="020B0502040204020203" pitchFamily="34" charset="-34"/>
              </a:rPr>
              <a:t>Discussion</a:t>
            </a:r>
          </a:p>
        </p:txBody>
      </p:sp>
      <p:sp>
        <p:nvSpPr>
          <p:cNvPr id="3" name="Content Placeholder 2"/>
          <p:cNvSpPr>
            <a:spLocks noGrp="1"/>
          </p:cNvSpPr>
          <p:nvPr>
            <p:ph idx="1"/>
          </p:nvPr>
        </p:nvSpPr>
        <p:spPr>
          <a:xfrm>
            <a:off x="838200" y="1674704"/>
            <a:ext cx="10515600" cy="3190258"/>
          </a:xfrm>
        </p:spPr>
        <p:txBody>
          <a:bodyPr/>
          <a:lstStyle/>
          <a:p>
            <a:r>
              <a:rPr lang="en-US" dirty="0"/>
              <a:t>What do you perceive would be the benefits of implementing meditation in your life</a:t>
            </a:r>
            <a:r>
              <a:rPr lang="en-US" dirty="0" smtClean="0"/>
              <a:t>?</a:t>
            </a:r>
          </a:p>
          <a:p>
            <a:pPr marL="0" indent="0">
              <a:buNone/>
            </a:pPr>
            <a:endParaRPr lang="en-US" dirty="0"/>
          </a:p>
          <a:p>
            <a:r>
              <a:rPr lang="en-US" dirty="0"/>
              <a:t>What do think would be the challenges of getting it started</a:t>
            </a:r>
            <a:r>
              <a:rPr lang="en-US" dirty="0" smtClean="0"/>
              <a:t>?</a:t>
            </a:r>
          </a:p>
          <a:p>
            <a:pPr marL="0" indent="0">
              <a:buNone/>
            </a:pPr>
            <a:endParaRPr lang="en-US" dirty="0"/>
          </a:p>
          <a:p>
            <a:r>
              <a:rPr lang="en-US" dirty="0"/>
              <a:t>How could you overcome those challenges?</a:t>
            </a:r>
          </a:p>
          <a:p>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363171"/>
            <a:ext cx="4835030" cy="1494829"/>
          </a:xfrm>
          <a:prstGeom prst="rect">
            <a:avLst/>
          </a:prstGeom>
        </p:spPr>
      </p:pic>
    </p:spTree>
    <p:extLst>
      <p:ext uri="{BB962C8B-B14F-4D97-AF65-F5344CB8AC3E}">
        <p14:creationId xmlns:p14="http://schemas.microsoft.com/office/powerpoint/2010/main" val="220220483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35706"/>
          </a:xfrm>
        </p:spPr>
        <p:txBody>
          <a:bodyPr vert="horz" lIns="91440" tIns="45720" rIns="91440" bIns="45720" rtlCol="0" anchor="ctr">
            <a:normAutofit/>
          </a:bodyPr>
          <a:lstStyle/>
          <a:p>
            <a:pPr algn="ctr"/>
            <a:r>
              <a:rPr lang="en-US" sz="4000" b="1" cap="all" dirty="0">
                <a:latin typeface="Leelawadee UI" panose="020B0502040204020203" pitchFamily="34" charset="-34"/>
                <a:cs typeface="Leelawadee UI" panose="020B0502040204020203" pitchFamily="34" charset="-34"/>
              </a:rPr>
              <a:t>Resources</a:t>
            </a:r>
          </a:p>
        </p:txBody>
      </p:sp>
      <p:sp>
        <p:nvSpPr>
          <p:cNvPr id="3" name="Content Placeholder 2"/>
          <p:cNvSpPr>
            <a:spLocks noGrp="1"/>
          </p:cNvSpPr>
          <p:nvPr>
            <p:ph idx="1"/>
          </p:nvPr>
        </p:nvSpPr>
        <p:spPr>
          <a:xfrm>
            <a:off x="838200" y="1329170"/>
            <a:ext cx="9905999" cy="3668956"/>
          </a:xfrm>
        </p:spPr>
        <p:txBody>
          <a:bodyPr>
            <a:normAutofit fontScale="85000" lnSpcReduction="10000"/>
          </a:bodyPr>
          <a:lstStyle/>
          <a:p>
            <a:r>
              <a:rPr lang="en-US" dirty="0" smtClean="0"/>
              <a:t>Books</a:t>
            </a:r>
          </a:p>
          <a:p>
            <a:pPr lvl="1"/>
            <a:r>
              <a:rPr lang="en-US" i="1" u="sng" dirty="0" smtClean="0"/>
              <a:t>The Power of Now </a:t>
            </a:r>
            <a:r>
              <a:rPr lang="en-US" dirty="0" smtClean="0"/>
              <a:t>by Eckhart Tolle</a:t>
            </a:r>
          </a:p>
          <a:p>
            <a:pPr lvl="1"/>
            <a:r>
              <a:rPr lang="en-US" i="1" u="sng" dirty="0"/>
              <a:t>Creative Meditation and Manifestation: Using Your 21 Innate Powers to </a:t>
            </a:r>
            <a:r>
              <a:rPr lang="en-US" i="1" u="sng" dirty="0" smtClean="0"/>
              <a:t>Create </a:t>
            </a:r>
            <a:r>
              <a:rPr lang="en-US" i="1" u="sng" dirty="0"/>
              <a:t>Your </a:t>
            </a:r>
            <a:r>
              <a:rPr lang="en-US" i="1" u="sng" dirty="0" smtClean="0"/>
              <a:t>Life </a:t>
            </a:r>
            <a:r>
              <a:rPr lang="en-US" dirty="0" smtClean="0"/>
              <a:t>by Amara </a:t>
            </a:r>
            <a:r>
              <a:rPr lang="en-US" dirty="0" err="1" smtClean="0"/>
              <a:t>Honeck</a:t>
            </a:r>
            <a:endParaRPr lang="en-US" dirty="0" smtClean="0"/>
          </a:p>
          <a:p>
            <a:r>
              <a:rPr lang="en-US" dirty="0" smtClean="0"/>
              <a:t>App</a:t>
            </a:r>
          </a:p>
          <a:p>
            <a:pPr lvl="1"/>
            <a:r>
              <a:rPr lang="en-US" i="1" u="sng" dirty="0" smtClean="0"/>
              <a:t>Calm</a:t>
            </a:r>
          </a:p>
          <a:p>
            <a:r>
              <a:rPr lang="en-US" dirty="0" smtClean="0"/>
              <a:t>Articles</a:t>
            </a:r>
          </a:p>
          <a:p>
            <a:pPr lvl="1"/>
            <a:r>
              <a:rPr lang="en-US" dirty="0">
                <a:hlinkClick r:id="rId2"/>
              </a:rPr>
              <a:t>https://well.blogs.nytimes.com/2016/02/18/contemplation-therapy/?_</a:t>
            </a:r>
            <a:r>
              <a:rPr lang="en-US" dirty="0" smtClean="0">
                <a:hlinkClick r:id="rId2"/>
              </a:rPr>
              <a:t>r=0</a:t>
            </a:r>
            <a:endParaRPr lang="en-US" dirty="0" smtClean="0"/>
          </a:p>
          <a:p>
            <a:pPr lvl="1"/>
            <a:r>
              <a:rPr lang="en-US" dirty="0">
                <a:hlinkClick r:id="rId3"/>
              </a:rPr>
              <a:t>http://</a:t>
            </a:r>
            <a:r>
              <a:rPr lang="en-US" dirty="0" smtClean="0">
                <a:hlinkClick r:id="rId3"/>
              </a:rPr>
              <a:t>www.health.harvard.edu/blog/mindfulness-meditation-may-ease-anxiety-mental-stress-201401086967</a:t>
            </a:r>
            <a:endParaRPr lang="en-US" dirty="0" smtClean="0"/>
          </a:p>
          <a:p>
            <a:pPr lvl="1"/>
            <a:r>
              <a:rPr lang="en-US" dirty="0">
                <a:hlinkClick r:id="rId4"/>
              </a:rPr>
              <a:t>http://</a:t>
            </a:r>
            <a:r>
              <a:rPr lang="en-US" dirty="0" smtClean="0">
                <a:hlinkClick r:id="rId4"/>
              </a:rPr>
              <a:t>jamanetwork.com/journals/jamainternalmedicine/fullarticle/1809754</a:t>
            </a:r>
            <a:r>
              <a:rPr lang="en-US" dirty="0" smtClean="0"/>
              <a:t> </a:t>
            </a:r>
            <a:endParaRPr lang="en-US" dirty="0"/>
          </a:p>
        </p:txBody>
      </p:sp>
      <p:pic>
        <p:nvPicPr>
          <p:cNvPr id="4" name="Picture 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0" y="5363171"/>
            <a:ext cx="4835030" cy="1494829"/>
          </a:xfrm>
          <a:prstGeom prst="rect">
            <a:avLst/>
          </a:prstGeom>
        </p:spPr>
      </p:pic>
    </p:spTree>
    <p:extLst>
      <p:ext uri="{BB962C8B-B14F-4D97-AF65-F5344CB8AC3E}">
        <p14:creationId xmlns:p14="http://schemas.microsoft.com/office/powerpoint/2010/main" val="46254784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363171"/>
            <a:ext cx="4835030" cy="1494829"/>
          </a:xfrm>
          <a:prstGeom prst="rect">
            <a:avLst/>
          </a:prstGeom>
        </p:spPr>
      </p:pic>
      <p:pic>
        <p:nvPicPr>
          <p:cNvPr id="3" name="Picture 2"/>
          <p:cNvPicPr>
            <a:picLocks noChangeAspect="1"/>
          </p:cNvPicPr>
          <p:nvPr/>
        </p:nvPicPr>
        <p:blipFill>
          <a:blip r:embed="rId3"/>
          <a:stretch>
            <a:fillRect/>
          </a:stretch>
        </p:blipFill>
        <p:spPr>
          <a:xfrm>
            <a:off x="1548270" y="425706"/>
            <a:ext cx="8913248" cy="5212900"/>
          </a:xfrm>
          <a:prstGeom prst="rect">
            <a:avLst/>
          </a:prstGeom>
        </p:spPr>
      </p:pic>
    </p:spTree>
    <p:extLst>
      <p:ext uri="{BB962C8B-B14F-4D97-AF65-F5344CB8AC3E}">
        <p14:creationId xmlns:p14="http://schemas.microsoft.com/office/powerpoint/2010/main" val="17766729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632922" y="2111042"/>
            <a:ext cx="9927771" cy="2244937"/>
          </a:xfrm>
          <a:prstGeom prst="rect">
            <a:avLst/>
          </a:prstGeom>
        </p:spPr>
        <p:txBody>
          <a:bodyPr vert="horz" lIns="91440" tIns="45720" rIns="91440" bIns="45720" rtlCol="0" anchor="b">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4000" dirty="0" smtClean="0">
                <a:solidFill>
                  <a:schemeClr val="bg2"/>
                </a:solidFill>
                <a:latin typeface="Leelawadee UI" panose="020B0502040204020203" pitchFamily="34" charset="-34"/>
                <a:cs typeface="Leelawadee UI" panose="020B0502040204020203" pitchFamily="34" charset="-34"/>
              </a:rPr>
              <a:t>Ohio’s state physician organizations and our large healthcare institutions have recognized this important issue and are beginning to address it. </a:t>
            </a: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363171"/>
            <a:ext cx="4835030" cy="1494829"/>
          </a:xfrm>
          <a:prstGeom prst="rect">
            <a:avLst/>
          </a:prstGeom>
        </p:spPr>
      </p:pic>
    </p:spTree>
    <p:extLst>
      <p:ext uri="{BB962C8B-B14F-4D97-AF65-F5344CB8AC3E}">
        <p14:creationId xmlns:p14="http://schemas.microsoft.com/office/powerpoint/2010/main" val="32203830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988423" y="-997131"/>
            <a:ext cx="10284823" cy="360534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4000" dirty="0" smtClean="0">
                <a:solidFill>
                  <a:schemeClr val="bg2"/>
                </a:solidFill>
                <a:latin typeface="Leelawadee UI" panose="020B0502040204020203" pitchFamily="34" charset="-34"/>
                <a:cs typeface="Leelawadee UI" panose="020B0502040204020203" pitchFamily="34" charset="-34"/>
              </a:rPr>
              <a:t>A recent study concluded that physicians are spending </a:t>
            </a:r>
          </a:p>
        </p:txBody>
      </p:sp>
      <p:sp>
        <p:nvSpPr>
          <p:cNvPr id="3" name="Title 1"/>
          <p:cNvSpPr txBox="1">
            <a:spLocks/>
          </p:cNvSpPr>
          <p:nvPr/>
        </p:nvSpPr>
        <p:spPr>
          <a:xfrm>
            <a:off x="1615441" y="2795451"/>
            <a:ext cx="10284823" cy="292172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571500" indent="-571500" algn="l">
              <a:buFont typeface="Arial" panose="020B0604020202020204" pitchFamily="34" charset="0"/>
              <a:buChar char="•"/>
            </a:pPr>
            <a:r>
              <a:rPr lang="en-US" sz="4000" b="1" dirty="0" smtClean="0">
                <a:solidFill>
                  <a:schemeClr val="bg2"/>
                </a:solidFill>
                <a:latin typeface="Leelawadee UI" panose="020B0502040204020203" pitchFamily="34" charset="-34"/>
                <a:cs typeface="Leelawadee UI" panose="020B0502040204020203" pitchFamily="34" charset="-34"/>
              </a:rPr>
              <a:t>49% </a:t>
            </a:r>
            <a:r>
              <a:rPr lang="en-US" sz="4000" dirty="0" smtClean="0">
                <a:solidFill>
                  <a:schemeClr val="bg2"/>
                </a:solidFill>
                <a:latin typeface="Leelawadee UI" panose="020B0502040204020203" pitchFamily="34" charset="-34"/>
                <a:cs typeface="Leelawadee UI" panose="020B0502040204020203" pitchFamily="34" charset="-34"/>
              </a:rPr>
              <a:t>of their time on </a:t>
            </a:r>
            <a:r>
              <a:rPr lang="en-US" sz="4000" b="1" dirty="0" smtClean="0">
                <a:solidFill>
                  <a:schemeClr val="bg2"/>
                </a:solidFill>
                <a:latin typeface="Leelawadee UI" panose="020B0502040204020203" pitchFamily="34" charset="-34"/>
                <a:cs typeface="Leelawadee UI" panose="020B0502040204020203" pitchFamily="34" charset="-34"/>
              </a:rPr>
              <a:t>administrative tasks</a:t>
            </a:r>
            <a:r>
              <a:rPr lang="en-US" sz="4000" b="1" u="sng" dirty="0" smtClean="0">
                <a:solidFill>
                  <a:schemeClr val="bg2"/>
                </a:solidFill>
                <a:latin typeface="Leelawadee UI" panose="020B0502040204020203" pitchFamily="34" charset="-34"/>
                <a:cs typeface="Leelawadee UI" panose="020B0502040204020203" pitchFamily="34" charset="-34"/>
              </a:rPr>
              <a:t> </a:t>
            </a:r>
          </a:p>
          <a:p>
            <a:pPr marL="571500" indent="-571500">
              <a:buFont typeface="Arial" panose="020B0604020202020204" pitchFamily="34" charset="0"/>
              <a:buChar char="•"/>
            </a:pPr>
            <a:endParaRPr lang="en-US" sz="4000" b="1" u="sng" dirty="0" smtClean="0">
              <a:solidFill>
                <a:schemeClr val="bg2"/>
              </a:solidFill>
              <a:latin typeface="Leelawadee UI" panose="020B0502040204020203" pitchFamily="34" charset="-34"/>
              <a:cs typeface="Leelawadee UI" panose="020B0502040204020203" pitchFamily="34" charset="-34"/>
            </a:endParaRPr>
          </a:p>
          <a:p>
            <a:pPr marL="571500" indent="-571500" algn="l">
              <a:buFont typeface="Arial" panose="020B0604020202020204" pitchFamily="34" charset="0"/>
              <a:buChar char="•"/>
            </a:pPr>
            <a:r>
              <a:rPr lang="en-US" sz="4000" b="1" dirty="0" smtClean="0">
                <a:solidFill>
                  <a:schemeClr val="bg2"/>
                </a:solidFill>
                <a:latin typeface="Leelawadee UI" panose="020B0502040204020203" pitchFamily="34" charset="-34"/>
                <a:cs typeface="Leelawadee UI" panose="020B0502040204020203" pitchFamily="34" charset="-34"/>
              </a:rPr>
              <a:t>27% </a:t>
            </a:r>
            <a:r>
              <a:rPr lang="en-US" sz="4000" dirty="0" smtClean="0">
                <a:solidFill>
                  <a:schemeClr val="bg2"/>
                </a:solidFill>
                <a:latin typeface="Leelawadee UI" panose="020B0502040204020203" pitchFamily="34" charset="-34"/>
                <a:cs typeface="Leelawadee UI" panose="020B0502040204020203" pitchFamily="34" charset="-34"/>
              </a:rPr>
              <a:t>with their </a:t>
            </a:r>
            <a:r>
              <a:rPr lang="en-US" sz="4000" b="1" dirty="0" smtClean="0">
                <a:solidFill>
                  <a:schemeClr val="bg2"/>
                </a:solidFill>
                <a:latin typeface="Leelawadee UI" panose="020B0502040204020203" pitchFamily="34" charset="-34"/>
                <a:cs typeface="Leelawadee UI" panose="020B0502040204020203" pitchFamily="34" charset="-34"/>
              </a:rPr>
              <a:t>patients</a:t>
            </a:r>
          </a:p>
          <a:p>
            <a:pPr algn="l"/>
            <a:endParaRPr lang="en-US" sz="4000" b="1" dirty="0" smtClean="0">
              <a:solidFill>
                <a:schemeClr val="bg2"/>
              </a:solidFill>
              <a:latin typeface="Leelawadee UI" panose="020B0502040204020203" pitchFamily="34" charset="-34"/>
              <a:cs typeface="Leelawadee UI" panose="020B0502040204020203" pitchFamily="34" charset="-34"/>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363171"/>
            <a:ext cx="4835030" cy="1494829"/>
          </a:xfrm>
          <a:prstGeom prst="rect">
            <a:avLst/>
          </a:prstGeom>
        </p:spPr>
      </p:pic>
    </p:spTree>
    <p:extLst>
      <p:ext uri="{BB962C8B-B14F-4D97-AF65-F5344CB8AC3E}">
        <p14:creationId xmlns:p14="http://schemas.microsoft.com/office/powerpoint/2010/main" val="24921618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624317" y="541537"/>
            <a:ext cx="10284823" cy="1960147"/>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4000" dirty="0">
                <a:solidFill>
                  <a:schemeClr val="bg2"/>
                </a:solidFill>
                <a:latin typeface="Leelawadee UI" panose="020B0502040204020203" pitchFamily="34" charset="-34"/>
                <a:cs typeface="Leelawadee UI" panose="020B0502040204020203" pitchFamily="34" charset="-34"/>
              </a:rPr>
              <a:t>Burnout affects physicians at all levels of training and at various stages of their careers, according to the Mayo Clinic: </a:t>
            </a:r>
          </a:p>
        </p:txBody>
      </p:sp>
      <p:sp>
        <p:nvSpPr>
          <p:cNvPr id="3" name="Title 1"/>
          <p:cNvSpPr txBox="1">
            <a:spLocks/>
          </p:cNvSpPr>
          <p:nvPr/>
        </p:nvSpPr>
        <p:spPr>
          <a:xfrm>
            <a:off x="2538718" y="3070662"/>
            <a:ext cx="7990199" cy="292172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571500" indent="-571500" algn="l">
              <a:lnSpc>
                <a:spcPct val="150000"/>
              </a:lnSpc>
              <a:buFont typeface="Arial" panose="020B0604020202020204" pitchFamily="34" charset="0"/>
              <a:buChar char="•"/>
            </a:pPr>
            <a:r>
              <a:rPr lang="en-US" sz="4000" b="1" dirty="0">
                <a:solidFill>
                  <a:schemeClr val="bg2"/>
                </a:solidFill>
                <a:latin typeface="Leelawadee UI" panose="020B0502040204020203" pitchFamily="34" charset="-34"/>
                <a:cs typeface="Leelawadee UI" panose="020B0502040204020203" pitchFamily="34" charset="-34"/>
              </a:rPr>
              <a:t>28-45% </a:t>
            </a:r>
            <a:r>
              <a:rPr lang="en-US" sz="4000" dirty="0">
                <a:solidFill>
                  <a:schemeClr val="bg2"/>
                </a:solidFill>
                <a:latin typeface="Leelawadee UI" panose="020B0502040204020203" pitchFamily="34" charset="-34"/>
                <a:cs typeface="Leelawadee UI" panose="020B0502040204020203" pitchFamily="34" charset="-34"/>
              </a:rPr>
              <a:t>of</a:t>
            </a:r>
            <a:r>
              <a:rPr lang="en-US" sz="4000" b="1" dirty="0">
                <a:solidFill>
                  <a:schemeClr val="bg2"/>
                </a:solidFill>
                <a:latin typeface="Leelawadee UI" panose="020B0502040204020203" pitchFamily="34" charset="-34"/>
                <a:cs typeface="Leelawadee UI" panose="020B0502040204020203" pitchFamily="34" charset="-34"/>
              </a:rPr>
              <a:t> medical students</a:t>
            </a:r>
          </a:p>
          <a:p>
            <a:pPr marL="571500" indent="-571500" algn="l">
              <a:lnSpc>
                <a:spcPct val="150000"/>
              </a:lnSpc>
              <a:buFont typeface="Arial" panose="020B0604020202020204" pitchFamily="34" charset="0"/>
              <a:buChar char="•"/>
            </a:pPr>
            <a:r>
              <a:rPr lang="en-US" sz="4000" b="1" dirty="0" smtClean="0">
                <a:solidFill>
                  <a:schemeClr val="bg2"/>
                </a:solidFill>
                <a:latin typeface="Leelawadee UI" panose="020B0502040204020203" pitchFamily="34" charset="-34"/>
                <a:cs typeface="Leelawadee UI" panose="020B0502040204020203" pitchFamily="34" charset="-34"/>
              </a:rPr>
              <a:t>27-75</a:t>
            </a:r>
            <a:r>
              <a:rPr lang="en-US" sz="4000" b="1" dirty="0">
                <a:solidFill>
                  <a:schemeClr val="bg2"/>
                </a:solidFill>
                <a:latin typeface="Leelawadee UI" panose="020B0502040204020203" pitchFamily="34" charset="-34"/>
                <a:cs typeface="Leelawadee UI" panose="020B0502040204020203" pitchFamily="34" charset="-34"/>
              </a:rPr>
              <a:t>% </a:t>
            </a:r>
            <a:r>
              <a:rPr lang="en-US" sz="4000" dirty="0">
                <a:solidFill>
                  <a:schemeClr val="bg2"/>
                </a:solidFill>
                <a:latin typeface="Leelawadee UI" panose="020B0502040204020203" pitchFamily="34" charset="-34"/>
                <a:cs typeface="Leelawadee UI" panose="020B0502040204020203" pitchFamily="34" charset="-34"/>
              </a:rPr>
              <a:t>of</a:t>
            </a:r>
            <a:r>
              <a:rPr lang="en-US" sz="4000" b="1" dirty="0">
                <a:solidFill>
                  <a:schemeClr val="bg2"/>
                </a:solidFill>
                <a:latin typeface="Leelawadee UI" panose="020B0502040204020203" pitchFamily="34" charset="-34"/>
                <a:cs typeface="Leelawadee UI" panose="020B0502040204020203" pitchFamily="34" charset="-34"/>
              </a:rPr>
              <a:t> residents</a:t>
            </a:r>
          </a:p>
          <a:p>
            <a:pPr marL="571500" indent="-571500" algn="l">
              <a:lnSpc>
                <a:spcPct val="150000"/>
              </a:lnSpc>
              <a:buFont typeface="Arial" panose="020B0604020202020204" pitchFamily="34" charset="0"/>
              <a:buChar char="•"/>
            </a:pPr>
            <a:r>
              <a:rPr lang="en-US" sz="4000" b="1" dirty="0" smtClean="0">
                <a:solidFill>
                  <a:schemeClr val="bg2"/>
                </a:solidFill>
                <a:latin typeface="Leelawadee UI" panose="020B0502040204020203" pitchFamily="34" charset="-34"/>
                <a:cs typeface="Leelawadee UI" panose="020B0502040204020203" pitchFamily="34" charset="-34"/>
              </a:rPr>
              <a:t>37% </a:t>
            </a:r>
            <a:r>
              <a:rPr lang="en-US" sz="4000" dirty="0" smtClean="0">
                <a:solidFill>
                  <a:schemeClr val="bg2"/>
                </a:solidFill>
                <a:latin typeface="Leelawadee UI" panose="020B0502040204020203" pitchFamily="34" charset="-34"/>
                <a:cs typeface="Leelawadee UI" panose="020B0502040204020203" pitchFamily="34" charset="-34"/>
              </a:rPr>
              <a:t>of</a:t>
            </a:r>
            <a:r>
              <a:rPr lang="en-US" sz="4000" b="1" dirty="0" smtClean="0">
                <a:solidFill>
                  <a:schemeClr val="bg2"/>
                </a:solidFill>
                <a:latin typeface="Leelawadee UI" panose="020B0502040204020203" pitchFamily="34" charset="-34"/>
                <a:cs typeface="Leelawadee UI" panose="020B0502040204020203" pitchFamily="34" charset="-34"/>
              </a:rPr>
              <a:t> </a:t>
            </a:r>
            <a:r>
              <a:rPr lang="en-US" sz="4000" b="1" dirty="0">
                <a:solidFill>
                  <a:schemeClr val="bg2"/>
                </a:solidFill>
                <a:latin typeface="Leelawadee UI" panose="020B0502040204020203" pitchFamily="34" charset="-34"/>
                <a:cs typeface="Leelawadee UI" panose="020B0502040204020203" pitchFamily="34" charset="-34"/>
              </a:rPr>
              <a:t>attending physicians</a:t>
            </a:r>
          </a:p>
          <a:p>
            <a:pPr algn="l"/>
            <a:endParaRPr lang="en-US" sz="4000" b="1" dirty="0" smtClean="0">
              <a:solidFill>
                <a:schemeClr val="bg2"/>
              </a:solidFill>
              <a:latin typeface="Leelawadee UI" panose="020B0502040204020203" pitchFamily="34" charset="-34"/>
              <a:cs typeface="Leelawadee UI" panose="020B0502040204020203" pitchFamily="34" charset="-34"/>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363171"/>
            <a:ext cx="4835030" cy="1494829"/>
          </a:xfrm>
          <a:prstGeom prst="rect">
            <a:avLst/>
          </a:prstGeom>
        </p:spPr>
      </p:pic>
    </p:spTree>
    <p:extLst>
      <p:ext uri="{BB962C8B-B14F-4D97-AF65-F5344CB8AC3E}">
        <p14:creationId xmlns:p14="http://schemas.microsoft.com/office/powerpoint/2010/main" val="17496859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066333" y="1127464"/>
            <a:ext cx="10332596" cy="2885242"/>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endParaRPr lang="en-US" sz="4000" dirty="0" smtClean="0">
              <a:solidFill>
                <a:schemeClr val="bg2"/>
              </a:solidFill>
              <a:latin typeface="Leelawadee UI" panose="020B0502040204020203" pitchFamily="34" charset="-34"/>
              <a:cs typeface="Leelawadee UI" panose="020B0502040204020203" pitchFamily="34" charset="-34"/>
            </a:endParaRPr>
          </a:p>
          <a:p>
            <a:pPr algn="l"/>
            <a:r>
              <a:rPr lang="en-US" sz="4000" dirty="0" smtClean="0">
                <a:solidFill>
                  <a:schemeClr val="bg2"/>
                </a:solidFill>
                <a:latin typeface="Leelawadee UI" panose="020B0502040204020203" pitchFamily="34" charset="-34"/>
                <a:cs typeface="Leelawadee UI" panose="020B0502040204020203" pitchFamily="34" charset="-34"/>
              </a:rPr>
              <a:t>Clearly, there is a need for change — </a:t>
            </a:r>
          </a:p>
          <a:p>
            <a:pPr algn="l"/>
            <a:r>
              <a:rPr lang="en-US" sz="4000" dirty="0" smtClean="0">
                <a:solidFill>
                  <a:schemeClr val="bg2"/>
                </a:solidFill>
                <a:latin typeface="Leelawadee UI" panose="020B0502040204020203" pitchFamily="34" charset="-34"/>
                <a:cs typeface="Leelawadee UI" panose="020B0502040204020203" pitchFamily="34" charset="-34"/>
              </a:rPr>
              <a:t>to change physicians’ workload and the environment in which they practice medicine.</a:t>
            </a: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363171"/>
            <a:ext cx="4835030" cy="1494829"/>
          </a:xfrm>
          <a:prstGeom prst="rect">
            <a:avLst/>
          </a:prstGeom>
        </p:spPr>
      </p:pic>
    </p:spTree>
    <p:extLst>
      <p:ext uri="{BB962C8B-B14F-4D97-AF65-F5344CB8AC3E}">
        <p14:creationId xmlns:p14="http://schemas.microsoft.com/office/powerpoint/2010/main" val="10656481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701644" y="1958534"/>
            <a:ext cx="9172318" cy="3101145"/>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4000" dirty="0" smtClean="0">
                <a:solidFill>
                  <a:schemeClr val="bg2"/>
                </a:solidFill>
                <a:latin typeface="Leelawadee UI" panose="020B0502040204020203" pitchFamily="34" charset="-34"/>
                <a:cs typeface="Leelawadee UI" panose="020B0502040204020203" pitchFamily="34" charset="-34"/>
              </a:rPr>
              <a:t>The Ohio Physician Wellness Coalition (OPWC) has identified that a </a:t>
            </a:r>
            <a:r>
              <a:rPr lang="en-US" sz="4000" b="1" i="1" dirty="0" smtClean="0">
                <a:solidFill>
                  <a:schemeClr val="bg2"/>
                </a:solidFill>
                <a:latin typeface="Leelawadee UI" panose="020B0502040204020203" pitchFamily="34" charset="-34"/>
                <a:cs typeface="Leelawadee UI" panose="020B0502040204020203" pitchFamily="34" charset="-34"/>
              </a:rPr>
              <a:t>multifaceted approach </a:t>
            </a:r>
            <a:r>
              <a:rPr lang="en-US" sz="4000" dirty="0" smtClean="0">
                <a:solidFill>
                  <a:schemeClr val="bg2"/>
                </a:solidFill>
                <a:latin typeface="Leelawadee UI" panose="020B0502040204020203" pitchFamily="34" charset="-34"/>
                <a:cs typeface="Leelawadee UI" panose="020B0502040204020203" pitchFamily="34" charset="-34"/>
              </a:rPr>
              <a:t>is necessary to address burnout.  </a:t>
            </a:r>
          </a:p>
          <a:p>
            <a:pPr algn="l"/>
            <a:endParaRPr lang="en-US" sz="4000" dirty="0">
              <a:solidFill>
                <a:schemeClr val="bg2"/>
              </a:solidFill>
              <a:latin typeface="Leelawadee UI" panose="020B0502040204020203" pitchFamily="34" charset="-34"/>
              <a:cs typeface="Leelawadee UI" panose="020B0502040204020203" pitchFamily="34" charset="-34"/>
            </a:endParaRP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363171"/>
            <a:ext cx="4835030" cy="1494829"/>
          </a:xfrm>
          <a:prstGeom prst="rect">
            <a:avLst/>
          </a:prstGeom>
        </p:spPr>
      </p:pic>
    </p:spTree>
    <p:extLst>
      <p:ext uri="{BB962C8B-B14F-4D97-AF65-F5344CB8AC3E}">
        <p14:creationId xmlns:p14="http://schemas.microsoft.com/office/powerpoint/2010/main" val="10432832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137072" y="2176249"/>
            <a:ext cx="9172318" cy="2613465"/>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4000" dirty="0" smtClean="0">
                <a:solidFill>
                  <a:schemeClr val="bg2"/>
                </a:solidFill>
                <a:latin typeface="Leelawadee UI" panose="020B0502040204020203" pitchFamily="34" charset="-34"/>
                <a:cs typeface="Leelawadee UI" panose="020B0502040204020203" pitchFamily="34" charset="-34"/>
              </a:rPr>
              <a:t>As we all work together to find meaningful solutions, the OPWC is facing this issue head-on.  </a:t>
            </a:r>
          </a:p>
          <a:p>
            <a:pPr algn="l"/>
            <a:endParaRPr lang="en-US" sz="4000" dirty="0">
              <a:solidFill>
                <a:schemeClr val="bg2"/>
              </a:solidFill>
              <a:latin typeface="Leelawadee UI" panose="020B0502040204020203" pitchFamily="34" charset="-34"/>
              <a:cs typeface="Leelawadee UI" panose="020B0502040204020203" pitchFamily="34" charset="-34"/>
            </a:endParaRP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363171"/>
            <a:ext cx="4835030" cy="1494829"/>
          </a:xfrm>
          <a:prstGeom prst="rect">
            <a:avLst/>
          </a:prstGeom>
        </p:spPr>
      </p:pic>
    </p:spTree>
    <p:extLst>
      <p:ext uri="{BB962C8B-B14F-4D97-AF65-F5344CB8AC3E}">
        <p14:creationId xmlns:p14="http://schemas.microsoft.com/office/powerpoint/2010/main" val="25591174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Video Fonts">
      <a:majorFont>
        <a:latin typeface="Leelawadee UI"/>
        <a:ea typeface=""/>
        <a:cs typeface=""/>
      </a:majorFont>
      <a:minorFont>
        <a:latin typeface="Leelawade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167</TotalTime>
  <Words>1761</Words>
  <Application>Microsoft Office PowerPoint</Application>
  <PresentationFormat>Widescreen</PresentationFormat>
  <Paragraphs>160</Paragraphs>
  <Slides>39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39</vt:i4>
      </vt:variant>
    </vt:vector>
  </HeadingPairs>
  <TitlesOfParts>
    <vt:vector size="43" baseType="lpstr">
      <vt:lpstr>Arial</vt:lpstr>
      <vt:lpstr>Calibri</vt:lpstr>
      <vt:lpstr>Leelawadee UI</vt:lpstr>
      <vt:lpstr>Office Theme</vt:lpstr>
      <vt:lpstr>MEDITATION AND MINDFULNESS FOR EMOTIONAL WELL-BEING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Agenda</vt:lpstr>
      <vt:lpstr>Objectives</vt:lpstr>
      <vt:lpstr>What is Meditation?</vt:lpstr>
      <vt:lpstr>Origins</vt:lpstr>
      <vt:lpstr>Origins</vt:lpstr>
      <vt:lpstr>Origins</vt:lpstr>
      <vt:lpstr>Origins</vt:lpstr>
      <vt:lpstr>Origins</vt:lpstr>
      <vt:lpstr>How Do you meditate?</vt:lpstr>
      <vt:lpstr>Meditation Practices</vt:lpstr>
      <vt:lpstr>Meditation Practices</vt:lpstr>
      <vt:lpstr>Meditation Practices</vt:lpstr>
      <vt:lpstr>How to meditate</vt:lpstr>
      <vt:lpstr>Here are some Other types of meditation</vt:lpstr>
      <vt:lpstr>Andy Puddicombe </vt:lpstr>
      <vt:lpstr>Mindfulness Meditation</vt:lpstr>
      <vt:lpstr>Mindfulness Meditation</vt:lpstr>
      <vt:lpstr>Mindfulness Meditation</vt:lpstr>
      <vt:lpstr>How does Mindfulness meditation Help?</vt:lpstr>
      <vt:lpstr>How does Mindfulness meditation Help?</vt:lpstr>
      <vt:lpstr>How does Mindfulness meditation Help?</vt:lpstr>
      <vt:lpstr>How to get started</vt:lpstr>
      <vt:lpstr>Getting started exercises</vt:lpstr>
      <vt:lpstr>Mindful activities</vt:lpstr>
      <vt:lpstr>Mindful activities</vt:lpstr>
      <vt:lpstr>Discussion</vt:lpstr>
      <vt:lpstr>Resources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Ohio Physician Wellness Coalition</dc:title>
  <dc:creator>Diene Kaba</dc:creator>
  <cp:lastModifiedBy>Kelley Long</cp:lastModifiedBy>
  <cp:revision>26</cp:revision>
  <dcterms:created xsi:type="dcterms:W3CDTF">2018-12-13T16:26:59Z</dcterms:created>
  <dcterms:modified xsi:type="dcterms:W3CDTF">2019-03-23T12:25:26Z</dcterms:modified>
</cp:coreProperties>
</file>