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92" r:id="rId2"/>
    <p:sldId id="398" r:id="rId3"/>
    <p:sldId id="256" r:id="rId4"/>
    <p:sldId id="366" r:id="rId5"/>
    <p:sldId id="257" r:id="rId6"/>
    <p:sldId id="357" r:id="rId7"/>
    <p:sldId id="356" r:id="rId8"/>
    <p:sldId id="394" r:id="rId9"/>
    <p:sldId id="399" r:id="rId10"/>
    <p:sldId id="296" r:id="rId11"/>
    <p:sldId id="305" r:id="rId12"/>
    <p:sldId id="395" r:id="rId13"/>
    <p:sldId id="319" r:id="rId14"/>
    <p:sldId id="272" r:id="rId15"/>
    <p:sldId id="289" r:id="rId16"/>
    <p:sldId id="396" r:id="rId17"/>
    <p:sldId id="400" r:id="rId18"/>
    <p:sldId id="270" r:id="rId19"/>
    <p:sldId id="302" r:id="rId20"/>
    <p:sldId id="397" r:id="rId21"/>
    <p:sldId id="309" r:id="rId22"/>
    <p:sldId id="313" r:id="rId23"/>
    <p:sldId id="373" r:id="rId24"/>
    <p:sldId id="407" r:id="rId25"/>
    <p:sldId id="315" r:id="rId26"/>
    <p:sldId id="312" r:id="rId27"/>
    <p:sldId id="306" r:id="rId28"/>
    <p:sldId id="307" r:id="rId29"/>
    <p:sldId id="311" r:id="rId30"/>
    <p:sldId id="358" r:id="rId31"/>
    <p:sldId id="310" r:id="rId32"/>
    <p:sldId id="359" r:id="rId33"/>
    <p:sldId id="267" r:id="rId34"/>
    <p:sldId id="303" r:id="rId35"/>
    <p:sldId id="372" r:id="rId36"/>
    <p:sldId id="360" r:id="rId37"/>
    <p:sldId id="314" r:id="rId38"/>
    <p:sldId id="370" r:id="rId39"/>
    <p:sldId id="320" r:id="rId40"/>
    <p:sldId id="299" r:id="rId41"/>
    <p:sldId id="368" r:id="rId42"/>
    <p:sldId id="265" r:id="rId43"/>
    <p:sldId id="266" r:id="rId44"/>
    <p:sldId id="317" r:id="rId45"/>
    <p:sldId id="286" r:id="rId46"/>
    <p:sldId id="379" r:id="rId47"/>
    <p:sldId id="408" r:id="rId48"/>
    <p:sldId id="405" r:id="rId49"/>
    <p:sldId id="406" r:id="rId50"/>
    <p:sldId id="403" r:id="rId51"/>
    <p:sldId id="409" r:id="rId52"/>
    <p:sldId id="412" r:id="rId53"/>
    <p:sldId id="401" r:id="rId54"/>
    <p:sldId id="410" r:id="rId55"/>
    <p:sldId id="411" r:id="rId56"/>
    <p:sldId id="402" r:id="rId57"/>
    <p:sldId id="380" r:id="rId58"/>
    <p:sldId id="290" r:id="rId59"/>
    <p:sldId id="285" r:id="rId60"/>
    <p:sldId id="374" r:id="rId61"/>
    <p:sldId id="283" r:id="rId62"/>
    <p:sldId id="288" r:id="rId63"/>
    <p:sldId id="291" r:id="rId64"/>
    <p:sldId id="375" r:id="rId65"/>
    <p:sldId id="284" r:id="rId66"/>
    <p:sldId id="381" r:id="rId67"/>
    <p:sldId id="281" r:id="rId68"/>
    <p:sldId id="276" r:id="rId69"/>
    <p:sldId id="32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2" autoAdjust="0"/>
    <p:restoredTop sz="67651" autoAdjust="0"/>
  </p:normalViewPr>
  <p:slideViewPr>
    <p:cSldViewPr snapToGrid="0">
      <p:cViewPr varScale="1">
        <p:scale>
          <a:sx n="62" d="100"/>
          <a:sy n="62" d="100"/>
        </p:scale>
        <p:origin x="583" y="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08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08727-662A-4AF5-A51D-C83CAB046C56}" type="datetimeFigureOut">
              <a:rPr lang="en-US" smtClean="0"/>
              <a:t>4/10/2020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00E7E-6984-41DF-9F49-78A8A1F979E0}" type="slidenum">
              <a:rPr lang="en-US" smtClean="0"/>
              <a:t>‹#›</a:t>
            </a:fld>
            <a:endParaRPr lang="en-US" dirty="0"/>
          </a:p>
        </p:txBody>
      </p:sp>
    </p:spTree>
    <p:extLst>
      <p:ext uri="{BB962C8B-B14F-4D97-AF65-F5344CB8AC3E}">
        <p14:creationId xmlns:p14="http://schemas.microsoft.com/office/powerpoint/2010/main" val="1481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ubmed/1455143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gallup.com/services/178514/state-american-workplace.aspx" TargetMode="External"/><Relationship Id="rId4" Type="http://schemas.openxmlformats.org/officeDocument/2006/relationships/hyperlink" Target="https://smith.queensu.ca/magazine/issues/winter-201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Isolation/Socialization</a:t>
            </a:r>
          </a:p>
          <a:p>
            <a:r>
              <a:rPr lang="en-US" sz="1200" kern="1200" dirty="0">
                <a:solidFill>
                  <a:schemeClr val="tx1"/>
                </a:solidFill>
                <a:effectLst/>
                <a:latin typeface="+mn-lt"/>
                <a:ea typeface="+mn-ea"/>
                <a:cs typeface="+mn-cs"/>
              </a:rPr>
              <a:t>a.      Goal: Educate physicians, residents and medical students about the effects of social and emotional isolation and ways to prevent and/or overcome it.</a:t>
            </a:r>
          </a:p>
          <a:p>
            <a:r>
              <a:rPr lang="en-US" sz="1200" kern="1200" dirty="0">
                <a:solidFill>
                  <a:schemeClr val="tx1"/>
                </a:solidFill>
                <a:effectLst/>
                <a:latin typeface="+mn-lt"/>
                <a:ea typeface="+mn-ea"/>
                <a:cs typeface="+mn-cs"/>
              </a:rPr>
              <a:t>b.      Objectives:</a:t>
            </a:r>
          </a:p>
          <a:p>
            <a:r>
              <a:rPr lang="en-US" sz="1200" kern="1200" dirty="0">
                <a:solidFill>
                  <a:schemeClr val="tx1"/>
                </a:solidFill>
                <a:effectLst/>
                <a:latin typeface="+mn-lt"/>
                <a:ea typeface="+mn-ea"/>
                <a:cs typeface="+mn-cs"/>
              </a:rPr>
              <a:t>                                                              i.     Define isolation and share statistical information on trends in isolation and its effect on wellness;</a:t>
            </a:r>
          </a:p>
          <a:p>
            <a:r>
              <a:rPr lang="en-US" sz="1200" kern="1200" dirty="0">
                <a:solidFill>
                  <a:schemeClr val="tx1"/>
                </a:solidFill>
                <a:effectLst/>
                <a:latin typeface="+mn-lt"/>
                <a:ea typeface="+mn-ea"/>
                <a:cs typeface="+mn-cs"/>
              </a:rPr>
              <a:t>                                                             ii.     Share data talking about the emotional physical ramifications of isolation utilizing video and measurable statistics; and</a:t>
            </a:r>
          </a:p>
          <a:p>
            <a:r>
              <a:rPr lang="en-US" sz="1200" kern="1200" dirty="0">
                <a:solidFill>
                  <a:schemeClr val="tx1"/>
                </a:solidFill>
                <a:effectLst/>
                <a:latin typeface="+mn-lt"/>
                <a:ea typeface="+mn-ea"/>
                <a:cs typeface="+mn-cs"/>
              </a:rPr>
              <a:t>                                                           iii.     Share techniques and strategies to combat isolation.</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3</a:t>
            </a:fld>
            <a:endParaRPr lang="en-US" dirty="0"/>
          </a:p>
        </p:txBody>
      </p:sp>
    </p:spTree>
    <p:extLst>
      <p:ext uri="{BB962C8B-B14F-4D97-AF65-F5344CB8AC3E}">
        <p14:creationId xmlns:p14="http://schemas.microsoft.com/office/powerpoint/2010/main" val="247411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17</a:t>
            </a:fld>
            <a:endParaRPr lang="en-US" dirty="0"/>
          </a:p>
        </p:txBody>
      </p:sp>
    </p:spTree>
    <p:extLst>
      <p:ext uri="{BB962C8B-B14F-4D97-AF65-F5344CB8AC3E}">
        <p14:creationId xmlns:p14="http://schemas.microsoft.com/office/powerpoint/2010/main" val="318458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Between 1990 and 2010, there was a threefold increase in the number of Americans who said they had no one in whom they could confide.</a:t>
            </a:r>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21</a:t>
            </a:fld>
            <a:endParaRPr lang="en-US" dirty="0"/>
          </a:p>
        </p:txBody>
      </p:sp>
    </p:spTree>
    <p:extLst>
      <p:ext uri="{BB962C8B-B14F-4D97-AF65-F5344CB8AC3E}">
        <p14:creationId xmlns:p14="http://schemas.microsoft.com/office/powerpoint/2010/main" val="119465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23</a:t>
            </a:fld>
            <a:endParaRPr lang="en-US" dirty="0"/>
          </a:p>
        </p:txBody>
      </p:sp>
    </p:spTree>
    <p:extLst>
      <p:ext uri="{BB962C8B-B14F-4D97-AF65-F5344CB8AC3E}">
        <p14:creationId xmlns:p14="http://schemas.microsoft.com/office/powerpoint/2010/main" val="12981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25</a:t>
            </a:fld>
            <a:endParaRPr lang="en-US" dirty="0"/>
          </a:p>
        </p:txBody>
      </p:sp>
    </p:spTree>
    <p:extLst>
      <p:ext uri="{BB962C8B-B14F-4D97-AF65-F5344CB8AC3E}">
        <p14:creationId xmlns:p14="http://schemas.microsoft.com/office/powerpoint/2010/main" val="96698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recognize social connections as a fundamental human need, then we can’t discount the risks of being socially isolated even if people don’t feel lonely.”</a:t>
            </a:r>
          </a:p>
          <a:p>
            <a:endParaRPr lang="en-US" dirty="0"/>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28</a:t>
            </a:fld>
            <a:endParaRPr lang="en-US" dirty="0"/>
          </a:p>
        </p:txBody>
      </p:sp>
    </p:spTree>
    <p:extLst>
      <p:ext uri="{BB962C8B-B14F-4D97-AF65-F5344CB8AC3E}">
        <p14:creationId xmlns:p14="http://schemas.microsoft.com/office/powerpoint/2010/main" val="246967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29</a:t>
            </a:fld>
            <a:endParaRPr lang="en-US" dirty="0"/>
          </a:p>
        </p:txBody>
      </p:sp>
    </p:spTree>
    <p:extLst>
      <p:ext uri="{BB962C8B-B14F-4D97-AF65-F5344CB8AC3E}">
        <p14:creationId xmlns:p14="http://schemas.microsoft.com/office/powerpoint/2010/main" val="12994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30</a:t>
            </a:fld>
            <a:endParaRPr lang="en-US" dirty="0"/>
          </a:p>
        </p:txBody>
      </p:sp>
    </p:spTree>
    <p:extLst>
      <p:ext uri="{BB962C8B-B14F-4D97-AF65-F5344CB8AC3E}">
        <p14:creationId xmlns:p14="http://schemas.microsoft.com/office/powerpoint/2010/main" val="333753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Holt-Lunstad, J, Smith, TB, Baker, M, Harris, T, Stephenson, D. Loneliness and social isolation as risk factors for mortality. Perspect Psychol Sci. 2015;10(2):227–237. </a:t>
            </a:r>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31</a:t>
            </a:fld>
            <a:endParaRPr lang="en-US" dirty="0"/>
          </a:p>
        </p:txBody>
      </p:sp>
    </p:spTree>
    <p:extLst>
      <p:ext uri="{BB962C8B-B14F-4D97-AF65-F5344CB8AC3E}">
        <p14:creationId xmlns:p14="http://schemas.microsoft.com/office/powerpoint/2010/main" val="35000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35</a:t>
            </a:fld>
            <a:endParaRPr lang="en-US" dirty="0"/>
          </a:p>
        </p:txBody>
      </p:sp>
    </p:spTree>
    <p:extLst>
      <p:ext uri="{BB962C8B-B14F-4D97-AF65-F5344CB8AC3E}">
        <p14:creationId xmlns:p14="http://schemas.microsoft.com/office/powerpoint/2010/main" val="194033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Fam Med 2018</a:t>
            </a:r>
          </a:p>
        </p:txBody>
      </p:sp>
      <p:sp>
        <p:nvSpPr>
          <p:cNvPr id="4" name="Slide Number Placeholder 3"/>
          <p:cNvSpPr>
            <a:spLocks noGrp="1"/>
          </p:cNvSpPr>
          <p:nvPr>
            <p:ph type="sldNum" sz="quarter" idx="5"/>
          </p:nvPr>
        </p:nvSpPr>
        <p:spPr/>
        <p:txBody>
          <a:bodyPr/>
          <a:lstStyle/>
          <a:p>
            <a:fld id="{14A00E7E-6984-41DF-9F49-78A8A1F979E0}" type="slidenum">
              <a:rPr lang="en-US" smtClean="0"/>
              <a:t>37</a:t>
            </a:fld>
            <a:endParaRPr lang="en-US" dirty="0"/>
          </a:p>
        </p:txBody>
      </p:sp>
    </p:spTree>
    <p:extLst>
      <p:ext uri="{BB962C8B-B14F-4D97-AF65-F5344CB8AC3E}">
        <p14:creationId xmlns:p14="http://schemas.microsoft.com/office/powerpoint/2010/main" val="372634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anyone who has experienced it can attest to, loneliness is an emotionally painful feeling; it even </a:t>
            </a:r>
            <a:r>
              <a:rPr lang="en-US" sz="1200" b="0" i="0" u="none" strike="noStrike" kern="1200" dirty="0">
                <a:solidFill>
                  <a:schemeClr val="tx1"/>
                </a:solidFill>
                <a:effectLst/>
                <a:latin typeface="+mn-lt"/>
                <a:ea typeface="+mn-ea"/>
                <a:cs typeface="+mn-cs"/>
                <a:hlinkClick r:id="rId3"/>
              </a:rPr>
              <a:t>registers as physical pain</a:t>
            </a:r>
            <a:r>
              <a:rPr lang="en-US" sz="1200" b="0" i="0" kern="1200" dirty="0">
                <a:solidFill>
                  <a:schemeClr val="tx1"/>
                </a:solidFill>
                <a:effectLst/>
                <a:latin typeface="+mn-lt"/>
                <a:ea typeface="+mn-ea"/>
                <a:cs typeface="+mn-cs"/>
              </a:rPr>
              <a:t> in the brain. The social repercussions of this discomfort directly impact work productivity because people disengage. And both the </a:t>
            </a:r>
            <a:r>
              <a:rPr lang="en-US" sz="1200" b="0" i="0" u="none" strike="noStrike" kern="1200" dirty="0">
                <a:solidFill>
                  <a:schemeClr val="tx1"/>
                </a:solidFill>
                <a:effectLst/>
                <a:latin typeface="+mn-lt"/>
                <a:ea typeface="+mn-ea"/>
                <a:cs typeface="+mn-cs"/>
                <a:hlinkClick r:id="rId4"/>
              </a:rPr>
              <a:t>Smith School of Business at Queen’s University</a:t>
            </a:r>
            <a:r>
              <a:rPr lang="en-US" sz="1200" b="0" i="0"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hlinkClick r:id="rId5"/>
              </a:rPr>
              <a:t>Gallup Organization</a:t>
            </a:r>
            <a:r>
              <a:rPr lang="en-US" sz="1200" b="0" i="0" kern="1200" dirty="0">
                <a:solidFill>
                  <a:schemeClr val="tx1"/>
                </a:solidFill>
                <a:effectLst/>
                <a:latin typeface="+mn-lt"/>
                <a:ea typeface="+mn-ea"/>
                <a:cs typeface="+mn-cs"/>
              </a:rPr>
              <a:t> have shown the extreme costs to companies of disengagement: almost 37% higher absenteeism, 49% more accidents, 16% lower profitability, and a 65% lower share price over time.</a:t>
            </a:r>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a:t>
            </a:fld>
            <a:endParaRPr lang="en-US" dirty="0"/>
          </a:p>
        </p:txBody>
      </p:sp>
    </p:spTree>
    <p:extLst>
      <p:ext uri="{BB962C8B-B14F-4D97-AF65-F5344CB8AC3E}">
        <p14:creationId xmlns:p14="http://schemas.microsoft.com/office/powerpoint/2010/main" val="1673759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disappearance of spending time with each other as colleagues in a community of professionals has diminished the chances of being helpful and empathetic when it is needed</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40</a:t>
            </a:fld>
            <a:endParaRPr lang="en-US" dirty="0"/>
          </a:p>
        </p:txBody>
      </p:sp>
    </p:spTree>
    <p:extLst>
      <p:ext uri="{BB962C8B-B14F-4D97-AF65-F5344CB8AC3E}">
        <p14:creationId xmlns:p14="http://schemas.microsoft.com/office/powerpoint/2010/main" val="283861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41</a:t>
            </a:fld>
            <a:endParaRPr lang="en-US" dirty="0"/>
          </a:p>
        </p:txBody>
      </p:sp>
    </p:spTree>
    <p:extLst>
      <p:ext uri="{BB962C8B-B14F-4D97-AF65-F5344CB8AC3E}">
        <p14:creationId xmlns:p14="http://schemas.microsoft.com/office/powerpoint/2010/main" val="396263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42</a:t>
            </a:fld>
            <a:endParaRPr lang="en-US" dirty="0"/>
          </a:p>
        </p:txBody>
      </p:sp>
    </p:spTree>
    <p:extLst>
      <p:ext uri="{BB962C8B-B14F-4D97-AF65-F5344CB8AC3E}">
        <p14:creationId xmlns:p14="http://schemas.microsoft.com/office/powerpoint/2010/main" val="300187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Differences in other domains of burnout and distress were not found between the trial arms, although compared with the nontrial participants, the facilitated small-group intervention resulted in improvements more broadly, including across all domains of burnout</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43</a:t>
            </a:fld>
            <a:endParaRPr lang="en-US" dirty="0"/>
          </a:p>
        </p:txBody>
      </p:sp>
    </p:spTree>
    <p:extLst>
      <p:ext uri="{BB962C8B-B14F-4D97-AF65-F5344CB8AC3E}">
        <p14:creationId xmlns:p14="http://schemas.microsoft.com/office/powerpoint/2010/main" val="2951393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Maslach Burnout Scale’s depersonalization items include, “I don’t really care about what happens to some of my patients,” and “I have become more insensitive to people since I’ve been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Hard to imagine delivering high-quality care when feeling cynical and alienated from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44</a:t>
            </a:fld>
            <a:endParaRPr lang="en-US" dirty="0"/>
          </a:p>
        </p:txBody>
      </p:sp>
    </p:spTree>
    <p:extLst>
      <p:ext uri="{BB962C8B-B14F-4D97-AF65-F5344CB8AC3E}">
        <p14:creationId xmlns:p14="http://schemas.microsoft.com/office/powerpoint/2010/main" val="206374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45</a:t>
            </a:fld>
            <a:endParaRPr lang="en-US" dirty="0"/>
          </a:p>
        </p:txBody>
      </p:sp>
    </p:spTree>
    <p:extLst>
      <p:ext uri="{BB962C8B-B14F-4D97-AF65-F5344CB8AC3E}">
        <p14:creationId xmlns:p14="http://schemas.microsoft.com/office/powerpoint/2010/main" val="86318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48</a:t>
            </a:fld>
            <a:endParaRPr lang="en-US" dirty="0"/>
          </a:p>
        </p:txBody>
      </p:sp>
    </p:spTree>
    <p:extLst>
      <p:ext uri="{BB962C8B-B14F-4D97-AF65-F5344CB8AC3E}">
        <p14:creationId xmlns:p14="http://schemas.microsoft.com/office/powerpoint/2010/main" val="1112541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49</a:t>
            </a:fld>
            <a:endParaRPr lang="en-US" dirty="0"/>
          </a:p>
        </p:txBody>
      </p:sp>
    </p:spTree>
    <p:extLst>
      <p:ext uri="{BB962C8B-B14F-4D97-AF65-F5344CB8AC3E}">
        <p14:creationId xmlns:p14="http://schemas.microsoft.com/office/powerpoint/2010/main" val="2813509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51</a:t>
            </a:fld>
            <a:endParaRPr lang="en-US" dirty="0"/>
          </a:p>
        </p:txBody>
      </p:sp>
    </p:spTree>
    <p:extLst>
      <p:ext uri="{BB962C8B-B14F-4D97-AF65-F5344CB8AC3E}">
        <p14:creationId xmlns:p14="http://schemas.microsoft.com/office/powerpoint/2010/main" val="2625024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unable to get regular medical care and prescriptions also appeared to be a problem for some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53</a:t>
            </a:fld>
            <a:endParaRPr lang="en-US" dirty="0"/>
          </a:p>
        </p:txBody>
      </p:sp>
    </p:spTree>
    <p:extLst>
      <p:ext uri="{BB962C8B-B14F-4D97-AF65-F5344CB8AC3E}">
        <p14:creationId xmlns:p14="http://schemas.microsoft.com/office/powerpoint/2010/main" val="279625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7</a:t>
            </a:fld>
            <a:endParaRPr lang="en-US" dirty="0"/>
          </a:p>
        </p:txBody>
      </p:sp>
    </p:spTree>
    <p:extLst>
      <p:ext uri="{BB962C8B-B14F-4D97-AF65-F5344CB8AC3E}">
        <p14:creationId xmlns:p14="http://schemas.microsoft.com/office/powerpoint/2010/main" val="1843034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people as much information as possible People who are quarantined often feared being infected or infecting others. They also often have catastrophic appraisals of any physical symptoms experienced during the quarantine period. This fear is a common occurrence for people exposed to a worrying infectious disease,41 and might be exacerbated by the often inadequate information participants reported receiving from public health officials leaving them unclear of the nature of the risks they faced and why they were being quarantined at all. Ensuring that those under quarantine have a good understanding of the disease in question, and the reasons for quarantine, should be a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54</a:t>
            </a:fld>
            <a:endParaRPr lang="en-US" dirty="0"/>
          </a:p>
        </p:txBody>
      </p:sp>
    </p:spTree>
    <p:extLst>
      <p:ext uri="{BB962C8B-B14F-4D97-AF65-F5344CB8AC3E}">
        <p14:creationId xmlns:p14="http://schemas.microsoft.com/office/powerpoint/2010/main" val="1233728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Boredom and isolation will cause distress; people who are quarantined should be advised about what they can do to stave off boredom and provided with practical advice on coping and stress management techniques. Having a working mobile phone is now a necessity, not a luxury, and those stepping off a long flight to enter quarantine will probably welcome a charger or adaptor more than anything else.17 Activating your social network, albeit remotely, is not just a key priority, but an inability to do so is associated not just with immediate anxiety, but longer- term distress.2,42 One study21 suggested that having a telephone support line, staffed by psychiatric nurses, set up specifically for those in quarantine could be effective in terms of providing them with a social network. The ability to communicate with one’s family and friends is also essential. Particularly, social media could play an important part in communication with those far away, allowing people who are quarantined to update their loved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officials should take every measure to ensure that this experience is as tolerable as possible for people. This can be achieved by: telling people what is happening and why, explaining how long it will continue, providing meaningful activities for them to do while in quarantine, providing clear communication, ensuring basic supplies (such as food, water, and medical supplies) are available, and reinforcing the sense of altruism that people should, rightly, be feeling. Health officials charged with implementing quarantine, who by definition are in employment and usually with reasonable job security, should also remember that not everyone is in the same situation. If the quarantine experience is negative, the results of this Review suggest there can be long-term consequences that affect not just the people quarantined but also the health-care system that administered the quarantine and the politicians and public health officials who mandated it.</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55</a:t>
            </a:fld>
            <a:endParaRPr lang="en-US" dirty="0"/>
          </a:p>
        </p:txBody>
      </p:sp>
    </p:spTree>
    <p:extLst>
      <p:ext uri="{BB962C8B-B14F-4D97-AF65-F5344CB8AC3E}">
        <p14:creationId xmlns:p14="http://schemas.microsoft.com/office/powerpoint/2010/main" val="3400195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Solitude is a good and needed condition for reflection and rejuvenation, loneliness is the opposite</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58</a:t>
            </a:fld>
            <a:endParaRPr lang="en-US" dirty="0"/>
          </a:p>
        </p:txBody>
      </p:sp>
    </p:spTree>
    <p:extLst>
      <p:ext uri="{BB962C8B-B14F-4D97-AF65-F5344CB8AC3E}">
        <p14:creationId xmlns:p14="http://schemas.microsoft.com/office/powerpoint/2010/main" val="620297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61</a:t>
            </a:fld>
            <a:endParaRPr lang="en-US" dirty="0"/>
          </a:p>
        </p:txBody>
      </p:sp>
    </p:spTree>
    <p:extLst>
      <p:ext uri="{BB962C8B-B14F-4D97-AF65-F5344CB8AC3E}">
        <p14:creationId xmlns:p14="http://schemas.microsoft.com/office/powerpoint/2010/main" val="3245428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63</a:t>
            </a:fld>
            <a:endParaRPr lang="en-US" dirty="0"/>
          </a:p>
        </p:txBody>
      </p:sp>
    </p:spTree>
    <p:extLst>
      <p:ext uri="{BB962C8B-B14F-4D97-AF65-F5344CB8AC3E}">
        <p14:creationId xmlns:p14="http://schemas.microsoft.com/office/powerpoint/2010/main" val="1821688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profession is learned from teachers, colleagues, and examples, both bad and good </a:t>
            </a:r>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65</a:t>
            </a:fld>
            <a:endParaRPr lang="en-US" dirty="0"/>
          </a:p>
        </p:txBody>
      </p:sp>
    </p:spTree>
    <p:extLst>
      <p:ext uri="{BB962C8B-B14F-4D97-AF65-F5344CB8AC3E}">
        <p14:creationId xmlns:p14="http://schemas.microsoft.com/office/powerpoint/2010/main" val="15799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66</a:t>
            </a:fld>
            <a:endParaRPr lang="en-US" dirty="0"/>
          </a:p>
        </p:txBody>
      </p:sp>
    </p:spTree>
    <p:extLst>
      <p:ext uri="{BB962C8B-B14F-4D97-AF65-F5344CB8AC3E}">
        <p14:creationId xmlns:p14="http://schemas.microsoft.com/office/powerpoint/2010/main" val="1237757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coronavirus pandemic has reminded us that human connection can spread illness. But human connection also promotes wellness. Let’s take this opportunity to recognize the importance of relationships for our health and to practice leveraging technology for social well-being.</a:t>
            </a:r>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67</a:t>
            </a:fld>
            <a:endParaRPr lang="en-US" dirty="0"/>
          </a:p>
        </p:txBody>
      </p:sp>
    </p:spTree>
    <p:extLst>
      <p:ext uri="{BB962C8B-B14F-4D97-AF65-F5344CB8AC3E}">
        <p14:creationId xmlns:p14="http://schemas.microsoft.com/office/powerpoint/2010/main" val="451651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dwardian Script ITC" panose="030303020407070D0804" pitchFamily="66" charset="0"/>
            </a:endParaRPr>
          </a:p>
        </p:txBody>
      </p:sp>
      <p:sp>
        <p:nvSpPr>
          <p:cNvPr id="4" name="Slide Number Placeholder 3"/>
          <p:cNvSpPr>
            <a:spLocks noGrp="1"/>
          </p:cNvSpPr>
          <p:nvPr>
            <p:ph type="sldNum" sz="quarter" idx="10"/>
          </p:nvPr>
        </p:nvSpPr>
        <p:spPr/>
        <p:txBody>
          <a:bodyPr/>
          <a:lstStyle/>
          <a:p>
            <a:fld id="{E096DC18-9479-4ECD-932A-34F07974325F}" type="slidenum">
              <a:rPr lang="en-US" smtClean="0"/>
              <a:t>69</a:t>
            </a:fld>
            <a:endParaRPr lang="en-US" dirty="0"/>
          </a:p>
        </p:txBody>
      </p:sp>
    </p:spTree>
    <p:extLst>
      <p:ext uri="{BB962C8B-B14F-4D97-AF65-F5344CB8AC3E}">
        <p14:creationId xmlns:p14="http://schemas.microsoft.com/office/powerpoint/2010/main" val="67652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psychological counterpart of social isolation</a:t>
            </a:r>
          </a:p>
          <a:p>
            <a:endParaRPr lang="en-US" dirty="0"/>
          </a:p>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10</a:t>
            </a:fld>
            <a:endParaRPr lang="en-US" dirty="0"/>
          </a:p>
        </p:txBody>
      </p:sp>
    </p:spTree>
    <p:extLst>
      <p:ext uri="{BB962C8B-B14F-4D97-AF65-F5344CB8AC3E}">
        <p14:creationId xmlns:p14="http://schemas.microsoft.com/office/powerpoint/2010/main" val="81091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11</a:t>
            </a:fld>
            <a:endParaRPr lang="en-US" dirty="0"/>
          </a:p>
        </p:txBody>
      </p:sp>
    </p:spTree>
    <p:extLst>
      <p:ext uri="{BB962C8B-B14F-4D97-AF65-F5344CB8AC3E}">
        <p14:creationId xmlns:p14="http://schemas.microsoft.com/office/powerpoint/2010/main" val="45276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13</a:t>
            </a:fld>
            <a:endParaRPr lang="en-US" dirty="0"/>
          </a:p>
        </p:txBody>
      </p:sp>
    </p:spTree>
    <p:extLst>
      <p:ext uri="{BB962C8B-B14F-4D97-AF65-F5344CB8AC3E}">
        <p14:creationId xmlns:p14="http://schemas.microsoft.com/office/powerpoint/2010/main" val="246775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A00E7E-6984-41DF-9F49-78A8A1F979E0}" type="slidenum">
              <a:rPr lang="en-US" smtClean="0"/>
              <a:t>14</a:t>
            </a:fld>
            <a:endParaRPr lang="en-US" dirty="0"/>
          </a:p>
        </p:txBody>
      </p:sp>
    </p:spTree>
    <p:extLst>
      <p:ext uri="{BB962C8B-B14F-4D97-AF65-F5344CB8AC3E}">
        <p14:creationId xmlns:p14="http://schemas.microsoft.com/office/powerpoint/2010/main" val="46550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15</a:t>
            </a:fld>
            <a:endParaRPr lang="en-US" dirty="0"/>
          </a:p>
        </p:txBody>
      </p:sp>
    </p:spTree>
    <p:extLst>
      <p:ext uri="{BB962C8B-B14F-4D97-AF65-F5344CB8AC3E}">
        <p14:creationId xmlns:p14="http://schemas.microsoft.com/office/powerpoint/2010/main" val="192472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00E7E-6984-41DF-9F49-78A8A1F979E0}" type="slidenum">
              <a:rPr lang="en-US" smtClean="0"/>
              <a:t>16</a:t>
            </a:fld>
            <a:endParaRPr lang="en-US" dirty="0"/>
          </a:p>
        </p:txBody>
      </p:sp>
    </p:spTree>
    <p:extLst>
      <p:ext uri="{BB962C8B-B14F-4D97-AF65-F5344CB8AC3E}">
        <p14:creationId xmlns:p14="http://schemas.microsoft.com/office/powerpoint/2010/main" val="130751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3B3E-934C-4799-B589-952059E4AF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D2321E-9130-4AE0-ABD5-87EC4B476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B8B8C6-D6DD-4BF5-BAAB-AD7A19700D29}"/>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CF1737C3-2C44-4B41-81FD-6BC4E097F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B43B8F-CA47-4260-B6DF-93D70C12A746}"/>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241714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98C2-5EE0-4A9E-82EA-35501DFBF2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FDED64-8A79-4C7C-B663-1221392340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94442-9DF4-4C0B-A011-8AF39F04FC24}"/>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CF66C71C-C424-4CE1-8174-081E2699E3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90FC2B-930B-4C23-A074-3FBA5418D870}"/>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401690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FB7B1-3F50-4127-9EB6-81221C85D2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C70111-5178-4EC9-A7F9-826961C753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62F-1318-4919-BDD6-6E6C33B81245}"/>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099E1842-B4D9-4555-A5DD-8C48A913F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24ACC1-9EC2-4375-974A-262E7AC2261A}"/>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129267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B0A7-5FF7-45A7-B2DF-31E317285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9A96C-FF8E-4540-9D46-7FA4ED9431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DBF8A-3A35-4F1F-9CF3-5ADB67F9A19F}"/>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165796CC-A48C-40FB-BAEC-D6F29B3CB1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B331FD-EE1B-40F1-AF50-1184562310A5}"/>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157153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8A26-0A1F-4B71-B928-A9CBE57A87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6A60B-DACE-4922-B0B1-36E2463E57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F91778-7E21-480F-965E-95A499A40EF0}"/>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17227C43-B5C0-48D9-9BA6-E0990C492D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72F695-1DB9-44FC-8609-6B0258BAE29A}"/>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243874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AD80-71A6-4631-93B3-FC98C5577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C5F0D-CCC9-4C5B-AC88-81DCAC4E41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90635-F687-4310-ABDD-ADFFEB4853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0AC6C5-AA02-4D04-8983-6E35A490F1A9}"/>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6" name="Footer Placeholder 5">
            <a:extLst>
              <a:ext uri="{FF2B5EF4-FFF2-40B4-BE49-F238E27FC236}">
                <a16:creationId xmlns:a16="http://schemas.microsoft.com/office/drawing/2014/main" id="{2EF3FDAB-ED96-45E3-A186-904F39C2BD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A3C121-E709-44F4-BC13-C29B68DDD6FD}"/>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49336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69B2-8718-405D-B259-3459B10CBF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AC02B-7FED-4873-BD34-67796449D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F977EF-2C5D-4381-A93E-A724DD9719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8FC01-2680-45B3-A30D-9E9472AC21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D02671-33F6-42FE-87FA-5587D65A6D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26E6D3-1EE9-41FC-BD23-AB2ECA771241}"/>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8" name="Footer Placeholder 7">
            <a:extLst>
              <a:ext uri="{FF2B5EF4-FFF2-40B4-BE49-F238E27FC236}">
                <a16:creationId xmlns:a16="http://schemas.microsoft.com/office/drawing/2014/main" id="{2DDE21B3-EF85-44FA-8D48-4C5CCE64CA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C7DEC6-21C9-440F-A11B-56872209A5A8}"/>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193691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E57C-0606-4195-8E55-376D4A1F5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0C746A-9467-4E12-8154-2A432E0CB2B4}"/>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4" name="Footer Placeholder 3">
            <a:extLst>
              <a:ext uri="{FF2B5EF4-FFF2-40B4-BE49-F238E27FC236}">
                <a16:creationId xmlns:a16="http://schemas.microsoft.com/office/drawing/2014/main" id="{7D681C0F-8006-418F-B01B-E59E9E30D6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E014B2-A7FF-4DF2-A7D1-C388A9BFA3E4}"/>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362625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6DBA25-3289-4418-B415-3D68EC8B494A}"/>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3" name="Footer Placeholder 2">
            <a:extLst>
              <a:ext uri="{FF2B5EF4-FFF2-40B4-BE49-F238E27FC236}">
                <a16:creationId xmlns:a16="http://schemas.microsoft.com/office/drawing/2014/main" id="{77DA23CC-97B0-41BF-BFEC-BAD58EA7D0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39E554E-61D6-47E2-8190-4425F9E9EA0F}"/>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334449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114C-3182-48EE-B371-2915E2AAE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557D81-844C-45EA-B632-0D91A98D2C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84EB2B-40BA-4B97-B673-CD3529F36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2C609F-9C92-43DB-99B7-F555604BF81F}"/>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6" name="Footer Placeholder 5">
            <a:extLst>
              <a:ext uri="{FF2B5EF4-FFF2-40B4-BE49-F238E27FC236}">
                <a16:creationId xmlns:a16="http://schemas.microsoft.com/office/drawing/2014/main" id="{183E0F01-5827-48D2-8305-94E66E6F0E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E6C0C2-2D93-4668-93BA-E830E9EEBE31}"/>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64536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363E-93FD-4674-844C-4956EFF74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5B45D8-0C84-4065-9010-A43F1967B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749F340-FEBB-4785-9CF1-19164E00C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0EC966-64DF-44A2-81A6-FC56DE65FAFA}"/>
              </a:ext>
            </a:extLst>
          </p:cNvPr>
          <p:cNvSpPr>
            <a:spLocks noGrp="1"/>
          </p:cNvSpPr>
          <p:nvPr>
            <p:ph type="dt" sz="half" idx="10"/>
          </p:nvPr>
        </p:nvSpPr>
        <p:spPr/>
        <p:txBody>
          <a:bodyPr/>
          <a:lstStyle/>
          <a:p>
            <a:fld id="{7802596C-3C03-4D28-A4BB-922CEBA48642}" type="datetimeFigureOut">
              <a:rPr lang="en-US" smtClean="0"/>
              <a:t>4/10/2020</a:t>
            </a:fld>
            <a:endParaRPr lang="en-US" dirty="0"/>
          </a:p>
        </p:txBody>
      </p:sp>
      <p:sp>
        <p:nvSpPr>
          <p:cNvPr id="6" name="Footer Placeholder 5">
            <a:extLst>
              <a:ext uri="{FF2B5EF4-FFF2-40B4-BE49-F238E27FC236}">
                <a16:creationId xmlns:a16="http://schemas.microsoft.com/office/drawing/2014/main" id="{30DBE457-FA90-471A-B58C-97FF6F3E04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18BE76-5572-4598-9DF2-36438CB9A4F2}"/>
              </a:ext>
            </a:extLst>
          </p:cNvPr>
          <p:cNvSpPr>
            <a:spLocks noGrp="1"/>
          </p:cNvSpPr>
          <p:nvPr>
            <p:ph type="sldNum" sz="quarter" idx="12"/>
          </p:nvPr>
        </p:nvSpPr>
        <p:spPr/>
        <p:txBody>
          <a:bodyPr/>
          <a:lstStyle/>
          <a:p>
            <a:fld id="{73683402-E882-44E8-B275-AB110C8F6BA9}" type="slidenum">
              <a:rPr lang="en-US" smtClean="0"/>
              <a:t>‹#›</a:t>
            </a:fld>
            <a:endParaRPr lang="en-US" dirty="0"/>
          </a:p>
        </p:txBody>
      </p:sp>
    </p:spTree>
    <p:extLst>
      <p:ext uri="{BB962C8B-B14F-4D97-AF65-F5344CB8AC3E}">
        <p14:creationId xmlns:p14="http://schemas.microsoft.com/office/powerpoint/2010/main" val="423202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7B0197-9610-4649-8E88-4FAD079FC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639CA7-52E2-43A7-A7FD-D7882438F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F6A7-6A1D-49F5-BF72-7D0B140BC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2596C-3C03-4D28-A4BB-922CEBA48642}" type="datetimeFigureOut">
              <a:rPr lang="en-US" smtClean="0"/>
              <a:t>4/10/2020</a:t>
            </a:fld>
            <a:endParaRPr lang="en-US" dirty="0"/>
          </a:p>
        </p:txBody>
      </p:sp>
      <p:sp>
        <p:nvSpPr>
          <p:cNvPr id="5" name="Footer Placeholder 4">
            <a:extLst>
              <a:ext uri="{FF2B5EF4-FFF2-40B4-BE49-F238E27FC236}">
                <a16:creationId xmlns:a16="http://schemas.microsoft.com/office/drawing/2014/main" id="{B29436F9-DAB8-4DAA-8F64-AA3A02210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FA81B3-81BA-4498-84CB-9EA2C384A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83402-E882-44E8-B275-AB110C8F6BA9}" type="slidenum">
              <a:rPr lang="en-US" smtClean="0"/>
              <a:t>‹#›</a:t>
            </a:fld>
            <a:endParaRPr lang="en-US" dirty="0"/>
          </a:p>
        </p:txBody>
      </p:sp>
    </p:spTree>
    <p:extLst>
      <p:ext uri="{BB962C8B-B14F-4D97-AF65-F5344CB8AC3E}">
        <p14:creationId xmlns:p14="http://schemas.microsoft.com/office/powerpoint/2010/main" val="3221867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9.pn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3BAD7-0A5B-47EE-842D-4E4A69E9CA9E}"/>
              </a:ext>
            </a:extLst>
          </p:cNvPr>
          <p:cNvPicPr>
            <a:picLocks noChangeAspect="1"/>
          </p:cNvPicPr>
          <p:nvPr/>
        </p:nvPicPr>
        <p:blipFill>
          <a:blip r:embed="rId2"/>
          <a:stretch>
            <a:fillRect/>
          </a:stretch>
        </p:blipFill>
        <p:spPr>
          <a:xfrm>
            <a:off x="2570205" y="78015"/>
            <a:ext cx="7358449" cy="6724379"/>
          </a:xfrm>
          <a:prstGeom prst="rect">
            <a:avLst/>
          </a:prstGeom>
        </p:spPr>
      </p:pic>
    </p:spTree>
    <p:extLst>
      <p:ext uri="{BB962C8B-B14F-4D97-AF65-F5344CB8AC3E}">
        <p14:creationId xmlns:p14="http://schemas.microsoft.com/office/powerpoint/2010/main" val="3425961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Isolation</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Isolation is the </a:t>
            </a:r>
            <a:r>
              <a:rPr lang="en-US" u="sng" dirty="0"/>
              <a:t>experience</a:t>
            </a:r>
            <a:r>
              <a:rPr lang="en-US" dirty="0"/>
              <a:t> of being separated from others</a:t>
            </a:r>
          </a:p>
          <a:p>
            <a:pPr lvl="1"/>
            <a:r>
              <a:rPr lang="en-US" dirty="0"/>
              <a:t>Lack of social relationships/social contacts</a:t>
            </a:r>
          </a:p>
          <a:p>
            <a:pPr lvl="1"/>
            <a:r>
              <a:rPr lang="en-US" dirty="0"/>
              <a:t>Lack of emotional support</a:t>
            </a:r>
          </a:p>
          <a:p>
            <a:pPr lvl="1"/>
            <a:endParaRPr lang="en-US" dirty="0"/>
          </a:p>
          <a:p>
            <a:r>
              <a:rPr lang="en-US" dirty="0"/>
              <a:t>Can involve being physically separated from others</a:t>
            </a:r>
          </a:p>
          <a:p>
            <a:pPr lvl="1"/>
            <a:r>
              <a:rPr lang="en-US" dirty="0"/>
              <a:t>Living in a remote area (Antarctica, remote Alaska)</a:t>
            </a:r>
          </a:p>
          <a:p>
            <a:pPr lvl="1"/>
            <a:r>
              <a:rPr lang="en-US" dirty="0"/>
              <a:t>‘True blue’ social isolation (prisoners, POWs, castaways, BMT pts, astronauts, shelter in place orders, social distancing, voluntary/involuntary quarantines)</a:t>
            </a:r>
          </a:p>
          <a:p>
            <a:pPr lvl="1"/>
            <a:endParaRPr lang="en-US" dirty="0"/>
          </a:p>
          <a:p>
            <a:r>
              <a:rPr lang="en-US" dirty="0"/>
              <a:t>Or it can also result from being emotionally removed from a community (real or perceived…)</a:t>
            </a:r>
          </a:p>
          <a:p>
            <a:pPr lvl="1"/>
            <a:r>
              <a:rPr lang="en-US" dirty="0"/>
              <a:t>“Emotional isolation”</a:t>
            </a:r>
          </a:p>
          <a:p>
            <a:pPr lvl="1"/>
            <a:r>
              <a:rPr lang="en-US" dirty="0"/>
              <a:t>Professional isolation or professional </a:t>
            </a:r>
            <a:r>
              <a:rPr lang="en-US" u="sng" dirty="0"/>
              <a:t>loneliness</a:t>
            </a:r>
            <a:r>
              <a:rPr lang="en-US" dirty="0"/>
              <a:t>                ***</a:t>
            </a:r>
          </a:p>
          <a:p>
            <a:pPr lvl="1"/>
            <a:r>
              <a:rPr lang="en-US" dirty="0"/>
              <a:t>Can occur in isolation or in the vicinity of others</a:t>
            </a:r>
          </a:p>
        </p:txBody>
      </p:sp>
    </p:spTree>
    <p:extLst>
      <p:ext uri="{BB962C8B-B14F-4D97-AF65-F5344CB8AC3E}">
        <p14:creationId xmlns:p14="http://schemas.microsoft.com/office/powerpoint/2010/main" val="232946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effectLst/>
              </a:rPr>
              <a:t>Loneliness </a:t>
            </a:r>
            <a:r>
              <a:rPr lang="en-US" dirty="0"/>
              <a:t>can truly be</a:t>
            </a:r>
            <a:r>
              <a:rPr lang="en-US" dirty="0">
                <a:effectLst/>
              </a:rPr>
              <a:t> a painful and pernicious emotion                    ***</a:t>
            </a:r>
          </a:p>
          <a:p>
            <a:endParaRPr lang="en-US" dirty="0">
              <a:effectLst/>
            </a:endParaRPr>
          </a:p>
          <a:p>
            <a:r>
              <a:rPr lang="en-US" dirty="0"/>
              <a:t>A</a:t>
            </a:r>
            <a:r>
              <a:rPr lang="en-US" dirty="0">
                <a:effectLst/>
              </a:rPr>
              <a:t> complex set of feelings that occurs when intimate and social needs are not adequately met</a:t>
            </a:r>
          </a:p>
          <a:p>
            <a:pPr lvl="1"/>
            <a:r>
              <a:rPr lang="en-US" dirty="0"/>
              <a:t>The discrepancy between one’s desired and actual level of social connection</a:t>
            </a:r>
          </a:p>
          <a:p>
            <a:endParaRPr lang="en-US" dirty="0"/>
          </a:p>
          <a:p>
            <a:r>
              <a:rPr lang="en-US" dirty="0"/>
              <a:t>L</a:t>
            </a:r>
            <a:r>
              <a:rPr lang="en-US" dirty="0">
                <a:effectLst/>
              </a:rPr>
              <a:t>oneliness is distinctly different from major depression, being alone, or </a:t>
            </a:r>
            <a:r>
              <a:rPr lang="en-US" dirty="0"/>
              <a:t>being shy/introverted</a:t>
            </a:r>
            <a:endParaRPr lang="en-US" dirty="0">
              <a:effectLst/>
            </a:endParaRPr>
          </a:p>
          <a:p>
            <a:endParaRPr lang="en-US" dirty="0">
              <a:effectLst/>
            </a:endParaRPr>
          </a:p>
          <a:p>
            <a:r>
              <a:rPr lang="en-US" dirty="0">
                <a:effectLst/>
              </a:rPr>
              <a:t>It has more to do with a person’s </a:t>
            </a:r>
            <a:r>
              <a:rPr lang="en-US" u="sng" dirty="0">
                <a:effectLst/>
              </a:rPr>
              <a:t>quality</a:t>
            </a:r>
            <a:r>
              <a:rPr lang="en-US" dirty="0">
                <a:effectLst/>
              </a:rPr>
              <a:t> of social relationships rather than their </a:t>
            </a:r>
            <a:r>
              <a:rPr lang="en-US" u="sng" dirty="0">
                <a:effectLst/>
              </a:rPr>
              <a:t>quantity</a:t>
            </a:r>
            <a:r>
              <a:rPr lang="en-US" dirty="0">
                <a:effectLst/>
              </a:rPr>
              <a:t>                                                                                                ***</a:t>
            </a:r>
            <a:endParaRPr lang="en-US" dirty="0"/>
          </a:p>
        </p:txBody>
      </p:sp>
    </p:spTree>
    <p:extLst>
      <p:ext uri="{BB962C8B-B14F-4D97-AF65-F5344CB8AC3E}">
        <p14:creationId xmlns:p14="http://schemas.microsoft.com/office/powerpoint/2010/main" val="45363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838200" y="-295957"/>
            <a:ext cx="10515600" cy="1325563"/>
          </a:xfrm>
        </p:spPr>
        <p:txBody>
          <a:bodyPr anchor="b"/>
          <a:lstStyle/>
          <a:p>
            <a:pPr algn="ctr"/>
            <a:r>
              <a:rPr lang="en-US" dirty="0"/>
              <a:t>Recent Epidemics in our Lifetime/Careers</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lstStyle/>
          <a:p>
            <a:endParaRPr lang="en-US" dirty="0"/>
          </a:p>
          <a:p>
            <a:r>
              <a:rPr lang="en-US" dirty="0"/>
              <a:t>Non-exhaustive list:</a:t>
            </a:r>
          </a:p>
          <a:p>
            <a:endParaRPr lang="en-US" dirty="0"/>
          </a:p>
          <a:p>
            <a:pPr lvl="1"/>
            <a:r>
              <a:rPr lang="en-US" dirty="0"/>
              <a:t>Ebola</a:t>
            </a:r>
          </a:p>
          <a:p>
            <a:pPr lvl="1"/>
            <a:r>
              <a:rPr lang="en-US" dirty="0"/>
              <a:t>Mass shootings</a:t>
            </a:r>
          </a:p>
          <a:p>
            <a:pPr lvl="1"/>
            <a:r>
              <a:rPr lang="en-US" dirty="0"/>
              <a:t>Opioid</a:t>
            </a:r>
          </a:p>
          <a:p>
            <a:pPr lvl="1"/>
            <a:r>
              <a:rPr lang="en-US" dirty="0"/>
              <a:t>Vaping</a:t>
            </a:r>
          </a:p>
          <a:p>
            <a:pPr lvl="1"/>
            <a:r>
              <a:rPr lang="en-US" dirty="0"/>
              <a:t>Suicide</a:t>
            </a:r>
          </a:p>
          <a:p>
            <a:pPr marL="457200" lvl="1" indent="0">
              <a:buNone/>
            </a:pPr>
            <a:endParaRPr lang="en-US" dirty="0"/>
          </a:p>
          <a:p>
            <a:pPr lvl="1"/>
            <a:r>
              <a:rPr lang="en-US" dirty="0"/>
              <a:t>COVID-19</a:t>
            </a:r>
          </a:p>
          <a:p>
            <a:pPr lvl="1"/>
            <a:endParaRPr lang="en-US" dirty="0"/>
          </a:p>
          <a:p>
            <a:pPr lvl="1"/>
            <a:r>
              <a:rPr lang="en-US" dirty="0"/>
              <a:t>Loneliness</a:t>
            </a:r>
          </a:p>
        </p:txBody>
      </p:sp>
      <p:pic>
        <p:nvPicPr>
          <p:cNvPr id="2" name="Picture 1">
            <a:extLst>
              <a:ext uri="{FF2B5EF4-FFF2-40B4-BE49-F238E27FC236}">
                <a16:creationId xmlns:a16="http://schemas.microsoft.com/office/drawing/2014/main" id="{C0921727-4C3E-4099-BBC2-5201BD6BEA99}"/>
              </a:ext>
            </a:extLst>
          </p:cNvPr>
          <p:cNvPicPr>
            <a:picLocks noChangeAspect="1"/>
          </p:cNvPicPr>
          <p:nvPr/>
        </p:nvPicPr>
        <p:blipFill>
          <a:blip r:embed="rId2"/>
          <a:stretch>
            <a:fillRect/>
          </a:stretch>
        </p:blipFill>
        <p:spPr>
          <a:xfrm>
            <a:off x="6419333" y="1475007"/>
            <a:ext cx="4612235" cy="2596543"/>
          </a:xfrm>
          <a:prstGeom prst="rect">
            <a:avLst/>
          </a:prstGeom>
        </p:spPr>
      </p:pic>
      <p:pic>
        <p:nvPicPr>
          <p:cNvPr id="5" name="Picture 4">
            <a:extLst>
              <a:ext uri="{FF2B5EF4-FFF2-40B4-BE49-F238E27FC236}">
                <a16:creationId xmlns:a16="http://schemas.microsoft.com/office/drawing/2014/main" id="{ACF8F97A-7CBA-4BE6-98DA-1027DA1ADB83}"/>
              </a:ext>
            </a:extLst>
          </p:cNvPr>
          <p:cNvPicPr>
            <a:picLocks noChangeAspect="1"/>
          </p:cNvPicPr>
          <p:nvPr/>
        </p:nvPicPr>
        <p:blipFill>
          <a:blip r:embed="rId3"/>
          <a:stretch>
            <a:fillRect/>
          </a:stretch>
        </p:blipFill>
        <p:spPr>
          <a:xfrm>
            <a:off x="6387084" y="4900028"/>
            <a:ext cx="4676731" cy="1856732"/>
          </a:xfrm>
          <a:prstGeom prst="rect">
            <a:avLst/>
          </a:prstGeom>
        </p:spPr>
      </p:pic>
    </p:spTree>
    <p:extLst>
      <p:ext uri="{BB962C8B-B14F-4D97-AF65-F5344CB8AC3E}">
        <p14:creationId xmlns:p14="http://schemas.microsoft.com/office/powerpoint/2010/main" val="122468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Loneliness in the United States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In 2017, former U.S. Surgeon General Dr. Vivek H. Murthy, called loneliness an emerging epidemic and the workplace was partly to blame </a:t>
            </a:r>
          </a:p>
          <a:p>
            <a:endParaRPr lang="en-US" dirty="0"/>
          </a:p>
          <a:p>
            <a:endParaRPr lang="en-US" dirty="0"/>
          </a:p>
          <a:p>
            <a:endParaRPr lang="en-US" dirty="0"/>
          </a:p>
          <a:p>
            <a:endParaRPr lang="en-US" dirty="0"/>
          </a:p>
          <a:p>
            <a:endParaRPr lang="en-US" dirty="0"/>
          </a:p>
          <a:p>
            <a:endParaRPr lang="en-US" dirty="0"/>
          </a:p>
          <a:p>
            <a:endParaRPr lang="en-US" dirty="0"/>
          </a:p>
          <a:p>
            <a:r>
              <a:rPr lang="en-US" dirty="0"/>
              <a:t>“Think of loneliness as an epidemic because it affects a great number of people in our country but also because one person’s loneliness can have an impact on another person…”     - Dr. Vivek H. Murthy</a:t>
            </a:r>
          </a:p>
          <a:p>
            <a:pPr marL="0" indent="0">
              <a:buNone/>
            </a:pPr>
            <a:endParaRPr lang="en-US" dirty="0"/>
          </a:p>
          <a:p>
            <a:pPr marL="0" indent="0">
              <a:buNone/>
            </a:pPr>
            <a:endParaRPr lang="en-US" dirty="0"/>
          </a:p>
        </p:txBody>
      </p:sp>
      <p:pic>
        <p:nvPicPr>
          <p:cNvPr id="2050" name="Picture 2" descr="Image result for U.S. Surgeon General Dr. Vivek H. Murthy">
            <a:extLst>
              <a:ext uri="{FF2B5EF4-FFF2-40B4-BE49-F238E27FC236}">
                <a16:creationId xmlns:a16="http://schemas.microsoft.com/office/drawing/2014/main" id="{9D77124D-1A5C-4081-93F5-7ABD0F4F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813" y="1850648"/>
            <a:ext cx="2658162" cy="332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30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Worldwide Concerns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Social isolation is so recognized in the United Kingdom that the government has now appointed a ‘Minister for Loneliness’ </a:t>
            </a:r>
          </a:p>
          <a:p>
            <a:pPr lvl="1"/>
            <a:r>
              <a:rPr lang="en-US" dirty="0"/>
              <a:t>Tracy Couch</a:t>
            </a:r>
          </a:p>
          <a:p>
            <a:r>
              <a:rPr lang="en-US" dirty="0"/>
              <a:t>This government official tasks will include helping to develop “the evidence-base around the impact of different initiatives in tackling loneliness, across all ages and within all communities.”</a:t>
            </a:r>
          </a:p>
        </p:txBody>
      </p:sp>
      <p:pic>
        <p:nvPicPr>
          <p:cNvPr id="1026" name="Picture 2" descr="Related image">
            <a:extLst>
              <a:ext uri="{FF2B5EF4-FFF2-40B4-BE49-F238E27FC236}">
                <a16:creationId xmlns:a16="http://schemas.microsoft.com/office/drawing/2014/main" id="{C3DDFB1A-3EFB-4758-9D15-7340693C9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43" y="3379573"/>
            <a:ext cx="6522130" cy="3429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nister for loneliness headlines">
            <a:extLst>
              <a:ext uri="{FF2B5EF4-FFF2-40B4-BE49-F238E27FC236}">
                <a16:creationId xmlns:a16="http://schemas.microsoft.com/office/drawing/2014/main" id="{21CA27F6-DDFD-4955-A697-96B4EEAEA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712" y="2988718"/>
            <a:ext cx="3715658" cy="37156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D79AB1-711E-4738-9013-2AB51040496D}"/>
              </a:ext>
            </a:extLst>
          </p:cNvPr>
          <p:cNvSpPr/>
          <p:nvPr/>
        </p:nvSpPr>
        <p:spPr>
          <a:xfrm>
            <a:off x="5076334" y="3021291"/>
            <a:ext cx="1630837" cy="378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8ACE5DE-DAE2-4039-A623-114356E36D65}"/>
              </a:ext>
            </a:extLst>
          </p:cNvPr>
          <p:cNvPicPr>
            <a:picLocks noChangeAspect="1"/>
          </p:cNvPicPr>
          <p:nvPr/>
        </p:nvPicPr>
        <p:blipFill>
          <a:blip r:embed="rId5"/>
          <a:stretch>
            <a:fillRect/>
          </a:stretch>
        </p:blipFill>
        <p:spPr>
          <a:xfrm>
            <a:off x="562521" y="839858"/>
            <a:ext cx="11284243" cy="7118477"/>
          </a:xfrm>
          <a:prstGeom prst="rect">
            <a:avLst/>
          </a:prstGeom>
        </p:spPr>
      </p:pic>
      <p:sp>
        <p:nvSpPr>
          <p:cNvPr id="5" name="TextBox 4">
            <a:extLst>
              <a:ext uri="{FF2B5EF4-FFF2-40B4-BE49-F238E27FC236}">
                <a16:creationId xmlns:a16="http://schemas.microsoft.com/office/drawing/2014/main" id="{D6EB9AC8-FF53-4AFB-877C-E8DEC07EF81F}"/>
              </a:ext>
            </a:extLst>
          </p:cNvPr>
          <p:cNvSpPr txBox="1"/>
          <p:nvPr/>
        </p:nvSpPr>
        <p:spPr>
          <a:xfrm>
            <a:off x="1807535" y="4031401"/>
            <a:ext cx="2154865" cy="1077218"/>
          </a:xfrm>
          <a:prstGeom prst="rect">
            <a:avLst/>
          </a:prstGeom>
          <a:solidFill>
            <a:schemeClr val="tx1"/>
          </a:solidFill>
        </p:spPr>
        <p:txBody>
          <a:bodyPr wrap="square" rtlCol="0">
            <a:spAutoFit/>
          </a:bodyPr>
          <a:lstStyle/>
          <a:p>
            <a:pPr algn="ctr"/>
            <a:r>
              <a:rPr lang="en-US" sz="3200" b="1" dirty="0">
                <a:solidFill>
                  <a:schemeClr val="bg1"/>
                </a:solidFill>
              </a:rPr>
              <a:t>Tracy Crouch</a:t>
            </a:r>
          </a:p>
        </p:txBody>
      </p:sp>
    </p:spTree>
    <p:extLst>
      <p:ext uri="{BB962C8B-B14F-4D97-AF65-F5344CB8AC3E}">
        <p14:creationId xmlns:p14="http://schemas.microsoft.com/office/powerpoint/2010/main" val="16572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Statistics on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A 2018 Cigna survey of American adults found loneliness had reached epidemic levels across all age groups</a:t>
            </a:r>
          </a:p>
          <a:p>
            <a:endParaRPr lang="en-US" dirty="0"/>
          </a:p>
          <a:p>
            <a:pPr lvl="1"/>
            <a:r>
              <a:rPr lang="en-US" dirty="0"/>
              <a:t>43% of Americans report they often feel “isolated from others” </a:t>
            </a:r>
          </a:p>
          <a:p>
            <a:pPr lvl="1"/>
            <a:r>
              <a:rPr lang="en-US" dirty="0"/>
              <a:t>27% feel they don’t have people who truly understand them</a:t>
            </a:r>
          </a:p>
          <a:p>
            <a:pPr lvl="1"/>
            <a:r>
              <a:rPr lang="en-US" dirty="0"/>
              <a:t>47% do not have meaningful in-person social interactions (such as quality time with family) on a daily basis</a:t>
            </a:r>
          </a:p>
          <a:p>
            <a:pPr lvl="1"/>
            <a:endParaRPr lang="en-US" dirty="0"/>
          </a:p>
          <a:p>
            <a:r>
              <a:rPr lang="en-US" dirty="0"/>
              <a:t>Research suggests isolation is highest at both ends of the lifespan</a:t>
            </a:r>
          </a:p>
          <a:p>
            <a:r>
              <a:rPr lang="en-US" dirty="0"/>
              <a:t>It first peaks in adolescence/young adulthood and in the elderly</a:t>
            </a:r>
          </a:p>
          <a:p>
            <a:endParaRPr lang="en-US" dirty="0"/>
          </a:p>
          <a:p>
            <a:pPr marL="0" indent="0" algn="ctr">
              <a:buNone/>
            </a:pPr>
            <a:r>
              <a:rPr lang="en-US" dirty="0"/>
              <a:t>(US Loneliness Index Report, Cigna, 2018.)</a:t>
            </a:r>
          </a:p>
          <a:p>
            <a:pPr marL="0" indent="0" algn="ctr">
              <a:buNone/>
            </a:pPr>
            <a:endParaRPr lang="en-US" dirty="0"/>
          </a:p>
          <a:p>
            <a:endParaRPr lang="en-US" dirty="0"/>
          </a:p>
        </p:txBody>
      </p:sp>
      <p:sp>
        <p:nvSpPr>
          <p:cNvPr id="4" name="Rectangle: Rounded Corners 3">
            <a:extLst>
              <a:ext uri="{FF2B5EF4-FFF2-40B4-BE49-F238E27FC236}">
                <a16:creationId xmlns:a16="http://schemas.microsoft.com/office/drawing/2014/main" id="{E0CC50DC-A8B2-44CB-9057-831B55CADC6C}"/>
              </a:ext>
            </a:extLst>
          </p:cNvPr>
          <p:cNvSpPr/>
          <p:nvPr/>
        </p:nvSpPr>
        <p:spPr>
          <a:xfrm>
            <a:off x="838200" y="2020186"/>
            <a:ext cx="8298712" cy="680484"/>
          </a:xfrm>
          <a:prstGeom prst="round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9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838200" y="-295957"/>
            <a:ext cx="10515600" cy="1325563"/>
          </a:xfrm>
        </p:spPr>
        <p:txBody>
          <a:bodyPr anchor="b"/>
          <a:lstStyle/>
          <a:p>
            <a:pPr algn="ctr"/>
            <a:r>
              <a:rPr lang="en-US" dirty="0"/>
              <a:t>Statistics on Loneliness</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normAutofit fontScale="92500" lnSpcReduction="20000"/>
          </a:bodyPr>
          <a:lstStyle/>
          <a:p>
            <a:r>
              <a:rPr lang="en-US" dirty="0"/>
              <a:t>Similar results found in a University of Michigan-AARP study of loneliness in ages 50-80 (2051 </a:t>
            </a:r>
            <a:r>
              <a:rPr lang="en-US" dirty="0" err="1"/>
              <a:t>participantstotal</a:t>
            </a:r>
            <a:r>
              <a:rPr lang="en-US" dirty="0"/>
              <a:t>)</a:t>
            </a:r>
          </a:p>
          <a:p>
            <a:r>
              <a:rPr lang="en-US" dirty="0"/>
              <a:t>1 in 3 adults in this study said they lack regular companionship</a:t>
            </a:r>
          </a:p>
          <a:p>
            <a:r>
              <a:rPr lang="en-US" dirty="0"/>
              <a:t>1 in 4 say they feel isolated from other people at least some of the time</a:t>
            </a:r>
          </a:p>
          <a:p>
            <a:r>
              <a:rPr lang="en-US" dirty="0"/>
              <a:t>Older adults who are unpaid caregivers, are low-income or that identify as LGBT are at an increased risk for chronic loneliness</a:t>
            </a:r>
          </a:p>
          <a:p>
            <a:r>
              <a:rPr lang="en-US" dirty="0"/>
              <a:t>Those who were unemployed, earned less than 60K a year, had children in their home or lived alone were more likely to report feeling a lack of companionship or social isolation</a:t>
            </a:r>
          </a:p>
          <a:p>
            <a:r>
              <a:rPr lang="en-US" dirty="0"/>
              <a:t>Among respondents living alone, 60% reported feeling a lack of companionship and 41% reported feeling isolated</a:t>
            </a:r>
          </a:p>
          <a:p>
            <a:r>
              <a:rPr lang="en-US" dirty="0"/>
              <a:t>Women were also more likely than men to report feeling a lack of companionship (36% versus 31%)</a:t>
            </a:r>
          </a:p>
          <a:p>
            <a:endParaRPr lang="en-US" dirty="0"/>
          </a:p>
          <a:p>
            <a:pPr marL="0" indent="0" algn="ctr">
              <a:buNone/>
            </a:pPr>
            <a:endParaRPr lang="en-US" dirty="0"/>
          </a:p>
          <a:p>
            <a:pPr marL="0" indent="0" algn="ctr">
              <a:buNone/>
            </a:pPr>
            <a:r>
              <a:rPr lang="en-US" dirty="0"/>
              <a:t>(University of Michigan-AARP, 2018.)</a:t>
            </a:r>
          </a:p>
          <a:p>
            <a:endParaRPr lang="en-US" dirty="0"/>
          </a:p>
        </p:txBody>
      </p:sp>
    </p:spTree>
    <p:extLst>
      <p:ext uri="{BB962C8B-B14F-4D97-AF65-F5344CB8AC3E}">
        <p14:creationId xmlns:p14="http://schemas.microsoft.com/office/powerpoint/2010/main" val="172953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Statistics on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314893" y="891666"/>
            <a:ext cx="11728782" cy="5866092"/>
          </a:xfrm>
        </p:spPr>
        <p:txBody>
          <a:bodyPr>
            <a:normAutofit fontScale="92500" lnSpcReduction="20000"/>
          </a:bodyPr>
          <a:lstStyle/>
          <a:p>
            <a:r>
              <a:rPr lang="en-US" sz="2400" dirty="0"/>
              <a:t>The Cigna 2020 Loneliness Index surveyed more than 10,400 adults (age 18+) and was based on the UCLA Loneliness Scale</a:t>
            </a:r>
          </a:p>
          <a:p>
            <a:endParaRPr lang="en-US" sz="2400" dirty="0"/>
          </a:p>
          <a:p>
            <a:r>
              <a:rPr lang="en-US" sz="2400" dirty="0"/>
              <a:t>This latest study showed that America's loneliness epidemic is getting worse, with three in five adults (61%) reported they are lonely    (and this was pre-COVID-19)</a:t>
            </a:r>
          </a:p>
          <a:p>
            <a:endParaRPr lang="en-US" sz="2400" dirty="0"/>
          </a:p>
          <a:p>
            <a:r>
              <a:rPr lang="en-US" sz="2400" dirty="0"/>
              <a:t>A 7% increase from the 2018 Loneliness Index </a:t>
            </a:r>
          </a:p>
          <a:p>
            <a:pPr lvl="1"/>
            <a:r>
              <a:rPr lang="en-US" sz="1800" dirty="0"/>
              <a:t>Men are slightly lonelier than women</a:t>
            </a:r>
          </a:p>
          <a:p>
            <a:pPr lvl="1"/>
            <a:r>
              <a:rPr lang="en-US" sz="1800" dirty="0"/>
              <a:t>Younger people (18-22) are lonelier than older people (72+)</a:t>
            </a:r>
          </a:p>
          <a:p>
            <a:pPr lvl="1"/>
            <a:r>
              <a:rPr lang="en-US" sz="1800" dirty="0"/>
              <a:t>Those living in urban and suburban communities are less lonely than those in rural areas</a:t>
            </a:r>
          </a:p>
          <a:p>
            <a:endParaRPr lang="en-US" sz="2400" dirty="0"/>
          </a:p>
          <a:p>
            <a:r>
              <a:rPr lang="en-US" sz="2400" dirty="0"/>
              <a:t>The data shows a clear connection between work and loneliness</a:t>
            </a:r>
          </a:p>
          <a:p>
            <a:pPr lvl="1"/>
            <a:r>
              <a:rPr lang="en-US" sz="1800" dirty="0"/>
              <a:t>Lonely workers say they are less engaged, less productive and report lower retention rates</a:t>
            </a:r>
          </a:p>
          <a:p>
            <a:pPr lvl="1"/>
            <a:r>
              <a:rPr lang="en-US" sz="1800" dirty="0"/>
              <a:t>They are twice as likely to miss a day of work due to illness and five times more likely to miss work due to stress</a:t>
            </a:r>
          </a:p>
          <a:p>
            <a:pPr lvl="1"/>
            <a:r>
              <a:rPr lang="en-US" sz="1800" dirty="0"/>
              <a:t>12% of lonely workers say they believe their work is lower quality than it should be</a:t>
            </a:r>
          </a:p>
          <a:p>
            <a:pPr lvl="1"/>
            <a:r>
              <a:rPr lang="en-US" sz="1800" dirty="0"/>
              <a:t>Lonely workers say they think about quitting their job more than twice as often as non-lonely workers</a:t>
            </a:r>
          </a:p>
          <a:p>
            <a:pPr lvl="1"/>
            <a:r>
              <a:rPr lang="en-US" sz="1800" dirty="0"/>
              <a:t>Remote workers are more likely than non-remote workers to always or sometimes feel alone</a:t>
            </a:r>
          </a:p>
          <a:p>
            <a:pPr marL="0" indent="0" algn="ctr">
              <a:buNone/>
            </a:pPr>
            <a:endParaRPr lang="en-US" sz="1600" dirty="0"/>
          </a:p>
          <a:p>
            <a:pPr marL="0" indent="0" algn="ctr">
              <a:buNone/>
            </a:pPr>
            <a:r>
              <a:rPr lang="en-US" sz="1600" dirty="0"/>
              <a:t>(US Loneliness Index Report, Cigna, 2020.)</a:t>
            </a:r>
          </a:p>
          <a:p>
            <a:pPr marL="0" indent="0" algn="ctr">
              <a:buNone/>
            </a:pPr>
            <a:endParaRPr lang="en-US" sz="2400" dirty="0"/>
          </a:p>
          <a:p>
            <a:endParaRPr lang="en-US" sz="2400" dirty="0"/>
          </a:p>
        </p:txBody>
      </p:sp>
    </p:spTree>
    <p:extLst>
      <p:ext uri="{BB962C8B-B14F-4D97-AF65-F5344CB8AC3E}">
        <p14:creationId xmlns:p14="http://schemas.microsoft.com/office/powerpoint/2010/main" val="2490575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605B62-7598-4D75-AD75-F6BBFBB16944}"/>
              </a:ext>
            </a:extLst>
          </p:cNvPr>
          <p:cNvPicPr>
            <a:picLocks noChangeAspect="1"/>
          </p:cNvPicPr>
          <p:nvPr/>
        </p:nvPicPr>
        <p:blipFill>
          <a:blip r:embed="rId2"/>
          <a:stretch>
            <a:fillRect/>
          </a:stretch>
        </p:blipFill>
        <p:spPr>
          <a:xfrm>
            <a:off x="0" y="-262"/>
            <a:ext cx="12191999" cy="6858262"/>
          </a:xfrm>
          <a:prstGeom prst="rect">
            <a:avLst/>
          </a:prstGeom>
        </p:spPr>
      </p:pic>
    </p:spTree>
    <p:extLst>
      <p:ext uri="{BB962C8B-B14F-4D97-AF65-F5344CB8AC3E}">
        <p14:creationId xmlns:p14="http://schemas.microsoft.com/office/powerpoint/2010/main" val="498270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Statistics on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fontScale="92500" lnSpcReduction="20000"/>
          </a:bodyPr>
          <a:lstStyle/>
          <a:p>
            <a:r>
              <a:rPr lang="en-US" dirty="0"/>
              <a:t>Workers with higher levels of education report higher levels of loneliness</a:t>
            </a:r>
          </a:p>
          <a:p>
            <a:endParaRPr lang="en-US" dirty="0"/>
          </a:p>
          <a:p>
            <a:r>
              <a:rPr lang="en-US" dirty="0"/>
              <a:t>Doctors and lawyers are among America’s loneliest workers</a:t>
            </a:r>
          </a:p>
          <a:p>
            <a:pPr lvl="1"/>
            <a:r>
              <a:rPr lang="en-US" dirty="0"/>
              <a:t>Levels of loneliness 25% higher than respondents with bachelor’s degrees and 20% higher than those with PhDs</a:t>
            </a:r>
          </a:p>
          <a:p>
            <a:endParaRPr lang="en-US" dirty="0"/>
          </a:p>
          <a:p>
            <a:r>
              <a:rPr lang="en-US" dirty="0"/>
              <a:t>By contrast, workers in marketing, sales and social work are the least lonely</a:t>
            </a:r>
          </a:p>
          <a:p>
            <a:pPr lvl="1"/>
            <a:r>
              <a:rPr lang="en-US" dirty="0"/>
              <a:t>Likely because these fields are highly social</a:t>
            </a:r>
          </a:p>
          <a:p>
            <a:endParaRPr lang="en-US" dirty="0"/>
          </a:p>
          <a:p>
            <a:r>
              <a:rPr lang="en-US" dirty="0"/>
              <a:t>Other demographic factors, including age, sex, race and geographic location, “didn’t seem to matter all that much”</a:t>
            </a:r>
          </a:p>
          <a:p>
            <a:endParaRPr lang="en-US" dirty="0"/>
          </a:p>
          <a:p>
            <a:r>
              <a:rPr lang="en-US" dirty="0"/>
              <a:t>Lonelier workers reported lower job satisfaction, fewer promotions, more frequent job switching and a higher likelihood of quitting their jobs      ***</a:t>
            </a:r>
          </a:p>
          <a:p>
            <a:endParaRPr lang="en-US" dirty="0"/>
          </a:p>
          <a:p>
            <a:pPr marL="0" indent="0" algn="ctr">
              <a:buNone/>
            </a:pPr>
            <a:r>
              <a:rPr lang="en-US" dirty="0"/>
              <a:t>(Harvard Business Review Survey, 2018.)</a:t>
            </a:r>
          </a:p>
        </p:txBody>
      </p:sp>
      <p:sp>
        <p:nvSpPr>
          <p:cNvPr id="4" name="Rectangle: Rounded Corners 3">
            <a:extLst>
              <a:ext uri="{FF2B5EF4-FFF2-40B4-BE49-F238E27FC236}">
                <a16:creationId xmlns:a16="http://schemas.microsoft.com/office/drawing/2014/main" id="{A1559058-4575-42A4-83FF-CAD3E1C59BD6}"/>
              </a:ext>
            </a:extLst>
          </p:cNvPr>
          <p:cNvSpPr/>
          <p:nvPr/>
        </p:nvSpPr>
        <p:spPr>
          <a:xfrm>
            <a:off x="315097" y="1581665"/>
            <a:ext cx="11728578" cy="1192427"/>
          </a:xfrm>
          <a:prstGeom prst="round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19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29DE39-6B3B-419A-8B6A-37B9643DB2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3770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6BE03-7028-4327-ADDE-15143B1873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748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Why is Loneliness more Prevalent?</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302559" y="991908"/>
            <a:ext cx="11586882" cy="5866092"/>
          </a:xfrm>
        </p:spPr>
        <p:txBody>
          <a:bodyPr>
            <a:normAutofit/>
          </a:bodyPr>
          <a:lstStyle/>
          <a:p>
            <a:r>
              <a:rPr lang="en-US" dirty="0"/>
              <a:t>Why is it getting worse? </a:t>
            </a:r>
          </a:p>
          <a:p>
            <a:pPr lvl="1"/>
            <a:r>
              <a:rPr lang="en-US" dirty="0"/>
              <a:t>Estimated to be ~20% in the 1980s</a:t>
            </a:r>
          </a:p>
          <a:p>
            <a:r>
              <a:rPr lang="en-US" dirty="0"/>
              <a:t>Multifactorial / complex answer…</a:t>
            </a:r>
          </a:p>
          <a:p>
            <a:endParaRPr lang="en-US" dirty="0"/>
          </a:p>
          <a:p>
            <a:r>
              <a:rPr lang="en-US" dirty="0"/>
              <a:t>Mobility</a:t>
            </a:r>
          </a:p>
          <a:p>
            <a:pPr lvl="1"/>
            <a:r>
              <a:rPr lang="en-US" dirty="0"/>
              <a:t>Rarely does one stay in their native community</a:t>
            </a:r>
          </a:p>
          <a:p>
            <a:pPr lvl="1"/>
            <a:r>
              <a:rPr lang="en-US" dirty="0"/>
              <a:t>Multiple moves for a variety of reasons</a:t>
            </a:r>
          </a:p>
          <a:p>
            <a:pPr lvl="2"/>
            <a:r>
              <a:rPr lang="en-US" dirty="0"/>
              <a:t>College</a:t>
            </a:r>
          </a:p>
          <a:p>
            <a:pPr lvl="2"/>
            <a:r>
              <a:rPr lang="en-US" dirty="0"/>
              <a:t>Medical School</a:t>
            </a:r>
          </a:p>
          <a:p>
            <a:pPr lvl="2"/>
            <a:r>
              <a:rPr lang="en-US" dirty="0"/>
              <a:t>Residency</a:t>
            </a:r>
          </a:p>
          <a:p>
            <a:pPr lvl="2"/>
            <a:r>
              <a:rPr lang="en-US" dirty="0"/>
              <a:t>Job opportunities</a:t>
            </a:r>
          </a:p>
          <a:p>
            <a:pPr lvl="1"/>
            <a:r>
              <a:rPr lang="en-US" dirty="0"/>
              <a:t>Can have benefits and consequences</a:t>
            </a:r>
          </a:p>
          <a:p>
            <a:pPr lvl="2"/>
            <a:r>
              <a:rPr lang="en-US" dirty="0"/>
              <a:t>Consequences of ‘leaving people behind’</a:t>
            </a:r>
          </a:p>
          <a:p>
            <a:pPr lvl="2"/>
            <a:r>
              <a:rPr lang="en-US" dirty="0"/>
              <a:t>Friend’s move on</a:t>
            </a:r>
          </a:p>
        </p:txBody>
      </p:sp>
      <p:pic>
        <p:nvPicPr>
          <p:cNvPr id="4" name="Picture 3">
            <a:extLst>
              <a:ext uri="{FF2B5EF4-FFF2-40B4-BE49-F238E27FC236}">
                <a16:creationId xmlns:a16="http://schemas.microsoft.com/office/drawing/2014/main" id="{12C7AB78-7C09-4D88-97D4-DDF1CA8BFF06}"/>
              </a:ext>
            </a:extLst>
          </p:cNvPr>
          <p:cNvPicPr>
            <a:picLocks noChangeAspect="1"/>
          </p:cNvPicPr>
          <p:nvPr/>
        </p:nvPicPr>
        <p:blipFill>
          <a:blip r:embed="rId3"/>
          <a:stretch>
            <a:fillRect/>
          </a:stretch>
        </p:blipFill>
        <p:spPr>
          <a:xfrm flipH="1">
            <a:off x="7909325" y="1392674"/>
            <a:ext cx="3825881" cy="4371753"/>
          </a:xfrm>
          <a:prstGeom prst="rect">
            <a:avLst/>
          </a:prstGeom>
        </p:spPr>
      </p:pic>
    </p:spTree>
    <p:extLst>
      <p:ext uri="{BB962C8B-B14F-4D97-AF65-F5344CB8AC3E}">
        <p14:creationId xmlns:p14="http://schemas.microsoft.com/office/powerpoint/2010/main" val="259890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Why is Loneliness more Prevalent?</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89787" y="773831"/>
            <a:ext cx="11586882" cy="5866092"/>
          </a:xfrm>
        </p:spPr>
        <p:txBody>
          <a:bodyPr/>
          <a:lstStyle/>
          <a:p>
            <a:r>
              <a:rPr lang="en-US" dirty="0"/>
              <a:t>Technology</a:t>
            </a:r>
          </a:p>
          <a:p>
            <a:pPr lvl="1"/>
            <a:r>
              <a:rPr lang="en-US" dirty="0"/>
              <a:t>Double edge sword</a:t>
            </a:r>
          </a:p>
          <a:p>
            <a:pPr lvl="1"/>
            <a:r>
              <a:rPr lang="en-US" dirty="0"/>
              <a:t>Can help connect in some ways</a:t>
            </a:r>
          </a:p>
          <a:p>
            <a:pPr lvl="1"/>
            <a:r>
              <a:rPr lang="en-US" dirty="0"/>
              <a:t>Can displace / disconnect us in other ways   (Cigna study results…)</a:t>
            </a:r>
          </a:p>
          <a:p>
            <a:pPr lvl="1"/>
            <a:r>
              <a:rPr lang="en-US" dirty="0"/>
              <a:t>Can replace ‘high quality connections’ with ‘lower quality connections’</a:t>
            </a:r>
          </a:p>
          <a:p>
            <a:pPr marL="457200" lvl="1" indent="0">
              <a:buNone/>
            </a:pPr>
            <a:endParaRPr lang="en-US" dirty="0"/>
          </a:p>
          <a:p>
            <a:r>
              <a:rPr lang="en-US" dirty="0"/>
              <a:t>“Always-on” work habits</a:t>
            </a:r>
          </a:p>
          <a:p>
            <a:pPr lvl="1"/>
            <a:r>
              <a:rPr lang="en-US" dirty="0"/>
              <a:t>24/7/365</a:t>
            </a:r>
          </a:p>
          <a:p>
            <a:pPr lvl="1"/>
            <a:r>
              <a:rPr lang="en-US" dirty="0"/>
              <a:t>Email</a:t>
            </a:r>
          </a:p>
          <a:p>
            <a:pPr lvl="1"/>
            <a:r>
              <a:rPr lang="en-US" dirty="0"/>
              <a:t>EMR</a:t>
            </a:r>
          </a:p>
          <a:p>
            <a:pPr lvl="1"/>
            <a:r>
              <a:rPr lang="en-US" dirty="0"/>
              <a:t>Pager</a:t>
            </a:r>
          </a:p>
          <a:p>
            <a:pPr lvl="1"/>
            <a:r>
              <a:rPr lang="en-US" dirty="0"/>
              <a:t>Cell</a:t>
            </a:r>
          </a:p>
          <a:p>
            <a:pPr lvl="1"/>
            <a:r>
              <a:rPr lang="en-US" dirty="0"/>
              <a:t>Family and other high quality socialization time can get crowded out by work</a:t>
            </a:r>
          </a:p>
          <a:p>
            <a:pPr lvl="1"/>
            <a:r>
              <a:rPr lang="en-US" dirty="0"/>
              <a:t>Easy to skew the work:life balance</a:t>
            </a:r>
          </a:p>
          <a:p>
            <a:pPr lvl="1"/>
            <a:endParaRPr lang="en-US" dirty="0"/>
          </a:p>
          <a:p>
            <a:pPr lvl="1"/>
            <a:endParaRPr lang="en-US" dirty="0"/>
          </a:p>
        </p:txBody>
      </p:sp>
    </p:spTree>
    <p:extLst>
      <p:ext uri="{BB962C8B-B14F-4D97-AF65-F5344CB8AC3E}">
        <p14:creationId xmlns:p14="http://schemas.microsoft.com/office/powerpoint/2010/main" val="1710667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r>
              <a:rPr lang="en-US" dirty="0"/>
              <a:t> Why is Loneliness more Prevalent?</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The entire landscape of medicine has changed...</a:t>
            </a:r>
          </a:p>
          <a:p>
            <a:endParaRPr lang="en-US" dirty="0"/>
          </a:p>
          <a:p>
            <a:pPr lvl="1"/>
            <a:r>
              <a:rPr lang="en-US" dirty="0"/>
              <a:t>Increasing the size of practices has negatively affected the                                                 professional culture in which physicians work</a:t>
            </a:r>
          </a:p>
          <a:p>
            <a:endParaRPr lang="en-US" dirty="0"/>
          </a:p>
          <a:p>
            <a:pPr lvl="1"/>
            <a:r>
              <a:rPr lang="en-US" dirty="0"/>
              <a:t>Increased specialization/fragmentation of medicine into narrowly defined, boundaried workspaces and job descriptions  (Hospitalists, ‘silos’, etc.)</a:t>
            </a:r>
          </a:p>
          <a:p>
            <a:endParaRPr lang="en-US" dirty="0"/>
          </a:p>
          <a:p>
            <a:pPr lvl="1"/>
            <a:r>
              <a:rPr lang="en-US" dirty="0"/>
              <a:t>Structural changes have led to an increasing sense of professional loneliness</a:t>
            </a:r>
          </a:p>
          <a:p>
            <a:pPr lvl="2"/>
            <a:r>
              <a:rPr lang="en-US" dirty="0"/>
              <a:t>More reliance on EMR, emails, texts, Voceras, faxes, Web-Ex, Zoom, etc.</a:t>
            </a:r>
          </a:p>
          <a:p>
            <a:pPr lvl="1"/>
            <a:endParaRPr lang="en-US" dirty="0"/>
          </a:p>
          <a:p>
            <a:r>
              <a:rPr lang="en-US" dirty="0"/>
              <a:t>All of the above can lead to physicians feeling increasingly lonely and isolated</a:t>
            </a:r>
          </a:p>
          <a:p>
            <a:pPr marL="457200" lvl="1" indent="0">
              <a:buNone/>
            </a:pPr>
            <a:endParaRPr lang="en-US" dirty="0"/>
          </a:p>
          <a:p>
            <a:pPr lvl="1"/>
            <a:endParaRPr lang="en-US" dirty="0"/>
          </a:p>
          <a:p>
            <a:pPr lvl="1"/>
            <a:endParaRPr lang="en-US" dirty="0"/>
          </a:p>
          <a:p>
            <a:pPr lvl="1"/>
            <a:endParaRPr lang="en-US" dirty="0"/>
          </a:p>
          <a:p>
            <a:pPr lvl="1"/>
            <a:endParaRPr lang="en-US" dirty="0"/>
          </a:p>
        </p:txBody>
      </p:sp>
      <p:pic>
        <p:nvPicPr>
          <p:cNvPr id="5122" name="Picture 2" descr="Image result for Marcus Welby">
            <a:extLst>
              <a:ext uri="{FF2B5EF4-FFF2-40B4-BE49-F238E27FC236}">
                <a16:creationId xmlns:a16="http://schemas.microsoft.com/office/drawing/2014/main" id="{668AFA2A-1163-46BA-B7B3-7775E48B3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051" y="177076"/>
            <a:ext cx="3137559" cy="235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9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2FE2EC3E-38FF-4E88-B2F2-792960452CC3}"/>
              </a:ext>
            </a:extLst>
          </p:cNvPr>
          <p:cNvSpPr>
            <a:spLocks noGrp="1"/>
          </p:cNvSpPr>
          <p:nvPr>
            <p:ph type="ctrTitle"/>
          </p:nvPr>
        </p:nvSpPr>
        <p:spPr>
          <a:xfrm>
            <a:off x="2878037" y="1504947"/>
            <a:ext cx="6105194" cy="3371853"/>
          </a:xfrm>
        </p:spPr>
        <p:txBody>
          <a:bodyPr>
            <a:normAutofit/>
          </a:bodyPr>
          <a:lstStyle/>
          <a:p>
            <a:r>
              <a:rPr lang="en-US" sz="5400" b="1" dirty="0">
                <a:solidFill>
                  <a:srgbClr val="FFFFFF"/>
                </a:solidFill>
              </a:rPr>
              <a:t>Don’t underestimate the power of Loneliness and Social Isolation on </a:t>
            </a:r>
            <a:r>
              <a:rPr lang="en-US" sz="4800" b="1" dirty="0">
                <a:solidFill>
                  <a:srgbClr val="FFFFFF"/>
                </a:solidFill>
              </a:rPr>
              <a:t>health</a:t>
            </a:r>
            <a:r>
              <a:rPr lang="en-US" sz="5400" b="1" dirty="0">
                <a:solidFill>
                  <a:srgbClr val="FFFFFF"/>
                </a:solidFill>
              </a:rPr>
              <a:t>!!!</a:t>
            </a:r>
          </a:p>
        </p:txBody>
      </p:sp>
    </p:spTree>
    <p:extLst>
      <p:ext uri="{BB962C8B-B14F-4D97-AF65-F5344CB8AC3E}">
        <p14:creationId xmlns:p14="http://schemas.microsoft.com/office/powerpoint/2010/main" val="2319363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Pathophysiology</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endParaRPr lang="en-US" sz="3200" dirty="0"/>
          </a:p>
          <a:p>
            <a:r>
              <a:rPr lang="en-US" sz="3200" dirty="0"/>
              <a:t>“Hard wired”</a:t>
            </a:r>
          </a:p>
          <a:p>
            <a:endParaRPr lang="en-US" sz="3200" dirty="0"/>
          </a:p>
          <a:p>
            <a:r>
              <a:rPr lang="en-US" sz="3200" dirty="0"/>
              <a:t>Genetics</a:t>
            </a:r>
          </a:p>
          <a:p>
            <a:endParaRPr lang="en-US" sz="3200" dirty="0"/>
          </a:p>
          <a:p>
            <a:endParaRPr lang="en-US" sz="3200" dirty="0"/>
          </a:p>
          <a:p>
            <a:r>
              <a:rPr lang="en-US" sz="3200" dirty="0"/>
              <a:t>Evolution</a:t>
            </a:r>
          </a:p>
          <a:p>
            <a:pPr lvl="1"/>
            <a:r>
              <a:rPr lang="en-US" sz="2800" dirty="0"/>
              <a:t>Over thousands of years, social connections and socialization have been “baked-in” to our genes and nervous system</a:t>
            </a:r>
          </a:p>
          <a:p>
            <a:pPr lvl="1"/>
            <a:r>
              <a:rPr lang="en-US" sz="2800" dirty="0"/>
              <a:t>Think of social connectedness as part of a survival mechanism or a genetic advantage</a:t>
            </a:r>
          </a:p>
          <a:p>
            <a:pPr lvl="1"/>
            <a:endParaRPr lang="en-US" sz="2800" dirty="0"/>
          </a:p>
        </p:txBody>
      </p:sp>
      <p:pic>
        <p:nvPicPr>
          <p:cNvPr id="1026" name="Picture 2" descr="Image result for gorilla group picture">
            <a:extLst>
              <a:ext uri="{FF2B5EF4-FFF2-40B4-BE49-F238E27FC236}">
                <a16:creationId xmlns:a16="http://schemas.microsoft.com/office/drawing/2014/main" id="{89E75EBF-B104-468B-964D-D03C316C6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339" y="2235895"/>
            <a:ext cx="2586240" cy="1842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sh School">
            <a:extLst>
              <a:ext uri="{FF2B5EF4-FFF2-40B4-BE49-F238E27FC236}">
                <a16:creationId xmlns:a16="http://schemas.microsoft.com/office/drawing/2014/main" id="{64237DC1-51DA-4EEF-8EC8-E66711408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754" y="2235895"/>
            <a:ext cx="2461365" cy="1846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lock of birds">
            <a:extLst>
              <a:ext uri="{FF2B5EF4-FFF2-40B4-BE49-F238E27FC236}">
                <a16:creationId xmlns:a16="http://schemas.microsoft.com/office/drawing/2014/main" id="{5ACD95A5-E293-4E60-8D5F-94F372DA4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926" y="2235895"/>
            <a:ext cx="2565748" cy="184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tanding in a room&#10;&#10;Description generated with high confidence">
            <a:extLst>
              <a:ext uri="{FF2B5EF4-FFF2-40B4-BE49-F238E27FC236}">
                <a16:creationId xmlns:a16="http://schemas.microsoft.com/office/drawing/2014/main" id="{803FFB94-B1B9-4312-B995-6DD18FA4C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180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dog&#10;&#10;Description generated with high confidence">
            <a:extLst>
              <a:ext uri="{FF2B5EF4-FFF2-40B4-BE49-F238E27FC236}">
                <a16:creationId xmlns:a16="http://schemas.microsoft.com/office/drawing/2014/main" id="{C4FA6C04-4DD3-4B48-9D57-A8B769EAF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50"/>
            <a:ext cx="12192000" cy="6938017"/>
          </a:xfrm>
          <a:prstGeom prst="rect">
            <a:avLst/>
          </a:prstGeom>
        </p:spPr>
      </p:pic>
    </p:spTree>
    <p:extLst>
      <p:ext uri="{BB962C8B-B14F-4D97-AF65-F5344CB8AC3E}">
        <p14:creationId xmlns:p14="http://schemas.microsoft.com/office/powerpoint/2010/main" val="17181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cky area&#10;&#10;Description generated with high confidence">
            <a:extLst>
              <a:ext uri="{FF2B5EF4-FFF2-40B4-BE49-F238E27FC236}">
                <a16:creationId xmlns:a16="http://schemas.microsoft.com/office/drawing/2014/main" id="{20F346F4-87A2-4903-963F-E4AA8EA88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0"/>
            <a:ext cx="12225867" cy="6858000"/>
          </a:xfrm>
          <a:prstGeom prst="rect">
            <a:avLst/>
          </a:prstGeom>
        </p:spPr>
      </p:pic>
      <p:sp>
        <p:nvSpPr>
          <p:cNvPr id="2" name="TextBox 1">
            <a:extLst>
              <a:ext uri="{FF2B5EF4-FFF2-40B4-BE49-F238E27FC236}">
                <a16:creationId xmlns:a16="http://schemas.microsoft.com/office/drawing/2014/main" id="{8F72A1F2-18C7-48E7-AA5E-0F5B1A58E4D7}"/>
              </a:ext>
            </a:extLst>
          </p:cNvPr>
          <p:cNvSpPr txBox="1"/>
          <p:nvPr/>
        </p:nvSpPr>
        <p:spPr>
          <a:xfrm>
            <a:off x="233819" y="1058449"/>
            <a:ext cx="11724361" cy="523220"/>
          </a:xfrm>
          <a:prstGeom prst="rect">
            <a:avLst/>
          </a:prstGeom>
          <a:noFill/>
        </p:spPr>
        <p:txBody>
          <a:bodyPr wrap="square" rtlCol="0">
            <a:spAutoFit/>
          </a:bodyPr>
          <a:lstStyle/>
          <a:p>
            <a:r>
              <a:rPr lang="en-US" sz="2800" dirty="0">
                <a:solidFill>
                  <a:schemeClr val="bg1"/>
                </a:solidFill>
              </a:rPr>
              <a:t>Increased socialization = More stable food supply, greater level of protection…</a:t>
            </a:r>
          </a:p>
        </p:txBody>
      </p:sp>
    </p:spTree>
    <p:extLst>
      <p:ext uri="{BB962C8B-B14F-4D97-AF65-F5344CB8AC3E}">
        <p14:creationId xmlns:p14="http://schemas.microsoft.com/office/powerpoint/2010/main" val="18054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Pathophysiology of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fontScale="85000" lnSpcReduction="20000"/>
          </a:bodyPr>
          <a:lstStyle/>
          <a:p>
            <a:r>
              <a:rPr lang="en-US" dirty="0"/>
              <a:t>When deprived of an adequate level of socialization the body enters into a physiological stress state                             (self-preservation mode)</a:t>
            </a:r>
          </a:p>
          <a:p>
            <a:pPr lvl="1"/>
            <a:r>
              <a:rPr lang="en-US" dirty="0"/>
              <a:t>Chronic stress leads to a variety of other chronic health concerns</a:t>
            </a:r>
          </a:p>
          <a:p>
            <a:r>
              <a:rPr lang="en-US" dirty="0"/>
              <a:t>Increased levels of cortisol</a:t>
            </a:r>
          </a:p>
          <a:p>
            <a:r>
              <a:rPr lang="en-US" dirty="0"/>
              <a:t>Social isolation has been positively associated with increased blood pressure, C-reactive protein, and fibrinogen levels</a:t>
            </a:r>
          </a:p>
          <a:p>
            <a:r>
              <a:rPr lang="en-US" dirty="0"/>
              <a:t>Chronic Inflammation</a:t>
            </a:r>
          </a:p>
          <a:p>
            <a:pPr lvl="2"/>
            <a:r>
              <a:rPr lang="en-US" dirty="0"/>
              <a:t>Diabetes</a:t>
            </a:r>
          </a:p>
          <a:p>
            <a:pPr lvl="2"/>
            <a:r>
              <a:rPr lang="en-US" dirty="0"/>
              <a:t>Heart disease</a:t>
            </a:r>
          </a:p>
          <a:p>
            <a:pPr lvl="2"/>
            <a:r>
              <a:rPr lang="en-US" dirty="0"/>
              <a:t>Arthritis</a:t>
            </a:r>
          </a:p>
          <a:p>
            <a:pPr lvl="2"/>
            <a:r>
              <a:rPr lang="en-US" dirty="0"/>
              <a:t>Depression</a:t>
            </a:r>
          </a:p>
          <a:p>
            <a:r>
              <a:rPr lang="en-US" dirty="0"/>
              <a:t>Loneliness and social isolation may affect health independently through their effects on health behaviors</a:t>
            </a:r>
          </a:p>
          <a:p>
            <a:r>
              <a:rPr lang="en-US" dirty="0"/>
              <a:t>Social isolation may also affect health through biological processes associated with the development of cardiovascular disease</a:t>
            </a:r>
          </a:p>
          <a:p>
            <a:pPr marL="0" indent="0" algn="ctr">
              <a:buNone/>
            </a:pPr>
            <a:r>
              <a:rPr lang="en-US" dirty="0"/>
              <a:t>(Shankur et al, 2014. / ELSA Study 2018.)</a:t>
            </a:r>
          </a:p>
          <a:p>
            <a:pPr marL="0" indent="0" algn="ctr">
              <a:buNone/>
            </a:pPr>
            <a:endParaRPr lang="en-US" dirty="0"/>
          </a:p>
          <a:p>
            <a:r>
              <a:rPr lang="en-US" dirty="0"/>
              <a:t>Mind:body      </a:t>
            </a:r>
            <a:r>
              <a:rPr lang="en-US" dirty="0">
                <a:sym typeface="Wingdings" panose="05000000000000000000" pitchFamily="2" charset="2"/>
              </a:rPr>
              <a:t>     </a:t>
            </a:r>
            <a:r>
              <a:rPr lang="en-US" dirty="0" err="1">
                <a:sym typeface="Wingdings" panose="05000000000000000000" pitchFamily="2" charset="2"/>
              </a:rPr>
              <a:t>Mind:Body:Social</a:t>
            </a:r>
            <a:r>
              <a:rPr lang="en-US" dirty="0">
                <a:sym typeface="Wingdings" panose="05000000000000000000" pitchFamily="2" charset="2"/>
              </a:rPr>
              <a:t>                       (paradigm shift…)</a:t>
            </a:r>
            <a:endParaRPr lang="en-US" dirty="0"/>
          </a:p>
          <a:p>
            <a:pPr lvl="2"/>
            <a:endParaRPr lang="en-US" dirty="0"/>
          </a:p>
          <a:p>
            <a:pPr lvl="1"/>
            <a:endParaRPr lang="en-US" dirty="0"/>
          </a:p>
          <a:p>
            <a:pPr lvl="2"/>
            <a:endParaRPr lang="en-US" dirty="0"/>
          </a:p>
        </p:txBody>
      </p:sp>
    </p:spTree>
    <p:extLst>
      <p:ext uri="{BB962C8B-B14F-4D97-AF65-F5344CB8AC3E}">
        <p14:creationId xmlns:p14="http://schemas.microsoft.com/office/powerpoint/2010/main" val="252398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6C48-81CE-46C8-9674-8261BA3947C5}"/>
              </a:ext>
            </a:extLst>
          </p:cNvPr>
          <p:cNvSpPr>
            <a:spLocks noGrp="1"/>
          </p:cNvSpPr>
          <p:nvPr>
            <p:ph type="ctrTitle"/>
          </p:nvPr>
        </p:nvSpPr>
        <p:spPr>
          <a:xfrm>
            <a:off x="884538" y="327782"/>
            <a:ext cx="10422924" cy="2387600"/>
          </a:xfrm>
        </p:spPr>
        <p:txBody>
          <a:bodyPr anchor="t"/>
          <a:lstStyle/>
          <a:p>
            <a:r>
              <a:rPr lang="en-US" b="1" dirty="0"/>
              <a:t>Loneliness and Social Isolation</a:t>
            </a:r>
          </a:p>
        </p:txBody>
      </p:sp>
      <p:sp>
        <p:nvSpPr>
          <p:cNvPr id="3" name="Subtitle 2">
            <a:extLst>
              <a:ext uri="{FF2B5EF4-FFF2-40B4-BE49-F238E27FC236}">
                <a16:creationId xmlns:a16="http://schemas.microsoft.com/office/drawing/2014/main" id="{A3442DDF-B891-4BB6-BBEB-0C0AB43D5D1D}"/>
              </a:ext>
            </a:extLst>
          </p:cNvPr>
          <p:cNvSpPr>
            <a:spLocks noGrp="1"/>
          </p:cNvSpPr>
          <p:nvPr>
            <p:ph type="subTitle" idx="1"/>
          </p:nvPr>
        </p:nvSpPr>
        <p:spPr>
          <a:xfrm>
            <a:off x="1524000" y="5981547"/>
            <a:ext cx="9144000" cy="1655762"/>
          </a:xfrm>
        </p:spPr>
        <p:txBody>
          <a:bodyPr/>
          <a:lstStyle/>
          <a:p>
            <a:r>
              <a:rPr lang="en-US" dirty="0"/>
              <a:t>William J. Resch, DO, DFAPA</a:t>
            </a:r>
          </a:p>
          <a:p>
            <a:r>
              <a:rPr lang="en-US" dirty="0"/>
              <a:t>AOA Virtual Spring Seminar – 4/24/20</a:t>
            </a:r>
          </a:p>
        </p:txBody>
      </p:sp>
      <p:pic>
        <p:nvPicPr>
          <p:cNvPr id="4" name="Picture 3">
            <a:extLst>
              <a:ext uri="{FF2B5EF4-FFF2-40B4-BE49-F238E27FC236}">
                <a16:creationId xmlns:a16="http://schemas.microsoft.com/office/drawing/2014/main" id="{EEF164C1-3CF7-4E1C-A317-02380699D756}"/>
              </a:ext>
            </a:extLst>
          </p:cNvPr>
          <p:cNvPicPr>
            <a:picLocks noChangeAspect="1"/>
          </p:cNvPicPr>
          <p:nvPr/>
        </p:nvPicPr>
        <p:blipFill>
          <a:blip r:embed="rId3"/>
          <a:stretch>
            <a:fillRect/>
          </a:stretch>
        </p:blipFill>
        <p:spPr>
          <a:xfrm>
            <a:off x="0" y="1340707"/>
            <a:ext cx="12192000" cy="4392827"/>
          </a:xfrm>
          <a:prstGeom prst="rect">
            <a:avLst/>
          </a:prstGeom>
        </p:spPr>
      </p:pic>
    </p:spTree>
    <p:extLst>
      <p:ext uri="{BB962C8B-B14F-4D97-AF65-F5344CB8AC3E}">
        <p14:creationId xmlns:p14="http://schemas.microsoft.com/office/powerpoint/2010/main" val="925789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7668CF-178E-4527-872E-B4CCD3AB1604}"/>
              </a:ext>
            </a:extLst>
          </p:cNvPr>
          <p:cNvPicPr>
            <a:picLocks noChangeAspect="1"/>
          </p:cNvPicPr>
          <p:nvPr/>
        </p:nvPicPr>
        <p:blipFill>
          <a:blip r:embed="rId3"/>
          <a:stretch>
            <a:fillRect/>
          </a:stretch>
        </p:blipFill>
        <p:spPr>
          <a:xfrm>
            <a:off x="1522429" y="-1179"/>
            <a:ext cx="9095295" cy="6821471"/>
          </a:xfrm>
          <a:prstGeom prst="rect">
            <a:avLst/>
          </a:prstGeom>
        </p:spPr>
      </p:pic>
    </p:spTree>
    <p:extLst>
      <p:ext uri="{BB962C8B-B14F-4D97-AF65-F5344CB8AC3E}">
        <p14:creationId xmlns:p14="http://schemas.microsoft.com/office/powerpoint/2010/main" val="401454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Why does Loneliness Matter?</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Isolation/Loneliness has significant health consequences</a:t>
            </a:r>
          </a:p>
          <a:p>
            <a:r>
              <a:rPr lang="en-US" dirty="0"/>
              <a:t>People who experience loneliness have shorter life spans</a:t>
            </a:r>
          </a:p>
          <a:p>
            <a:r>
              <a:rPr lang="en-US" dirty="0"/>
              <a:t>Loneliness increases rates of:</a:t>
            </a:r>
          </a:p>
          <a:p>
            <a:pPr lvl="1"/>
            <a:r>
              <a:rPr lang="en-US" dirty="0"/>
              <a:t>Cardiovascular disease</a:t>
            </a:r>
          </a:p>
          <a:p>
            <a:pPr lvl="1"/>
            <a:r>
              <a:rPr lang="en-US" dirty="0"/>
              <a:t>Dementia</a:t>
            </a:r>
          </a:p>
          <a:p>
            <a:pPr lvl="1"/>
            <a:r>
              <a:rPr lang="en-US" dirty="0"/>
              <a:t>Anxiety</a:t>
            </a:r>
          </a:p>
          <a:p>
            <a:pPr lvl="1"/>
            <a:r>
              <a:rPr lang="en-US" dirty="0"/>
              <a:t>Depression</a:t>
            </a:r>
          </a:p>
          <a:p>
            <a:pPr marL="457200" lvl="1" indent="0" algn="ctr">
              <a:buNone/>
            </a:pPr>
            <a:r>
              <a:rPr lang="en-US" dirty="0"/>
              <a:t>(Rutledge et al,2008; Thurston &amp; Kubzansky, 2009.)</a:t>
            </a:r>
          </a:p>
          <a:p>
            <a:pPr marL="457200" lvl="1" indent="0" algn="ctr">
              <a:buNone/>
            </a:pPr>
            <a:endParaRPr lang="en-US" dirty="0"/>
          </a:p>
          <a:p>
            <a:r>
              <a:rPr lang="en-US" dirty="0"/>
              <a:t>The impact of loneliness on mortality is the equivalent of smoking    </a:t>
            </a:r>
            <a:r>
              <a:rPr lang="en-US" sz="4400" b="1" dirty="0"/>
              <a:t> 15 </a:t>
            </a:r>
            <a:r>
              <a:rPr lang="en-US" dirty="0"/>
              <a:t>cigarettes a day</a:t>
            </a:r>
          </a:p>
          <a:p>
            <a:pPr marL="0" indent="0" algn="ctr">
              <a:buNone/>
            </a:pPr>
            <a:r>
              <a:rPr lang="en-US" sz="2400" dirty="0"/>
              <a:t>(Holt-Lunstad, 2015.)</a:t>
            </a:r>
          </a:p>
          <a:p>
            <a:endParaRPr lang="en-US" dirty="0"/>
          </a:p>
        </p:txBody>
      </p:sp>
      <p:sp>
        <p:nvSpPr>
          <p:cNvPr id="4" name="Rectangle: Rounded Corners 3">
            <a:extLst>
              <a:ext uri="{FF2B5EF4-FFF2-40B4-BE49-F238E27FC236}">
                <a16:creationId xmlns:a16="http://schemas.microsoft.com/office/drawing/2014/main" id="{9D332C74-0500-4D05-9226-6A73F9193859}"/>
              </a:ext>
            </a:extLst>
          </p:cNvPr>
          <p:cNvSpPr/>
          <p:nvPr/>
        </p:nvSpPr>
        <p:spPr>
          <a:xfrm>
            <a:off x="10472351" y="4693587"/>
            <a:ext cx="998838" cy="9885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a:t>
            </a:r>
          </a:p>
        </p:txBody>
      </p:sp>
    </p:spTree>
    <p:extLst>
      <p:ext uri="{BB962C8B-B14F-4D97-AF65-F5344CB8AC3E}">
        <p14:creationId xmlns:p14="http://schemas.microsoft.com/office/powerpoint/2010/main" val="3013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DA9DD-22AA-4DC9-9F4E-38842E3980F8}"/>
              </a:ext>
            </a:extLst>
          </p:cNvPr>
          <p:cNvPicPr>
            <a:picLocks noChangeAspect="1"/>
          </p:cNvPicPr>
          <p:nvPr/>
        </p:nvPicPr>
        <p:blipFill>
          <a:blip r:embed="rId2"/>
          <a:stretch>
            <a:fillRect/>
          </a:stretch>
        </p:blipFill>
        <p:spPr>
          <a:xfrm>
            <a:off x="557678" y="0"/>
            <a:ext cx="11076644" cy="6858000"/>
          </a:xfrm>
          <a:prstGeom prst="rect">
            <a:avLst/>
          </a:prstGeom>
        </p:spPr>
      </p:pic>
    </p:spTree>
    <p:extLst>
      <p:ext uri="{BB962C8B-B14F-4D97-AF65-F5344CB8AC3E}">
        <p14:creationId xmlns:p14="http://schemas.microsoft.com/office/powerpoint/2010/main" val="3629288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Health Concerns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Social isolation and loneliness are associated with a greater risk of inactivity, smoking, as well as reporting multiple other health-risk behaviors</a:t>
            </a:r>
          </a:p>
          <a:p>
            <a:endParaRPr lang="en-US" dirty="0"/>
          </a:p>
          <a:p>
            <a:r>
              <a:rPr lang="en-US" dirty="0"/>
              <a:t>Individuals with smaller social networks report:</a:t>
            </a:r>
          </a:p>
          <a:p>
            <a:pPr lvl="1"/>
            <a:r>
              <a:rPr lang="en-US" dirty="0"/>
              <a:t>Less healthy diets                                                  (Locher et al., 2005)</a:t>
            </a:r>
          </a:p>
          <a:p>
            <a:pPr lvl="1"/>
            <a:r>
              <a:rPr lang="en-US" dirty="0"/>
              <a:t>Heavy drinking, and less physical activity         (Kharicha et al., 2007)</a:t>
            </a:r>
          </a:p>
          <a:p>
            <a:pPr lvl="1"/>
            <a:endParaRPr lang="en-US" dirty="0"/>
          </a:p>
          <a:p>
            <a:pPr marL="457200" lvl="1" indent="0">
              <a:buNone/>
            </a:pPr>
            <a:endParaRPr lang="en-US" dirty="0"/>
          </a:p>
          <a:p>
            <a:r>
              <a:rPr lang="en-US" dirty="0"/>
              <a:t>Individuals who were less socially integrated were more likely to report multiple health-risk behaviors</a:t>
            </a:r>
          </a:p>
          <a:p>
            <a:pPr marL="0" indent="0" algn="ctr">
              <a:buNone/>
            </a:pPr>
            <a:r>
              <a:rPr lang="en-US" sz="2400" dirty="0"/>
              <a:t> (Berkman &amp; Glass, 2000)</a:t>
            </a:r>
          </a:p>
        </p:txBody>
      </p:sp>
    </p:spTree>
    <p:extLst>
      <p:ext uri="{BB962C8B-B14F-4D97-AF65-F5344CB8AC3E}">
        <p14:creationId xmlns:p14="http://schemas.microsoft.com/office/powerpoint/2010/main" val="158184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Health Concerns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Studies on the Framingham offspring cohort showed that social networks were associated with positive health behaviors</a:t>
            </a:r>
          </a:p>
          <a:p>
            <a:pPr marL="0" indent="0">
              <a:buNone/>
            </a:pPr>
            <a:endParaRPr lang="en-US" dirty="0"/>
          </a:p>
          <a:p>
            <a:pPr lvl="1"/>
            <a:r>
              <a:rPr lang="en-US" dirty="0"/>
              <a:t>Smoking cessation    		(Christakis &amp; Fowler, 2008) </a:t>
            </a:r>
          </a:p>
          <a:p>
            <a:pPr lvl="1"/>
            <a:r>
              <a:rPr lang="en-US" dirty="0"/>
              <a:t>Alcohol abstinence                 	(Rosenquist, Murabito, Fowler, &amp; Christakis, 2010)</a:t>
            </a:r>
          </a:p>
          <a:p>
            <a:endParaRPr lang="en-US" dirty="0"/>
          </a:p>
          <a:p>
            <a:pPr marL="0" indent="0">
              <a:buNone/>
            </a:pPr>
            <a:endParaRPr lang="en-US" dirty="0"/>
          </a:p>
          <a:p>
            <a:r>
              <a:rPr lang="en-US" dirty="0"/>
              <a:t>Cattan and colleagues noted that group interventions targeted at specific groups and incorporating educational or social activities are likely to be beneficial </a:t>
            </a:r>
          </a:p>
          <a:p>
            <a:pPr marL="0" indent="0" algn="ctr">
              <a:buNone/>
            </a:pPr>
            <a:r>
              <a:rPr lang="en-US" dirty="0"/>
              <a:t>(Cattan, White, Bond, &amp; Learmouth, 2005)</a:t>
            </a:r>
          </a:p>
        </p:txBody>
      </p:sp>
    </p:spTree>
    <p:extLst>
      <p:ext uri="{BB962C8B-B14F-4D97-AF65-F5344CB8AC3E}">
        <p14:creationId xmlns:p14="http://schemas.microsoft.com/office/powerpoint/2010/main" val="114917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567124"/>
            <a:ext cx="10515600" cy="1325563"/>
          </a:xfrm>
        </p:spPr>
        <p:txBody>
          <a:bodyPr anchor="b"/>
          <a:lstStyle/>
          <a:p>
            <a:pPr algn="ctr"/>
            <a:r>
              <a:rPr lang="en-US" dirty="0"/>
              <a:t>Health Concerns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758439"/>
            <a:ext cx="11586882" cy="5999319"/>
          </a:xfrm>
        </p:spPr>
        <p:txBody>
          <a:bodyPr>
            <a:normAutofit lnSpcReduction="10000"/>
          </a:bodyPr>
          <a:lstStyle/>
          <a:p>
            <a:r>
              <a:rPr lang="en-US" dirty="0"/>
              <a:t>Feelings of social connection can strengthen our immune system</a:t>
            </a:r>
          </a:p>
          <a:p>
            <a:pPr marL="0" indent="0" algn="ctr">
              <a:buNone/>
            </a:pPr>
            <a:r>
              <a:rPr lang="en-US" sz="2400" dirty="0"/>
              <a:t>(Cole S, 2015.)</a:t>
            </a:r>
          </a:p>
          <a:p>
            <a:r>
              <a:rPr lang="en-US" dirty="0"/>
              <a:t>John Cacioppo, a leading expert on loneliness, emphasized its tremendous impact on psychological and physical health and longevity</a:t>
            </a:r>
          </a:p>
          <a:p>
            <a:pPr marL="0" indent="0" algn="ctr">
              <a:buNone/>
            </a:pPr>
            <a:r>
              <a:rPr lang="en-US" sz="2400" dirty="0"/>
              <a:t>(Cacioppo, 2010.)</a:t>
            </a:r>
          </a:p>
          <a:p>
            <a:pPr marL="0" indent="0" algn="ctr">
              <a:buNone/>
            </a:pPr>
            <a:endParaRPr lang="en-US" sz="2400" dirty="0"/>
          </a:p>
          <a:p>
            <a:pPr marL="0" indent="0" algn="ctr">
              <a:buNone/>
            </a:pPr>
            <a:endParaRPr lang="en-US" sz="2400" dirty="0"/>
          </a:p>
          <a:p>
            <a:pPr marL="0" indent="0" algn="ctr">
              <a:buNone/>
            </a:pPr>
            <a:endParaRPr lang="en-US" dirty="0"/>
          </a:p>
          <a:p>
            <a:r>
              <a:rPr lang="en-US" dirty="0"/>
              <a:t>Odds ratio of dying early / early death</a:t>
            </a:r>
          </a:p>
          <a:p>
            <a:pPr lvl="1"/>
            <a:r>
              <a:rPr lang="en-US" dirty="0"/>
              <a:t>Air Pollution 		5%</a:t>
            </a:r>
          </a:p>
          <a:p>
            <a:pPr lvl="1"/>
            <a:r>
              <a:rPr lang="en-US" dirty="0"/>
              <a:t>Obesity 			20%</a:t>
            </a:r>
          </a:p>
          <a:p>
            <a:pPr lvl="1"/>
            <a:r>
              <a:rPr lang="en-US" dirty="0"/>
              <a:t>Excessive drinking 	30%</a:t>
            </a:r>
          </a:p>
          <a:p>
            <a:pPr lvl="1"/>
            <a:r>
              <a:rPr lang="en-US" dirty="0"/>
              <a:t>Loneliness 		45%        !!!</a:t>
            </a:r>
          </a:p>
          <a:p>
            <a:pPr marL="0" indent="0" algn="ctr">
              <a:buNone/>
            </a:pPr>
            <a:r>
              <a:rPr lang="en-US" sz="2400" dirty="0"/>
              <a:t>(Pressman, 2012.)</a:t>
            </a:r>
          </a:p>
        </p:txBody>
      </p:sp>
      <p:pic>
        <p:nvPicPr>
          <p:cNvPr id="3074" name="Picture 2" descr="Image result for John Cacioppo">
            <a:extLst>
              <a:ext uri="{FF2B5EF4-FFF2-40B4-BE49-F238E27FC236}">
                <a16:creationId xmlns:a16="http://schemas.microsoft.com/office/drawing/2014/main" id="{3F778F0E-07C1-4947-979A-E2FE05C6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315" y="2586914"/>
            <a:ext cx="2600797" cy="1462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Human nature need for social connection">
            <a:extLst>
              <a:ext uri="{FF2B5EF4-FFF2-40B4-BE49-F238E27FC236}">
                <a16:creationId xmlns:a16="http://schemas.microsoft.com/office/drawing/2014/main" id="{7B8B6510-672B-4919-A01C-FEF6E6301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098" y="2549652"/>
            <a:ext cx="2995806" cy="167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206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973255-AB55-4486-82EE-BFD1E37CEB1B}"/>
              </a:ext>
            </a:extLst>
          </p:cNvPr>
          <p:cNvPicPr>
            <a:picLocks noChangeAspect="1"/>
          </p:cNvPicPr>
          <p:nvPr/>
        </p:nvPicPr>
        <p:blipFill>
          <a:blip r:embed="rId2"/>
          <a:stretch>
            <a:fillRect/>
          </a:stretch>
        </p:blipFill>
        <p:spPr>
          <a:xfrm>
            <a:off x="0" y="-1"/>
            <a:ext cx="12235992" cy="6880865"/>
          </a:xfrm>
          <a:prstGeom prst="rect">
            <a:avLst/>
          </a:prstGeom>
        </p:spPr>
      </p:pic>
    </p:spTree>
    <p:extLst>
      <p:ext uri="{BB962C8B-B14F-4D97-AF65-F5344CB8AC3E}">
        <p14:creationId xmlns:p14="http://schemas.microsoft.com/office/powerpoint/2010/main" val="1151736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Impact of Loneliness at Work</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fontScale="92500" lnSpcReduction="10000"/>
          </a:bodyPr>
          <a:lstStyle/>
          <a:p>
            <a:r>
              <a:rPr lang="en-US" dirty="0"/>
              <a:t>Decreased productivity</a:t>
            </a:r>
          </a:p>
          <a:p>
            <a:endParaRPr lang="en-US" dirty="0"/>
          </a:p>
          <a:p>
            <a:r>
              <a:rPr lang="en-US" dirty="0"/>
              <a:t>Decreased creativity</a:t>
            </a:r>
          </a:p>
          <a:p>
            <a:endParaRPr lang="en-US" dirty="0"/>
          </a:p>
          <a:p>
            <a:r>
              <a:rPr lang="en-US" dirty="0"/>
              <a:t>Lower rates of retention</a:t>
            </a:r>
          </a:p>
          <a:p>
            <a:endParaRPr lang="en-US" dirty="0"/>
          </a:p>
          <a:p>
            <a:r>
              <a:rPr lang="en-US" dirty="0"/>
              <a:t>Decreased executive level of functioning</a:t>
            </a:r>
          </a:p>
          <a:p>
            <a:endParaRPr lang="en-US" dirty="0"/>
          </a:p>
          <a:p>
            <a:r>
              <a:rPr lang="en-US" dirty="0"/>
              <a:t>Decreased ability to make critical decisions</a:t>
            </a:r>
          </a:p>
          <a:p>
            <a:pPr lvl="1"/>
            <a:endParaRPr lang="en-US" dirty="0"/>
          </a:p>
          <a:p>
            <a:r>
              <a:rPr lang="en-US" dirty="0"/>
              <a:t>Decreased satisfaction overall</a:t>
            </a:r>
          </a:p>
          <a:p>
            <a:endParaRPr lang="en-US" dirty="0"/>
          </a:p>
          <a:p>
            <a:r>
              <a:rPr lang="en-US" dirty="0"/>
              <a:t>Increased rates of burnout</a:t>
            </a:r>
          </a:p>
        </p:txBody>
      </p:sp>
      <p:sp>
        <p:nvSpPr>
          <p:cNvPr id="4" name="Arrow: Right 3">
            <a:extLst>
              <a:ext uri="{FF2B5EF4-FFF2-40B4-BE49-F238E27FC236}">
                <a16:creationId xmlns:a16="http://schemas.microsoft.com/office/drawing/2014/main" id="{06FC7C22-D8AB-4108-8C4C-001DB5B6A929}"/>
              </a:ext>
            </a:extLst>
          </p:cNvPr>
          <p:cNvSpPr/>
          <p:nvPr/>
        </p:nvSpPr>
        <p:spPr>
          <a:xfrm flipH="1">
            <a:off x="6895576" y="2955921"/>
            <a:ext cx="4020855" cy="1503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Pt Safety / Outcomes</a:t>
            </a:r>
          </a:p>
        </p:txBody>
      </p:sp>
      <p:sp>
        <p:nvSpPr>
          <p:cNvPr id="5" name="Arrow: Right 4">
            <a:extLst>
              <a:ext uri="{FF2B5EF4-FFF2-40B4-BE49-F238E27FC236}">
                <a16:creationId xmlns:a16="http://schemas.microsoft.com/office/drawing/2014/main" id="{68149501-49B4-46CC-B3E0-E1C1ADC0A182}"/>
              </a:ext>
            </a:extLst>
          </p:cNvPr>
          <p:cNvSpPr/>
          <p:nvPr/>
        </p:nvSpPr>
        <p:spPr>
          <a:xfrm flipH="1">
            <a:off x="6895578" y="5093379"/>
            <a:ext cx="4020855" cy="1503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Burnout / Comp. Fat. / Dep.</a:t>
            </a:r>
          </a:p>
        </p:txBody>
      </p:sp>
      <p:sp>
        <p:nvSpPr>
          <p:cNvPr id="6" name="Arrow: Right 5">
            <a:extLst>
              <a:ext uri="{FF2B5EF4-FFF2-40B4-BE49-F238E27FC236}">
                <a16:creationId xmlns:a16="http://schemas.microsoft.com/office/drawing/2014/main" id="{A481CBC2-8E09-48F3-84F3-0024F2A126CA}"/>
              </a:ext>
            </a:extLst>
          </p:cNvPr>
          <p:cNvSpPr/>
          <p:nvPr/>
        </p:nvSpPr>
        <p:spPr>
          <a:xfrm flipH="1">
            <a:off x="6895577" y="657209"/>
            <a:ext cx="4020855" cy="1503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Presenteeism</a:t>
            </a:r>
          </a:p>
        </p:txBody>
      </p:sp>
    </p:spTree>
    <p:extLst>
      <p:ext uri="{BB962C8B-B14F-4D97-AF65-F5344CB8AC3E}">
        <p14:creationId xmlns:p14="http://schemas.microsoft.com/office/powerpoint/2010/main" val="5835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Importance of Socialization</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Social relationships can bolster resilience to a range of stressors </a:t>
            </a:r>
          </a:p>
          <a:p>
            <a:pPr marL="0" indent="0" algn="ctr">
              <a:buNone/>
            </a:pPr>
            <a:r>
              <a:rPr lang="en-US" sz="2000" dirty="0"/>
              <a:t>(Umberson D et al, J Health Soc Behav 2010. / Sarason IG et al, Psychosom Med 1985.)</a:t>
            </a:r>
          </a:p>
          <a:p>
            <a:pPr marL="0" indent="0">
              <a:buNone/>
            </a:pPr>
            <a:endParaRPr lang="en-US" sz="2000" dirty="0"/>
          </a:p>
          <a:p>
            <a:pPr marL="0" indent="0">
              <a:buNone/>
            </a:pPr>
            <a:endParaRPr lang="en-US" sz="2000" dirty="0"/>
          </a:p>
          <a:p>
            <a:r>
              <a:rPr lang="en-US" dirty="0"/>
              <a:t>Social relationships help maintain or improve physical and mental health</a:t>
            </a:r>
          </a:p>
          <a:p>
            <a:pPr marL="0" indent="0" algn="ctr">
              <a:buNone/>
            </a:pPr>
            <a:r>
              <a:rPr lang="en-US" sz="2000" dirty="0"/>
              <a:t>(Thoits, J Health Soc Behav 2011.)</a:t>
            </a:r>
          </a:p>
        </p:txBody>
      </p:sp>
      <p:pic>
        <p:nvPicPr>
          <p:cNvPr id="4" name="Picture 3">
            <a:extLst>
              <a:ext uri="{FF2B5EF4-FFF2-40B4-BE49-F238E27FC236}">
                <a16:creationId xmlns:a16="http://schemas.microsoft.com/office/drawing/2014/main" id="{9732530B-A1B6-4DF4-B13D-64B272342694}"/>
              </a:ext>
            </a:extLst>
          </p:cNvPr>
          <p:cNvPicPr>
            <a:picLocks noChangeAspect="1"/>
          </p:cNvPicPr>
          <p:nvPr/>
        </p:nvPicPr>
        <p:blipFill>
          <a:blip r:embed="rId2"/>
          <a:stretch>
            <a:fillRect/>
          </a:stretch>
        </p:blipFill>
        <p:spPr>
          <a:xfrm>
            <a:off x="4179829" y="3947507"/>
            <a:ext cx="4140810" cy="2534678"/>
          </a:xfrm>
          <a:prstGeom prst="rect">
            <a:avLst/>
          </a:prstGeom>
        </p:spPr>
      </p:pic>
    </p:spTree>
    <p:extLst>
      <p:ext uri="{BB962C8B-B14F-4D97-AF65-F5344CB8AC3E}">
        <p14:creationId xmlns:p14="http://schemas.microsoft.com/office/powerpoint/2010/main" val="3100129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39979-9626-442A-9777-9E7B24A440AE}"/>
              </a:ext>
            </a:extLst>
          </p:cNvPr>
          <p:cNvSpPr>
            <a:spLocks noGrp="1"/>
          </p:cNvSpPr>
          <p:nvPr>
            <p:ph type="title"/>
          </p:nvPr>
        </p:nvSpPr>
        <p:spPr/>
        <p:txBody>
          <a:bodyPr/>
          <a:lstStyle/>
          <a:p>
            <a:pPr algn="ctr"/>
            <a:r>
              <a:rPr lang="en-US" dirty="0"/>
              <a:t>Potential Remedies to Professional Loneliness</a:t>
            </a:r>
          </a:p>
        </p:txBody>
      </p:sp>
      <p:pic>
        <p:nvPicPr>
          <p:cNvPr id="1028" name="Picture 4" descr="Related image">
            <a:extLst>
              <a:ext uri="{FF2B5EF4-FFF2-40B4-BE49-F238E27FC236}">
                <a16:creationId xmlns:a16="http://schemas.microsoft.com/office/drawing/2014/main" id="{52A7D89A-40E9-4CBF-AD98-492F3327F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099" y="2353929"/>
            <a:ext cx="4435802" cy="391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748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6000" dirty="0"/>
              <a:t>Disclosures</a:t>
            </a:r>
          </a:p>
        </p:txBody>
      </p:sp>
      <p:sp>
        <p:nvSpPr>
          <p:cNvPr id="3" name="Content Placeholder 2"/>
          <p:cNvSpPr>
            <a:spLocks noGrp="1"/>
          </p:cNvSpPr>
          <p:nvPr>
            <p:ph idx="1"/>
          </p:nvPr>
        </p:nvSpPr>
        <p:spPr>
          <a:xfrm>
            <a:off x="838200" y="1825625"/>
            <a:ext cx="10515600" cy="4859380"/>
          </a:xfrm>
        </p:spPr>
        <p:txBody>
          <a:bodyPr/>
          <a:lstStyle/>
          <a:p>
            <a:r>
              <a:rPr lang="en-US" dirty="0"/>
              <a:t>I have </a:t>
            </a:r>
            <a:r>
              <a:rPr lang="en-US" u="sng" dirty="0"/>
              <a:t>nothing</a:t>
            </a:r>
            <a:r>
              <a:rPr lang="en-US" dirty="0"/>
              <a:t> to disclose and have </a:t>
            </a:r>
            <a:r>
              <a:rPr lang="en-US" u="sng" dirty="0"/>
              <a:t>no</a:t>
            </a:r>
            <a:r>
              <a:rPr lang="en-US" dirty="0"/>
              <a:t> conflicts of interests pertaining to this educational talk for the Ohio Osteopathic Association.</a:t>
            </a:r>
          </a:p>
          <a:p>
            <a:endParaRPr lang="en-US" dirty="0"/>
          </a:p>
          <a:p>
            <a:endParaRPr lang="en-US" dirty="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18" y="3603330"/>
            <a:ext cx="3360258" cy="1984470"/>
          </a:xfrm>
          <a:prstGeom prst="rect">
            <a:avLst/>
          </a:prstGeom>
        </p:spPr>
      </p:pic>
    </p:spTree>
    <p:extLst>
      <p:ext uri="{BB962C8B-B14F-4D97-AF65-F5344CB8AC3E}">
        <p14:creationId xmlns:p14="http://schemas.microsoft.com/office/powerpoint/2010/main" val="2624657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Remedies to Professional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effectLst/>
              </a:rPr>
              <a:t>Remedying professional loneliness begins in training</a:t>
            </a:r>
          </a:p>
          <a:p>
            <a:r>
              <a:rPr lang="en-US" dirty="0">
                <a:effectLst/>
              </a:rPr>
              <a:t>A New Zealand study found that increasing social interactions and friendships among medical students decreases the tendency to experience emotional and physical exhaustion</a:t>
            </a:r>
          </a:p>
          <a:p>
            <a:pPr marL="0" indent="0" algn="ctr">
              <a:buNone/>
            </a:pPr>
            <a:r>
              <a:rPr lang="en-US" sz="2400" dirty="0"/>
              <a:t>(Zorn and Gregory, 2005.)</a:t>
            </a:r>
          </a:p>
          <a:p>
            <a:pPr marL="0" indent="0" algn="ctr">
              <a:buNone/>
            </a:pPr>
            <a:endParaRPr lang="en-US" sz="2400" dirty="0">
              <a:effectLst/>
            </a:endParaRPr>
          </a:p>
          <a:p>
            <a:r>
              <a:rPr lang="en-US" dirty="0">
                <a:effectLst/>
              </a:rPr>
              <a:t>A  Canadian study found that the more related physicians felt to each other, the higher the level of professional well-being, professional satisfaction, and energy in their work</a:t>
            </a:r>
          </a:p>
          <a:p>
            <a:r>
              <a:rPr lang="en-US" dirty="0">
                <a:effectLst/>
              </a:rPr>
              <a:t>Connectedness </a:t>
            </a:r>
            <a:r>
              <a:rPr lang="en-US" dirty="0"/>
              <a:t>appears to be a type of ‘</a:t>
            </a:r>
            <a:r>
              <a:rPr lang="en-US" dirty="0">
                <a:effectLst/>
              </a:rPr>
              <a:t>antidote’ to exhaustion</a:t>
            </a:r>
          </a:p>
          <a:p>
            <a:pPr marL="0" indent="0" algn="ctr">
              <a:buNone/>
            </a:pPr>
            <a:r>
              <a:rPr lang="sv-SE" sz="2400" dirty="0"/>
              <a:t>(Puddester D, Flynn L, Cohen J. 2009.)</a:t>
            </a:r>
          </a:p>
          <a:p>
            <a:pPr marL="0" indent="0">
              <a:buNone/>
            </a:pPr>
            <a:endParaRPr lang="en-US" dirty="0">
              <a:effectLst/>
            </a:endParaRPr>
          </a:p>
          <a:p>
            <a:endParaRPr lang="en-US" dirty="0"/>
          </a:p>
        </p:txBody>
      </p:sp>
    </p:spTree>
    <p:extLst>
      <p:ext uri="{BB962C8B-B14F-4D97-AF65-F5344CB8AC3E}">
        <p14:creationId xmlns:p14="http://schemas.microsoft.com/office/powerpoint/2010/main" val="3995119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Vancouver Resident Study -2016</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Examined the extent to which resident burnout and loneliness was associated with different sources of social support (i.e. family, friends, and colleagues) </a:t>
            </a:r>
          </a:p>
          <a:p>
            <a:r>
              <a:rPr lang="en-US" dirty="0"/>
              <a:t>Analysis indicated that </a:t>
            </a:r>
            <a:r>
              <a:rPr lang="en-US" u="sng" dirty="0"/>
              <a:t>loneliness was significantly and positively associated </a:t>
            </a:r>
            <a:r>
              <a:rPr lang="en-US" dirty="0"/>
              <a:t>with both personal and work related burnout scores</a:t>
            </a:r>
          </a:p>
          <a:p>
            <a:r>
              <a:rPr lang="en-US" dirty="0"/>
              <a:t>Greater friend-based and colleague-based social support were both indirectly associated with </a:t>
            </a:r>
            <a:r>
              <a:rPr lang="en-US" u="sng" dirty="0"/>
              <a:t>lower personal and work-related burnout scores</a:t>
            </a:r>
          </a:p>
          <a:p>
            <a:r>
              <a:rPr lang="en-US" dirty="0"/>
              <a:t>Conclusion = social relationships might help residents mitigate the deleterious effects of burnout</a:t>
            </a:r>
          </a:p>
          <a:p>
            <a:r>
              <a:rPr lang="en-US" dirty="0"/>
              <a:t>Promoting interventions that stabilize and nurture social relationships, hospitals and universities can potentially help promote resident resilience and well-being and, in turn, improve patient care</a:t>
            </a:r>
          </a:p>
          <a:p>
            <a:pPr marL="0" indent="0" algn="ctr">
              <a:buNone/>
            </a:pPr>
            <a:r>
              <a:rPr lang="en-US" sz="2000" dirty="0"/>
              <a:t>(Rogers E et al, Can Fam Physician. 2016.)</a:t>
            </a:r>
          </a:p>
        </p:txBody>
      </p:sp>
      <p:pic>
        <p:nvPicPr>
          <p:cNvPr id="4" name="Picture 3">
            <a:extLst>
              <a:ext uri="{FF2B5EF4-FFF2-40B4-BE49-F238E27FC236}">
                <a16:creationId xmlns:a16="http://schemas.microsoft.com/office/drawing/2014/main" id="{71410F45-85C2-4574-8E5C-7CEFCEF40B48}"/>
              </a:ext>
            </a:extLst>
          </p:cNvPr>
          <p:cNvPicPr>
            <a:picLocks noChangeAspect="1"/>
          </p:cNvPicPr>
          <p:nvPr/>
        </p:nvPicPr>
        <p:blipFill>
          <a:blip r:embed="rId3"/>
          <a:stretch>
            <a:fillRect/>
          </a:stretch>
        </p:blipFill>
        <p:spPr>
          <a:xfrm>
            <a:off x="643094" y="100242"/>
            <a:ext cx="1265255" cy="632628"/>
          </a:xfrm>
          <a:prstGeom prst="rect">
            <a:avLst/>
          </a:prstGeom>
        </p:spPr>
      </p:pic>
      <p:pic>
        <p:nvPicPr>
          <p:cNvPr id="6" name="Picture 5">
            <a:extLst>
              <a:ext uri="{FF2B5EF4-FFF2-40B4-BE49-F238E27FC236}">
                <a16:creationId xmlns:a16="http://schemas.microsoft.com/office/drawing/2014/main" id="{D7F88043-D0DD-422F-AC8E-73CC085E002E}"/>
              </a:ext>
            </a:extLst>
          </p:cNvPr>
          <p:cNvPicPr>
            <a:picLocks noChangeAspect="1"/>
          </p:cNvPicPr>
          <p:nvPr/>
        </p:nvPicPr>
        <p:blipFill>
          <a:blip r:embed="rId3"/>
          <a:stretch>
            <a:fillRect/>
          </a:stretch>
        </p:blipFill>
        <p:spPr>
          <a:xfrm>
            <a:off x="10283651" y="100242"/>
            <a:ext cx="1265255" cy="632628"/>
          </a:xfrm>
          <a:prstGeom prst="rect">
            <a:avLst/>
          </a:prstGeom>
        </p:spPr>
      </p:pic>
    </p:spTree>
    <p:extLst>
      <p:ext uri="{BB962C8B-B14F-4D97-AF65-F5344CB8AC3E}">
        <p14:creationId xmlns:p14="http://schemas.microsoft.com/office/powerpoint/2010/main" val="4261460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Small Group Discussions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Protected time vs. Protected time with an intervention</a:t>
            </a:r>
          </a:p>
          <a:p>
            <a:endParaRPr lang="en-US" dirty="0"/>
          </a:p>
          <a:p>
            <a:r>
              <a:rPr lang="en-US" dirty="0"/>
              <a:t>One of the first RCTS evaluating an initiative with employer-provided protected time designed to promote meaning in work and reduce distress among physicians</a:t>
            </a:r>
          </a:p>
          <a:p>
            <a:r>
              <a:rPr lang="en-US" dirty="0"/>
              <a:t>Trial evaluated whether a facilitated small-group curriculum was an effective way to use employer-provided protected time and compared participants in both active arms of the trial </a:t>
            </a:r>
          </a:p>
          <a:p>
            <a:r>
              <a:rPr lang="en-US" dirty="0"/>
              <a:t>Participants in the facilitated small-group intervention experienced significant improvements in meaning, empowerment, and engagement in work beyond that seen in the physicians receiving only protected time</a:t>
            </a:r>
          </a:p>
          <a:p>
            <a:endParaRPr lang="en-US" dirty="0"/>
          </a:p>
          <a:p>
            <a:pPr marL="0" indent="0" algn="ctr">
              <a:buNone/>
            </a:pPr>
            <a:r>
              <a:rPr lang="en-US" dirty="0"/>
              <a:t>(West et al, 2014.)</a:t>
            </a:r>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3660270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Small Group Discussions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lnSpcReduction="10000"/>
          </a:bodyPr>
          <a:lstStyle/>
          <a:p>
            <a:endParaRPr lang="en-US" dirty="0"/>
          </a:p>
          <a:p>
            <a:r>
              <a:rPr lang="en-US" dirty="0"/>
              <a:t>Findings suggest that although receiving unstructured protected time offered some benefits by itself, the </a:t>
            </a:r>
            <a:r>
              <a:rPr lang="en-US" u="sng" dirty="0"/>
              <a:t>advantages of the small-group curriculum were greater and persisted after the intervention concluded</a:t>
            </a:r>
          </a:p>
          <a:p>
            <a:pPr lvl="1"/>
            <a:r>
              <a:rPr lang="en-US" dirty="0"/>
              <a:t>Particularly for meaning and the closely associated interpersonal aspects of burnout</a:t>
            </a:r>
          </a:p>
          <a:p>
            <a:pPr lvl="1"/>
            <a:endParaRPr lang="en-US" dirty="0"/>
          </a:p>
          <a:p>
            <a:r>
              <a:rPr lang="en-US" dirty="0"/>
              <a:t>The intervention in this study was primarily designed to </a:t>
            </a:r>
            <a:r>
              <a:rPr lang="en-US" u="sng" dirty="0"/>
              <a:t>promote meaning</a:t>
            </a:r>
            <a:r>
              <a:rPr lang="en-US" dirty="0"/>
              <a:t> at work through collegiality, community, shared experience, and reflection centered on discussions of topics related to the experience of being a physician</a:t>
            </a:r>
          </a:p>
          <a:p>
            <a:endParaRPr lang="en-US" dirty="0"/>
          </a:p>
          <a:p>
            <a:r>
              <a:rPr lang="en-US" dirty="0"/>
              <a:t>Safety and support of a small confidential group     ***</a:t>
            </a:r>
          </a:p>
          <a:p>
            <a:endParaRPr lang="en-US" dirty="0"/>
          </a:p>
          <a:p>
            <a:pPr marL="0" indent="0" algn="ctr">
              <a:buNone/>
            </a:pPr>
            <a:r>
              <a:rPr lang="en-US" dirty="0"/>
              <a:t>(West et al, 2014.)</a:t>
            </a:r>
          </a:p>
          <a:p>
            <a:pPr marL="0" indent="0" algn="ctr">
              <a:buNone/>
            </a:pPr>
            <a:endParaRPr lang="en-US" dirty="0"/>
          </a:p>
        </p:txBody>
      </p:sp>
    </p:spTree>
    <p:extLst>
      <p:ext uri="{BB962C8B-B14F-4D97-AF65-F5344CB8AC3E}">
        <p14:creationId xmlns:p14="http://schemas.microsoft.com/office/powerpoint/2010/main" val="34448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Depersonalization</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High rates of depersonalization are typically reported by physicians when burned out</a:t>
            </a:r>
          </a:p>
          <a:p>
            <a:pPr marL="0" indent="0">
              <a:buNone/>
            </a:pPr>
            <a:endParaRPr lang="en-US" dirty="0"/>
          </a:p>
          <a:p>
            <a:r>
              <a:rPr lang="en-US" dirty="0"/>
              <a:t>Depersonalization indicates the degree to which others feel like objects rather than people</a:t>
            </a:r>
          </a:p>
          <a:p>
            <a:endParaRPr lang="en-US" dirty="0"/>
          </a:p>
          <a:p>
            <a:r>
              <a:rPr lang="en-US" dirty="0"/>
              <a:t>Can lead to further social isolation…</a:t>
            </a:r>
          </a:p>
          <a:p>
            <a:endParaRPr lang="en-US" dirty="0"/>
          </a:p>
          <a:p>
            <a:r>
              <a:rPr lang="en-US" dirty="0"/>
              <a:t>Difficult feelings to endure while trying to care for patients</a:t>
            </a:r>
          </a:p>
          <a:p>
            <a:endParaRPr lang="en-US" dirty="0"/>
          </a:p>
          <a:p>
            <a:r>
              <a:rPr lang="en-US" dirty="0"/>
              <a:t>The West et al intervention improved measures of depersonalization!!!</a:t>
            </a:r>
          </a:p>
          <a:p>
            <a:pPr marL="0" indent="0" algn="ctr">
              <a:buNone/>
            </a:pPr>
            <a:r>
              <a:rPr lang="en-US" dirty="0"/>
              <a:t>(West et al, 2014.)</a:t>
            </a:r>
          </a:p>
          <a:p>
            <a:pPr marL="0" indent="0" algn="ctr">
              <a:buNone/>
            </a:pPr>
            <a:endParaRPr lang="en-US" dirty="0"/>
          </a:p>
        </p:txBody>
      </p:sp>
      <p:pic>
        <p:nvPicPr>
          <p:cNvPr id="6146" name="Picture 2" descr="Image result for Depersonalization">
            <a:extLst>
              <a:ext uri="{FF2B5EF4-FFF2-40B4-BE49-F238E27FC236}">
                <a16:creationId xmlns:a16="http://schemas.microsoft.com/office/drawing/2014/main" id="{08EC112A-3B87-4407-AADE-D7A60B576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777" y="3012509"/>
            <a:ext cx="1973169" cy="159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70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70476"/>
            <a:ext cx="10515600" cy="1325563"/>
          </a:xfrm>
        </p:spPr>
        <p:txBody>
          <a:bodyPr anchor="b"/>
          <a:lstStyle/>
          <a:p>
            <a:pPr algn="ctr"/>
            <a:r>
              <a:rPr lang="en-US" b="1" u="sng" dirty="0"/>
              <a:t>L</a:t>
            </a:r>
            <a:r>
              <a:rPr lang="en-US" dirty="0"/>
              <a:t>oneliness </a:t>
            </a:r>
            <a:r>
              <a:rPr lang="en-US" b="1" u="sng" dirty="0"/>
              <a:t>I</a:t>
            </a:r>
            <a:r>
              <a:rPr lang="en-US" dirty="0"/>
              <a:t>ntervention using </a:t>
            </a:r>
            <a:r>
              <a:rPr lang="en-US" b="1" u="sng" dirty="0"/>
              <a:t>S</a:t>
            </a:r>
            <a:r>
              <a:rPr lang="en-US" dirty="0"/>
              <a:t>tory </a:t>
            </a:r>
            <a:r>
              <a:rPr lang="en-US" b="1" u="sng" dirty="0"/>
              <a:t>T</a:t>
            </a:r>
            <a:r>
              <a:rPr lang="en-US" dirty="0"/>
              <a:t>heory to </a:t>
            </a:r>
            <a:r>
              <a:rPr lang="en-US" b="1" u="sng" dirty="0"/>
              <a:t>E</a:t>
            </a:r>
            <a:r>
              <a:rPr lang="en-US" dirty="0"/>
              <a:t>nhance </a:t>
            </a:r>
            <a:r>
              <a:rPr lang="en-US" b="1" u="sng" dirty="0"/>
              <a:t>N</a:t>
            </a:r>
            <a:r>
              <a:rPr lang="en-US" dirty="0"/>
              <a:t>ursing-sensitive outcomes / LISTEN</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47366" y="1542115"/>
            <a:ext cx="11586882" cy="5866092"/>
          </a:xfrm>
        </p:spPr>
        <p:txBody>
          <a:bodyPr/>
          <a:lstStyle/>
          <a:p>
            <a:endParaRPr lang="en-US" dirty="0"/>
          </a:p>
          <a:p>
            <a:r>
              <a:rPr lang="en-US" dirty="0"/>
              <a:t>RCT developed by Laurie </a:t>
            </a:r>
            <a:r>
              <a:rPr lang="en-US" dirty="0" err="1"/>
              <a:t>Theeke</a:t>
            </a:r>
            <a:r>
              <a:rPr lang="en-US" dirty="0"/>
              <a:t> - School of Nursing at West Virginia University</a:t>
            </a:r>
          </a:p>
          <a:p>
            <a:pPr lvl="1"/>
            <a:r>
              <a:rPr lang="en-US" dirty="0"/>
              <a:t>Used a form of cognitive behavioral therapy to counter loneliness</a:t>
            </a:r>
          </a:p>
          <a:p>
            <a:pPr lvl="1"/>
            <a:r>
              <a:rPr lang="en-US" dirty="0"/>
              <a:t>Five two-hour sessions of small groups of lonely people who explore what they want from relationships, their needs, thought patterns and behaviors</a:t>
            </a:r>
          </a:p>
          <a:p>
            <a:pPr lvl="1"/>
            <a:endParaRPr lang="en-US" dirty="0"/>
          </a:p>
          <a:p>
            <a:r>
              <a:rPr lang="en-US" dirty="0"/>
              <a:t>LISTEN was evaluated as feasible to deliver and acceptable for significantly diminishing loneliness by participants of the LISTEN groups who were compared to control groups (p = &lt; 0.5)</a:t>
            </a:r>
          </a:p>
          <a:p>
            <a:pPr marL="0" indent="0">
              <a:buNone/>
            </a:pPr>
            <a:endParaRPr lang="en-US" dirty="0"/>
          </a:p>
          <a:p>
            <a:pPr marL="0" indent="0" algn="ctr">
              <a:buNone/>
            </a:pPr>
            <a:r>
              <a:rPr lang="en-US" sz="2400" dirty="0"/>
              <a:t>(Theeke, 2015.) </a:t>
            </a:r>
          </a:p>
          <a:p>
            <a:pPr lvl="1"/>
            <a:endParaRPr lang="en-US" dirty="0"/>
          </a:p>
          <a:p>
            <a:endParaRPr lang="en-US" dirty="0"/>
          </a:p>
        </p:txBody>
      </p:sp>
    </p:spTree>
    <p:extLst>
      <p:ext uri="{BB962C8B-B14F-4D97-AF65-F5344CB8AC3E}">
        <p14:creationId xmlns:p14="http://schemas.microsoft.com/office/powerpoint/2010/main" val="32079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BDA9DD-22AA-4DC9-9F4E-38842E3980F8}"/>
              </a:ext>
            </a:extLst>
          </p:cNvPr>
          <p:cNvPicPr>
            <a:picLocks noChangeAspect="1"/>
          </p:cNvPicPr>
          <p:nvPr/>
        </p:nvPicPr>
        <p:blipFill>
          <a:blip r:embed="rId2"/>
          <a:stretch>
            <a:fillRect/>
          </a:stretch>
        </p:blipFill>
        <p:spPr>
          <a:xfrm>
            <a:off x="557678" y="0"/>
            <a:ext cx="11076644" cy="6858000"/>
          </a:xfrm>
          <a:prstGeom prst="rect">
            <a:avLst/>
          </a:prstGeom>
        </p:spPr>
      </p:pic>
      <p:pic>
        <p:nvPicPr>
          <p:cNvPr id="2052" name="Picture 4" descr="Image result for unlonely project">
            <a:extLst>
              <a:ext uri="{FF2B5EF4-FFF2-40B4-BE49-F238E27FC236}">
                <a16:creationId xmlns:a16="http://schemas.microsoft.com/office/drawing/2014/main" id="{762CF91A-11E2-41C6-BC38-D03781441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70" y="854315"/>
            <a:ext cx="5019490" cy="49503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unlonely project">
            <a:extLst>
              <a:ext uri="{FF2B5EF4-FFF2-40B4-BE49-F238E27FC236}">
                <a16:creationId xmlns:a16="http://schemas.microsoft.com/office/drawing/2014/main" id="{32F587C7-B7CB-4461-AF85-A8603D9B4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854315"/>
            <a:ext cx="4932710" cy="493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9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AE9F7-EB3A-47FB-B39D-780C39BB79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7915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838200" y="-295957"/>
            <a:ext cx="10515600" cy="1325563"/>
          </a:xfrm>
        </p:spPr>
        <p:txBody>
          <a:bodyPr anchor="b"/>
          <a:lstStyle/>
          <a:p>
            <a:pPr algn="ctr"/>
            <a:r>
              <a:rPr lang="en-US" dirty="0"/>
              <a:t>COVID-19</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lstStyle/>
          <a:p>
            <a:r>
              <a:rPr lang="en-US" dirty="0"/>
              <a:t>COVID-19 will harm people’s mental health</a:t>
            </a:r>
          </a:p>
          <a:p>
            <a:r>
              <a:rPr lang="en-US" dirty="0"/>
              <a:t>Traumatic events, from natural disasters to war, damage people’s mental health</a:t>
            </a:r>
          </a:p>
          <a:p>
            <a:r>
              <a:rPr lang="en-US" dirty="0"/>
              <a:t>The current pandemic is no different</a:t>
            </a:r>
          </a:p>
          <a:p>
            <a:pPr lvl="1"/>
            <a:r>
              <a:rPr lang="en-US" dirty="0"/>
              <a:t>It has brought the fear of contagion and of loved ones falling sick</a:t>
            </a:r>
          </a:p>
          <a:p>
            <a:pPr lvl="1"/>
            <a:r>
              <a:rPr lang="en-US" dirty="0"/>
              <a:t>It has created huge uncertainty about every aspect of life</a:t>
            </a:r>
          </a:p>
          <a:p>
            <a:pPr lvl="1"/>
            <a:r>
              <a:rPr lang="en-US" dirty="0"/>
              <a:t>Most of the world is under lockdown</a:t>
            </a:r>
          </a:p>
          <a:p>
            <a:pPr lvl="1"/>
            <a:r>
              <a:rPr lang="en-US" dirty="0"/>
              <a:t>Protracted isolation will also bring loneliness, anxiety and depression</a:t>
            </a:r>
          </a:p>
          <a:p>
            <a:pPr lvl="1"/>
            <a:r>
              <a:rPr lang="en-US" dirty="0"/>
              <a:t>Quarantines and “social distancing”, policy measures needed to slow the spread of the novel coronavirus are once against human nature</a:t>
            </a:r>
          </a:p>
        </p:txBody>
      </p:sp>
    </p:spTree>
    <p:extLst>
      <p:ext uri="{BB962C8B-B14F-4D97-AF65-F5344CB8AC3E}">
        <p14:creationId xmlns:p14="http://schemas.microsoft.com/office/powerpoint/2010/main" val="1098835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838200" y="-295957"/>
            <a:ext cx="10515600" cy="1325563"/>
          </a:xfrm>
        </p:spPr>
        <p:txBody>
          <a:bodyPr anchor="b"/>
          <a:lstStyle/>
          <a:p>
            <a:pPr algn="ctr"/>
            <a:r>
              <a:rPr lang="en-US" dirty="0"/>
              <a:t>COVID-19</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6037501"/>
          </a:xfrm>
        </p:spPr>
        <p:txBody>
          <a:bodyPr>
            <a:normAutofit/>
          </a:bodyPr>
          <a:lstStyle/>
          <a:p>
            <a:r>
              <a:rPr lang="en-US" dirty="0"/>
              <a:t>2009 study looked at hospital employees in Beijing from 2003 who were exposed to severe acute respiratory syndrome (SARS)</a:t>
            </a:r>
          </a:p>
          <a:p>
            <a:pPr lvl="1"/>
            <a:r>
              <a:rPr lang="en-US" dirty="0"/>
              <a:t>The authors found that, three years later, having been quarantined was a predictor of post-traumatic-stress (PTS) symptoms… 2-3x more than those without</a:t>
            </a:r>
          </a:p>
          <a:p>
            <a:pPr marL="457200" lvl="1" indent="0" algn="ctr">
              <a:buNone/>
            </a:pPr>
            <a:r>
              <a:rPr lang="en-US" dirty="0"/>
              <a:t>(Wu et al, 2009.)</a:t>
            </a:r>
          </a:p>
          <a:p>
            <a:r>
              <a:rPr lang="en-US" dirty="0"/>
              <a:t>2013 study used self-reported data to compare post-traumatic-stress symptoms in parents and children who had been quarantined because they lived in areas affected either by SARS or the H1N1 outbreak in 2009, with those who had not</a:t>
            </a:r>
          </a:p>
          <a:p>
            <a:pPr lvl="1"/>
            <a:r>
              <a:rPr lang="en-US" dirty="0"/>
              <a:t>Found that the mean PTS scores were four times higher in children who had been isolated</a:t>
            </a:r>
          </a:p>
          <a:p>
            <a:pPr lvl="1"/>
            <a:r>
              <a:rPr lang="en-US" dirty="0"/>
              <a:t>Among the parents who had been quarantined, 28% reported symptoms serious enough to warrant a diagnosis of a trauma-related mental-health disorder</a:t>
            </a:r>
          </a:p>
          <a:p>
            <a:pPr lvl="1"/>
            <a:r>
              <a:rPr lang="en-US" dirty="0"/>
              <a:t>For those who had not been in isolation, the figure was 6%</a:t>
            </a:r>
          </a:p>
          <a:p>
            <a:pPr marL="457200" lvl="1" indent="0" algn="ctr">
              <a:buNone/>
            </a:pPr>
            <a:r>
              <a:rPr lang="en-US" dirty="0"/>
              <a:t>(Sprang et al, 2013.)</a:t>
            </a:r>
          </a:p>
        </p:txBody>
      </p:sp>
    </p:spTree>
    <p:extLst>
      <p:ext uri="{BB962C8B-B14F-4D97-AF65-F5344CB8AC3E}">
        <p14:creationId xmlns:p14="http://schemas.microsoft.com/office/powerpoint/2010/main" val="310557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Lecture Objectives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966334"/>
          </a:xfrm>
        </p:spPr>
        <p:txBody>
          <a:bodyPr/>
          <a:lstStyle/>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Define loneliness/social isolation and share statistical information on trends in loneliness/social isolation and its effect on health &amp; wellness</a:t>
            </a:r>
          </a:p>
          <a:p>
            <a:pPr marL="514350" indent="-514350">
              <a:buFont typeface="+mj-lt"/>
              <a:buAutoNum type="arabicPeriod"/>
            </a:pPr>
            <a:endParaRPr lang="en-US" dirty="0"/>
          </a:p>
          <a:p>
            <a:pPr marL="514350" indent="-514350">
              <a:buFont typeface="+mj-lt"/>
              <a:buAutoNum type="arabicPeriod"/>
            </a:pPr>
            <a:r>
              <a:rPr lang="en-US" dirty="0"/>
              <a:t>Discuss the psychological and physical ramifications of social isolation and loneliness utilizing current evidence, and statistics</a:t>
            </a:r>
          </a:p>
          <a:p>
            <a:pPr marL="514350" indent="-514350">
              <a:buFont typeface="+mj-lt"/>
              <a:buAutoNum type="arabicPeriod"/>
            </a:pPr>
            <a:endParaRPr lang="en-US" dirty="0"/>
          </a:p>
          <a:p>
            <a:pPr marL="514350" indent="-514350">
              <a:buFont typeface="+mj-lt"/>
              <a:buAutoNum type="arabicPeriod"/>
            </a:pPr>
            <a:r>
              <a:rPr lang="en-US" dirty="0"/>
              <a:t>Share some techniques and strategies to combat isolation and improve socialization in the medical profession and beyond</a:t>
            </a:r>
          </a:p>
          <a:p>
            <a:endParaRPr lang="en-US" dirty="0"/>
          </a:p>
        </p:txBody>
      </p:sp>
      <p:pic>
        <p:nvPicPr>
          <p:cNvPr id="4098" name="Picture 2" descr="Image result for objectives">
            <a:extLst>
              <a:ext uri="{FF2B5EF4-FFF2-40B4-BE49-F238E27FC236}">
                <a16:creationId xmlns:a16="http://schemas.microsoft.com/office/drawing/2014/main" id="{C0A6A392-AA6F-456E-B563-933F628E9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8937" y="177075"/>
            <a:ext cx="1968847" cy="1312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objectives">
            <a:extLst>
              <a:ext uri="{FF2B5EF4-FFF2-40B4-BE49-F238E27FC236}">
                <a16:creationId xmlns:a16="http://schemas.microsoft.com/office/drawing/2014/main" id="{B9C630AD-4928-42ED-BA61-126C64D17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89" y="177076"/>
            <a:ext cx="1968847" cy="131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713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838200" y="-295957"/>
            <a:ext cx="10515600" cy="1325563"/>
          </a:xfrm>
        </p:spPr>
        <p:txBody>
          <a:bodyPr anchor="b"/>
          <a:lstStyle/>
          <a:p>
            <a:pPr algn="ctr"/>
            <a:r>
              <a:rPr lang="en-US" dirty="0"/>
              <a:t>COVID-19</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normAutofit lnSpcReduction="10000"/>
          </a:bodyPr>
          <a:lstStyle/>
          <a:p>
            <a:r>
              <a:rPr lang="en-US" dirty="0"/>
              <a:t>Other psychological concerns/possibilities</a:t>
            </a:r>
          </a:p>
          <a:p>
            <a:pPr lvl="1"/>
            <a:r>
              <a:rPr lang="en-US" dirty="0"/>
              <a:t>Anxiety</a:t>
            </a:r>
          </a:p>
          <a:p>
            <a:pPr lvl="1"/>
            <a:r>
              <a:rPr lang="en-US" dirty="0"/>
              <a:t>Depression</a:t>
            </a:r>
          </a:p>
          <a:p>
            <a:pPr lvl="1"/>
            <a:r>
              <a:rPr lang="en-US" dirty="0"/>
              <a:t>Insomnia</a:t>
            </a:r>
          </a:p>
          <a:p>
            <a:pPr lvl="1"/>
            <a:r>
              <a:rPr lang="en-US" dirty="0"/>
              <a:t>Anger/Irritability</a:t>
            </a:r>
          </a:p>
          <a:p>
            <a:pPr lvl="1"/>
            <a:r>
              <a:rPr lang="en-US" dirty="0"/>
              <a:t>Boredom</a:t>
            </a:r>
          </a:p>
          <a:p>
            <a:pPr lvl="1"/>
            <a:r>
              <a:rPr lang="en-US" dirty="0"/>
              <a:t>Confusion</a:t>
            </a:r>
          </a:p>
          <a:p>
            <a:pPr lvl="1"/>
            <a:r>
              <a:rPr lang="en-US" dirty="0"/>
              <a:t>Fear</a:t>
            </a:r>
          </a:p>
          <a:p>
            <a:pPr lvl="1"/>
            <a:r>
              <a:rPr lang="en-US" dirty="0"/>
              <a:t>Grief</a:t>
            </a:r>
          </a:p>
          <a:p>
            <a:pPr lvl="1"/>
            <a:r>
              <a:rPr lang="en-US" dirty="0"/>
              <a:t>Depersonalization/derealization/emotional numbness</a:t>
            </a:r>
          </a:p>
          <a:p>
            <a:pPr lvl="1"/>
            <a:r>
              <a:rPr lang="en-US" dirty="0"/>
              <a:t>Poor concentration/indecisiveness</a:t>
            </a:r>
          </a:p>
          <a:p>
            <a:pPr lvl="1"/>
            <a:r>
              <a:rPr lang="en-US" dirty="0"/>
              <a:t>Poor work performance</a:t>
            </a:r>
          </a:p>
          <a:p>
            <a:pPr lvl="1"/>
            <a:r>
              <a:rPr lang="en-US" dirty="0"/>
              <a:t>Increased domestic violence</a:t>
            </a:r>
          </a:p>
          <a:p>
            <a:pPr lvl="1"/>
            <a:r>
              <a:rPr lang="en-US" dirty="0"/>
              <a:t>Increased Divorces</a:t>
            </a:r>
          </a:p>
          <a:p>
            <a:pPr lvl="1"/>
            <a:r>
              <a:rPr lang="en-US" dirty="0"/>
              <a:t>Substance Use/Disorders</a:t>
            </a:r>
          </a:p>
          <a:p>
            <a:pPr lvl="1"/>
            <a:r>
              <a:rPr lang="en-US" dirty="0"/>
              <a:t>Suicides</a:t>
            </a:r>
          </a:p>
          <a:p>
            <a:pPr lvl="1"/>
            <a:endParaRPr lang="en-US" dirty="0"/>
          </a:p>
        </p:txBody>
      </p:sp>
    </p:spTree>
    <p:extLst>
      <p:ext uri="{BB962C8B-B14F-4D97-AF65-F5344CB8AC3E}">
        <p14:creationId xmlns:p14="http://schemas.microsoft.com/office/powerpoint/2010/main" val="809812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711980-2D72-4D32-B9A4-30E1546E8D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4851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86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FE93B38-9D51-40DF-B0FE-B59BBFFBD800}"/>
              </a:ext>
            </a:extLst>
          </p:cNvPr>
          <p:cNvPicPr>
            <a:picLocks noChangeAspect="1"/>
          </p:cNvPicPr>
          <p:nvPr/>
        </p:nvPicPr>
        <p:blipFill>
          <a:blip r:embed="rId3"/>
          <a:stretch>
            <a:fillRect/>
          </a:stretch>
        </p:blipFill>
        <p:spPr>
          <a:xfrm>
            <a:off x="3236181" y="1846244"/>
            <a:ext cx="5462546" cy="3209244"/>
          </a:xfrm>
          <a:prstGeom prst="rect">
            <a:avLst/>
          </a:prstGeom>
        </p:spPr>
      </p:pic>
    </p:spTree>
    <p:extLst>
      <p:ext uri="{BB962C8B-B14F-4D97-AF65-F5344CB8AC3E}">
        <p14:creationId xmlns:p14="http://schemas.microsoft.com/office/powerpoint/2010/main" val="373665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0" y="-451899"/>
            <a:ext cx="12192000" cy="1325563"/>
          </a:xfrm>
        </p:spPr>
        <p:txBody>
          <a:bodyPr anchor="b">
            <a:normAutofit/>
          </a:bodyPr>
          <a:lstStyle/>
          <a:p>
            <a:pPr algn="ctr"/>
            <a:r>
              <a:rPr lang="en-US" sz="3600" dirty="0"/>
              <a:t>Lancet Rapid Review of Psychological Impacts of Quarantine</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normAutofit fontScale="92500" lnSpcReduction="10000"/>
          </a:bodyPr>
          <a:lstStyle/>
          <a:p>
            <a:r>
              <a:rPr lang="en-US" dirty="0"/>
              <a:t>Three studies showed that longer durations of quarantine were associated with poorer mental health specifically, post-traumatic stress symptoms, avoidance behaviors, and anger</a:t>
            </a:r>
          </a:p>
          <a:p>
            <a:r>
              <a:rPr lang="en-US" dirty="0"/>
              <a:t>Confinement, loss of usual routine, and reduced social and physical contact with others were frequently shown to cause boredom, frustration, and a sense of isolation from the rest of the world</a:t>
            </a:r>
          </a:p>
          <a:p>
            <a:r>
              <a:rPr lang="en-US" dirty="0"/>
              <a:t>Having inadequate basic supplies (</a:t>
            </a:r>
            <a:r>
              <a:rPr lang="en-US" dirty="0" err="1"/>
              <a:t>eg</a:t>
            </a:r>
            <a:r>
              <a:rPr lang="en-US" dirty="0"/>
              <a:t>, food, water, clothes, or accommodation) during quarantine was a source of frustration and continued to be associated with anxiety and anger 4–6 months after release</a:t>
            </a:r>
          </a:p>
          <a:p>
            <a:r>
              <a:rPr lang="en-US" dirty="0"/>
              <a:t>Many participants cited poor information from public health authorities as a stressor, reporting insufficient clear guidelines about actions to take and confusion about the purpose of quarantine</a:t>
            </a:r>
          </a:p>
          <a:p>
            <a:r>
              <a:rPr lang="en-US" dirty="0"/>
              <a:t>Financial loss as a result of quarantine created serious socioeconomic distress and was found to be a risk factor for symptoms of psychological disorders and both anger and anxiety several months after quarantine</a:t>
            </a:r>
          </a:p>
          <a:p>
            <a:pPr marL="0" indent="0" algn="ctr">
              <a:buNone/>
            </a:pPr>
            <a:r>
              <a:rPr lang="en-US" sz="2600" dirty="0"/>
              <a:t>(Brooks et al, 2020.)</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002816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0" y="-451899"/>
            <a:ext cx="12192000" cy="1325563"/>
          </a:xfrm>
        </p:spPr>
        <p:txBody>
          <a:bodyPr anchor="b">
            <a:normAutofit/>
          </a:bodyPr>
          <a:lstStyle/>
          <a:p>
            <a:pPr algn="ctr"/>
            <a:r>
              <a:rPr lang="en-US" sz="3600" dirty="0"/>
              <a:t>Lancet Rapid Review of Psychological Impacts of Quarantine</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normAutofit/>
          </a:bodyPr>
          <a:lstStyle/>
          <a:p>
            <a:r>
              <a:rPr lang="en-US" dirty="0"/>
              <a:t>People with pre-existing poor mental health need extra support during quarantine</a:t>
            </a:r>
          </a:p>
          <a:p>
            <a:r>
              <a:rPr lang="en-US" dirty="0"/>
              <a:t>Appeared to be a high prevalence of psychological distress in quarantined health-care workers</a:t>
            </a:r>
          </a:p>
          <a:p>
            <a:r>
              <a:rPr lang="en-US" dirty="0"/>
              <a:t>For health-care workers, support from managers is essential in facilitating their return to work and managers should be aware of the potential risks for their staff who were quarantined so that they can prepare for early intervention</a:t>
            </a:r>
          </a:p>
          <a:p>
            <a:r>
              <a:rPr lang="en-US" dirty="0"/>
              <a:t>Longer quarantine is associated with poorer psychological outcomes</a:t>
            </a:r>
          </a:p>
          <a:p>
            <a:endParaRPr lang="en-US" dirty="0"/>
          </a:p>
          <a:p>
            <a:endParaRPr lang="en-US" dirty="0"/>
          </a:p>
          <a:p>
            <a:pPr marL="0" indent="0" algn="ctr">
              <a:buNone/>
            </a:pPr>
            <a:r>
              <a:rPr lang="en-US" sz="2400" dirty="0"/>
              <a:t>(Brooks et al, 2020.)</a:t>
            </a:r>
          </a:p>
          <a:p>
            <a:pPr marL="0" indent="0" algn="ctr">
              <a:buNone/>
            </a:pPr>
            <a:endParaRPr lang="en-US" dirty="0"/>
          </a:p>
          <a:p>
            <a:endParaRPr lang="en-US" dirty="0"/>
          </a:p>
        </p:txBody>
      </p:sp>
    </p:spTree>
    <p:extLst>
      <p:ext uri="{BB962C8B-B14F-4D97-AF65-F5344CB8AC3E}">
        <p14:creationId xmlns:p14="http://schemas.microsoft.com/office/powerpoint/2010/main" val="4226695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C0F35C-C1E3-4DF7-8052-2FF348184EA8}"/>
              </a:ext>
            </a:extLst>
          </p:cNvPr>
          <p:cNvSpPr>
            <a:spLocks noGrp="1"/>
          </p:cNvSpPr>
          <p:nvPr>
            <p:ph type="title"/>
          </p:nvPr>
        </p:nvSpPr>
        <p:spPr>
          <a:xfrm>
            <a:off x="0" y="-451899"/>
            <a:ext cx="12192000" cy="1325563"/>
          </a:xfrm>
        </p:spPr>
        <p:txBody>
          <a:bodyPr anchor="b">
            <a:normAutofit/>
          </a:bodyPr>
          <a:lstStyle/>
          <a:p>
            <a:pPr algn="ctr"/>
            <a:r>
              <a:rPr lang="en-US" sz="3600" dirty="0"/>
              <a:t>Lancet Rapid Review of Psychological Impacts of Quarantine</a:t>
            </a:r>
          </a:p>
        </p:txBody>
      </p:sp>
      <p:sp>
        <p:nvSpPr>
          <p:cNvPr id="4" name="Content Placeholder 3">
            <a:extLst>
              <a:ext uri="{FF2B5EF4-FFF2-40B4-BE49-F238E27FC236}">
                <a16:creationId xmlns:a16="http://schemas.microsoft.com/office/drawing/2014/main" id="{4743DD67-09D6-4EDA-9A80-44D68FBB80FB}"/>
              </a:ext>
            </a:extLst>
          </p:cNvPr>
          <p:cNvSpPr>
            <a:spLocks noGrp="1"/>
          </p:cNvSpPr>
          <p:nvPr>
            <p:ph idx="1"/>
          </p:nvPr>
        </p:nvSpPr>
        <p:spPr>
          <a:xfrm>
            <a:off x="321275" y="1029606"/>
            <a:ext cx="11708027" cy="5785145"/>
          </a:xfrm>
        </p:spPr>
        <p:txBody>
          <a:bodyPr>
            <a:normAutofit/>
          </a:bodyPr>
          <a:lstStyle/>
          <a:p>
            <a:pPr marL="0" indent="0">
              <a:buNone/>
            </a:pPr>
            <a:r>
              <a:rPr lang="en-US" dirty="0"/>
              <a:t>Mitigating the impact of quarantine recommendations included:</a:t>
            </a:r>
          </a:p>
          <a:p>
            <a:r>
              <a:rPr lang="en-US" dirty="0"/>
              <a:t>Keep </a:t>
            </a:r>
            <a:r>
              <a:rPr lang="en-US" dirty="0" err="1"/>
              <a:t>quatantines</a:t>
            </a:r>
            <a:r>
              <a:rPr lang="en-US" dirty="0"/>
              <a:t> as short as possible</a:t>
            </a:r>
          </a:p>
          <a:p>
            <a:r>
              <a:rPr lang="en-US" dirty="0"/>
              <a:t>Give people as much information as possible</a:t>
            </a:r>
          </a:p>
          <a:p>
            <a:r>
              <a:rPr lang="en-US" dirty="0"/>
              <a:t>Provide adequate supplies</a:t>
            </a:r>
          </a:p>
          <a:p>
            <a:r>
              <a:rPr lang="en-US" dirty="0"/>
              <a:t>Reduce boredom and improve communications ***    ***    ***</a:t>
            </a:r>
          </a:p>
          <a:p>
            <a:r>
              <a:rPr lang="en-US" dirty="0"/>
              <a:t>Health-care workers deserve special attention</a:t>
            </a:r>
          </a:p>
          <a:p>
            <a:r>
              <a:rPr lang="en-US" dirty="0"/>
              <a:t>Appeal to altruism</a:t>
            </a:r>
          </a:p>
          <a:p>
            <a:endParaRPr lang="en-US" dirty="0"/>
          </a:p>
          <a:p>
            <a:r>
              <a:rPr lang="en-US" dirty="0"/>
              <a:t>Officials should take every measure to ensure that this experience is as tolerable as possible for people</a:t>
            </a:r>
          </a:p>
          <a:p>
            <a:pPr lvl="1"/>
            <a:r>
              <a:rPr lang="en-US" dirty="0"/>
              <a:t>This can be achieved by many of the above recommendations</a:t>
            </a:r>
          </a:p>
          <a:p>
            <a:pPr marL="457200" lvl="1" indent="0" algn="ctr">
              <a:buNone/>
            </a:pPr>
            <a:r>
              <a:rPr lang="en-US" dirty="0"/>
              <a:t>(Brooks et al, 2020.)</a:t>
            </a:r>
          </a:p>
        </p:txBody>
      </p:sp>
    </p:spTree>
    <p:extLst>
      <p:ext uri="{BB962C8B-B14F-4D97-AF65-F5344CB8AC3E}">
        <p14:creationId xmlns:p14="http://schemas.microsoft.com/office/powerpoint/2010/main" val="776161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35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749D088-5FD5-4541-AC76-16898E1A5C04}"/>
              </a:ext>
            </a:extLst>
          </p:cNvPr>
          <p:cNvPicPr>
            <a:picLocks noChangeAspect="1"/>
          </p:cNvPicPr>
          <p:nvPr/>
        </p:nvPicPr>
        <p:blipFill>
          <a:blip r:embed="rId3"/>
          <a:stretch>
            <a:fillRect/>
          </a:stretch>
        </p:blipFill>
        <p:spPr>
          <a:xfrm>
            <a:off x="3367888" y="764595"/>
            <a:ext cx="5382224" cy="5366847"/>
          </a:xfrm>
          <a:prstGeom prst="rect">
            <a:avLst/>
          </a:prstGeom>
        </p:spPr>
      </p:pic>
    </p:spTree>
    <p:extLst>
      <p:ext uri="{BB962C8B-B14F-4D97-AF65-F5344CB8AC3E}">
        <p14:creationId xmlns:p14="http://schemas.microsoft.com/office/powerpoint/2010/main" val="3482427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ptain obvious">
            <a:extLst>
              <a:ext uri="{FF2B5EF4-FFF2-40B4-BE49-F238E27FC236}">
                <a16:creationId xmlns:a16="http://schemas.microsoft.com/office/drawing/2014/main" id="{1BF1CA85-C306-4AC5-AAF3-2F8E8BFBD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700" y="463643"/>
            <a:ext cx="5917504" cy="6018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AA355E-3D0F-474B-80A3-36BEBECF4E09}"/>
              </a:ext>
            </a:extLst>
          </p:cNvPr>
          <p:cNvSpPr txBox="1"/>
          <p:nvPr/>
        </p:nvSpPr>
        <p:spPr>
          <a:xfrm>
            <a:off x="977030" y="1872641"/>
            <a:ext cx="6613743" cy="2308324"/>
          </a:xfrm>
          <a:prstGeom prst="rect">
            <a:avLst/>
          </a:prstGeom>
          <a:noFill/>
        </p:spPr>
        <p:txBody>
          <a:bodyPr wrap="square" rtlCol="0">
            <a:spAutoFit/>
          </a:bodyPr>
          <a:lstStyle/>
          <a:p>
            <a:r>
              <a:rPr lang="en-US" sz="7200" dirty="0"/>
              <a:t>Human Interaction!</a:t>
            </a:r>
          </a:p>
        </p:txBody>
      </p:sp>
    </p:spTree>
    <p:extLst>
      <p:ext uri="{BB962C8B-B14F-4D97-AF65-F5344CB8AC3E}">
        <p14:creationId xmlns:p14="http://schemas.microsoft.com/office/powerpoint/2010/main" val="92469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350729" y="-485705"/>
            <a:ext cx="11448789" cy="1325563"/>
          </a:xfrm>
        </p:spPr>
        <p:txBody>
          <a:bodyPr anchor="b"/>
          <a:lstStyle/>
          <a:p>
            <a:pPr algn="ctr"/>
            <a:r>
              <a:rPr lang="en-US" dirty="0"/>
              <a:t>Remedies to Professional Loneliness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r>
              <a:rPr lang="en-US" dirty="0"/>
              <a:t>V</a:t>
            </a:r>
            <a:r>
              <a:rPr lang="en-US" dirty="0">
                <a:effectLst/>
              </a:rPr>
              <a:t>aluing time with other physicians </a:t>
            </a:r>
            <a:r>
              <a:rPr lang="en-US" dirty="0"/>
              <a:t>and</a:t>
            </a:r>
            <a:r>
              <a:rPr lang="en-US" dirty="0">
                <a:effectLst/>
              </a:rPr>
              <a:t> allowing for informal conversations</a:t>
            </a:r>
          </a:p>
          <a:p>
            <a:pPr lvl="1"/>
            <a:r>
              <a:rPr lang="en-US" dirty="0"/>
              <a:t>This connectedness improves </a:t>
            </a:r>
            <a:r>
              <a:rPr lang="en-US" dirty="0">
                <a:effectLst/>
              </a:rPr>
              <a:t>our ability to help ourselves, help each other, and help patients</a:t>
            </a:r>
          </a:p>
          <a:p>
            <a:endParaRPr lang="en-US" dirty="0">
              <a:effectLst/>
            </a:endParaRPr>
          </a:p>
          <a:p>
            <a:r>
              <a:rPr lang="en-US" dirty="0">
                <a:effectLst/>
              </a:rPr>
              <a:t>Create safe spaces and time for conversation and connections</a:t>
            </a:r>
          </a:p>
          <a:p>
            <a:pPr lvl="1"/>
            <a:r>
              <a:rPr lang="en-US" dirty="0"/>
              <a:t>See time for “paperwork” but rarely have seen time for “socialization”</a:t>
            </a:r>
          </a:p>
          <a:p>
            <a:endParaRPr lang="en-US" dirty="0">
              <a:effectLst/>
            </a:endParaRPr>
          </a:p>
          <a:p>
            <a:r>
              <a:rPr lang="en-US" dirty="0">
                <a:effectLst/>
              </a:rPr>
              <a:t>Don’t always “talk shop”</a:t>
            </a:r>
          </a:p>
          <a:p>
            <a:endParaRPr lang="en-US" dirty="0"/>
          </a:p>
          <a:p>
            <a:r>
              <a:rPr lang="en-US" dirty="0"/>
              <a:t>Professional friendships and working relationships make human systems work better for humans</a:t>
            </a:r>
          </a:p>
          <a:p>
            <a:endParaRPr lang="en-US" dirty="0"/>
          </a:p>
        </p:txBody>
      </p:sp>
    </p:spTree>
    <p:extLst>
      <p:ext uri="{BB962C8B-B14F-4D97-AF65-F5344CB8AC3E}">
        <p14:creationId xmlns:p14="http://schemas.microsoft.com/office/powerpoint/2010/main" val="716712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endParaRPr lang="en-US" sz="3200" dirty="0"/>
          </a:p>
          <a:p>
            <a:r>
              <a:rPr lang="en-US" sz="3200" dirty="0"/>
              <a:t>Protect time outside of work </a:t>
            </a:r>
          </a:p>
          <a:p>
            <a:endParaRPr lang="en-US" sz="3200" dirty="0"/>
          </a:p>
          <a:p>
            <a:r>
              <a:rPr lang="en-US" sz="3200" dirty="0"/>
              <a:t>Create opportunities to connect</a:t>
            </a:r>
          </a:p>
          <a:p>
            <a:pPr lvl="1"/>
            <a:endParaRPr lang="en-US" sz="2800" dirty="0"/>
          </a:p>
          <a:p>
            <a:r>
              <a:rPr lang="en-US" sz="3200" dirty="0"/>
              <a:t>Create an environment / opportunity to learn about others and each other</a:t>
            </a:r>
          </a:p>
          <a:p>
            <a:endParaRPr lang="en-US" sz="3200" dirty="0"/>
          </a:p>
          <a:p>
            <a:pPr lvl="1"/>
            <a:r>
              <a:rPr lang="en-US" sz="2800" dirty="0"/>
              <a:t>Meaningful connections               ***</a:t>
            </a:r>
          </a:p>
          <a:p>
            <a:pPr lvl="1"/>
            <a:endParaRPr lang="en-US" sz="2800" dirty="0"/>
          </a:p>
          <a:p>
            <a:pPr lvl="1"/>
            <a:r>
              <a:rPr lang="en-US" sz="2800" dirty="0"/>
              <a:t>We all have an innate desire to be understood or “seen/heard/valued”</a:t>
            </a:r>
          </a:p>
        </p:txBody>
      </p:sp>
      <p:sp>
        <p:nvSpPr>
          <p:cNvPr id="7" name="Title 1">
            <a:extLst>
              <a:ext uri="{FF2B5EF4-FFF2-40B4-BE49-F238E27FC236}">
                <a16:creationId xmlns:a16="http://schemas.microsoft.com/office/drawing/2014/main" id="{20FB4E4C-5B37-4D3F-A2D8-F4CA9E60AD27}"/>
              </a:ext>
            </a:extLst>
          </p:cNvPr>
          <p:cNvSpPr>
            <a:spLocks noGrp="1"/>
          </p:cNvSpPr>
          <p:nvPr>
            <p:ph type="title"/>
          </p:nvPr>
        </p:nvSpPr>
        <p:spPr>
          <a:xfrm>
            <a:off x="494371" y="-499169"/>
            <a:ext cx="11461722" cy="1325563"/>
          </a:xfrm>
        </p:spPr>
        <p:txBody>
          <a:bodyPr anchor="b"/>
          <a:lstStyle/>
          <a:p>
            <a:pPr algn="ctr"/>
            <a:r>
              <a:rPr lang="en-US" dirty="0"/>
              <a:t>Remedies to Professional Loneliness</a:t>
            </a:r>
          </a:p>
        </p:txBody>
      </p:sp>
    </p:spTree>
    <p:extLst>
      <p:ext uri="{BB962C8B-B14F-4D97-AF65-F5344CB8AC3E}">
        <p14:creationId xmlns:p14="http://schemas.microsoft.com/office/powerpoint/2010/main" val="48656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95045-3AEF-41C2-8C9B-0FE5059292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700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lnSpcReduction="10000"/>
          </a:bodyPr>
          <a:lstStyle/>
          <a:p>
            <a:endParaRPr lang="en-US" dirty="0"/>
          </a:p>
          <a:p>
            <a:r>
              <a:rPr lang="en-US" dirty="0"/>
              <a:t>Teaching/precepting    ***</a:t>
            </a:r>
          </a:p>
          <a:p>
            <a:endParaRPr lang="en-US" dirty="0"/>
          </a:p>
          <a:p>
            <a:r>
              <a:rPr lang="en-US" dirty="0"/>
              <a:t>The use of “scribes” to handle some paperwork chores </a:t>
            </a:r>
          </a:p>
          <a:p>
            <a:endParaRPr lang="en-US" dirty="0"/>
          </a:p>
          <a:p>
            <a:r>
              <a:rPr lang="en-US" dirty="0"/>
              <a:t>Join/become active in specialty societies and organizations</a:t>
            </a:r>
          </a:p>
          <a:p>
            <a:pPr lvl="1"/>
            <a:r>
              <a:rPr lang="en-US" dirty="0"/>
              <a:t>Committees/advocacy</a:t>
            </a:r>
          </a:p>
          <a:p>
            <a:endParaRPr lang="en-US" dirty="0"/>
          </a:p>
          <a:p>
            <a:r>
              <a:rPr lang="en-US" dirty="0"/>
              <a:t>Social outings/activities with local colleagues (in specialty or not)</a:t>
            </a:r>
          </a:p>
          <a:p>
            <a:pPr lvl="1"/>
            <a:r>
              <a:rPr lang="en-US" dirty="0"/>
              <a:t>Book club</a:t>
            </a:r>
          </a:p>
          <a:p>
            <a:pPr lvl="1"/>
            <a:r>
              <a:rPr lang="en-US" dirty="0"/>
              <a:t>TV viewing club</a:t>
            </a:r>
          </a:p>
          <a:p>
            <a:pPr lvl="1"/>
            <a:r>
              <a:rPr lang="en-US" dirty="0"/>
              <a:t>Walking/running/bicycling club</a:t>
            </a:r>
          </a:p>
          <a:p>
            <a:pPr lvl="1"/>
            <a:r>
              <a:rPr lang="en-US" dirty="0"/>
              <a:t>Fantasy sports              ***</a:t>
            </a:r>
          </a:p>
          <a:p>
            <a:endParaRPr lang="en-US" dirty="0"/>
          </a:p>
          <a:p>
            <a:endParaRPr lang="en-US" dirty="0"/>
          </a:p>
        </p:txBody>
      </p:sp>
      <p:sp>
        <p:nvSpPr>
          <p:cNvPr id="6" name="Title 1">
            <a:extLst>
              <a:ext uri="{FF2B5EF4-FFF2-40B4-BE49-F238E27FC236}">
                <a16:creationId xmlns:a16="http://schemas.microsoft.com/office/drawing/2014/main" id="{F7CC9FFF-FCF6-4F76-9141-5822841CB02B}"/>
              </a:ext>
            </a:extLst>
          </p:cNvPr>
          <p:cNvSpPr>
            <a:spLocks noGrp="1"/>
          </p:cNvSpPr>
          <p:nvPr>
            <p:ph type="title"/>
          </p:nvPr>
        </p:nvSpPr>
        <p:spPr>
          <a:xfrm>
            <a:off x="350729" y="-485705"/>
            <a:ext cx="11448789" cy="1325563"/>
          </a:xfrm>
        </p:spPr>
        <p:txBody>
          <a:bodyPr anchor="b"/>
          <a:lstStyle/>
          <a:p>
            <a:pPr algn="ctr"/>
            <a:r>
              <a:rPr lang="en-US" dirty="0"/>
              <a:t>Additional Remedies to Professional Loneliness</a:t>
            </a:r>
          </a:p>
        </p:txBody>
      </p:sp>
    </p:spTree>
    <p:extLst>
      <p:ext uri="{BB962C8B-B14F-4D97-AF65-F5344CB8AC3E}">
        <p14:creationId xmlns:p14="http://schemas.microsoft.com/office/powerpoint/2010/main" val="2661338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Periodically consider a digital cleanse</a:t>
            </a:r>
          </a:p>
          <a:p>
            <a:r>
              <a:rPr lang="en-US" dirty="0"/>
              <a:t>Exercise with others                       (Crossfit, RMH IM program)</a:t>
            </a:r>
          </a:p>
          <a:p>
            <a:r>
              <a:rPr lang="en-US" dirty="0"/>
              <a:t>Buy local</a:t>
            </a:r>
          </a:p>
          <a:p>
            <a:r>
              <a:rPr lang="en-US" dirty="0"/>
              <a:t>Step out of your comfort zone</a:t>
            </a:r>
          </a:p>
          <a:p>
            <a:pPr lvl="1"/>
            <a:r>
              <a:rPr lang="en-US" dirty="0"/>
              <a:t>“Sky is the limit”</a:t>
            </a:r>
          </a:p>
          <a:p>
            <a:pPr lvl="1"/>
            <a:r>
              <a:rPr lang="en-US" dirty="0"/>
              <a:t>Endless options</a:t>
            </a:r>
          </a:p>
          <a:p>
            <a:pPr lvl="1"/>
            <a:r>
              <a:rPr lang="en-US" dirty="0"/>
              <a:t>meetup.com</a:t>
            </a:r>
          </a:p>
          <a:p>
            <a:r>
              <a:rPr lang="en-US" dirty="0"/>
              <a:t>Promote a workplace culture of inclusion and empathy</a:t>
            </a:r>
          </a:p>
          <a:p>
            <a:r>
              <a:rPr lang="en-US" dirty="0"/>
              <a:t>Encourage employees throughout your organization to build developmental networks</a:t>
            </a:r>
          </a:p>
          <a:p>
            <a:r>
              <a:rPr lang="en-US" dirty="0"/>
              <a:t>Celebrate </a:t>
            </a:r>
            <a:r>
              <a:rPr lang="en-US" u="sng" dirty="0"/>
              <a:t>collective</a:t>
            </a:r>
            <a:r>
              <a:rPr lang="en-US" dirty="0"/>
              <a:t> successes</a:t>
            </a:r>
          </a:p>
        </p:txBody>
      </p:sp>
      <p:sp>
        <p:nvSpPr>
          <p:cNvPr id="6" name="Title 1">
            <a:extLst>
              <a:ext uri="{FF2B5EF4-FFF2-40B4-BE49-F238E27FC236}">
                <a16:creationId xmlns:a16="http://schemas.microsoft.com/office/drawing/2014/main" id="{73C6DDE5-AC1B-40D0-9A33-292096144217}"/>
              </a:ext>
            </a:extLst>
          </p:cNvPr>
          <p:cNvSpPr>
            <a:spLocks noGrp="1"/>
          </p:cNvSpPr>
          <p:nvPr>
            <p:ph type="title"/>
          </p:nvPr>
        </p:nvSpPr>
        <p:spPr>
          <a:xfrm>
            <a:off x="350729" y="-485705"/>
            <a:ext cx="11448789" cy="1325563"/>
          </a:xfrm>
        </p:spPr>
        <p:txBody>
          <a:bodyPr anchor="b"/>
          <a:lstStyle/>
          <a:p>
            <a:pPr algn="ctr"/>
            <a:r>
              <a:rPr lang="en-US" dirty="0"/>
              <a:t>Additional Remedies to Professional Loneliness</a:t>
            </a:r>
          </a:p>
        </p:txBody>
      </p:sp>
    </p:spTree>
    <p:extLst>
      <p:ext uri="{BB962C8B-B14F-4D97-AF65-F5344CB8AC3E}">
        <p14:creationId xmlns:p14="http://schemas.microsoft.com/office/powerpoint/2010/main" val="720830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136693" y="-485705"/>
            <a:ext cx="11946903" cy="1325563"/>
          </a:xfrm>
        </p:spPr>
        <p:txBody>
          <a:bodyPr anchor="b"/>
          <a:lstStyle/>
          <a:p>
            <a:pPr algn="ctr"/>
            <a:r>
              <a:rPr lang="en-US" dirty="0"/>
              <a:t>What can we do about Loneliness / Promote Change</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1256190"/>
            <a:ext cx="11586882" cy="5866092"/>
          </a:xfrm>
        </p:spPr>
        <p:txBody>
          <a:bodyPr/>
          <a:lstStyle/>
          <a:p>
            <a:r>
              <a:rPr lang="en-US" dirty="0"/>
              <a:t>Find “anchors of connection” personally and professionally</a:t>
            </a:r>
          </a:p>
          <a:p>
            <a:endParaRPr lang="en-US" dirty="0"/>
          </a:p>
          <a:p>
            <a:r>
              <a:rPr lang="en-US" dirty="0"/>
              <a:t>Make small, meaningful changes to help physicians achieve a better work-life balance</a:t>
            </a:r>
          </a:p>
          <a:p>
            <a:endParaRPr lang="en-US" dirty="0"/>
          </a:p>
          <a:p>
            <a:r>
              <a:rPr lang="en-US" dirty="0"/>
              <a:t>Implement more flexible scheduling that recognizes family commitments, personal needs, unexpected events, etc.</a:t>
            </a:r>
          </a:p>
          <a:p>
            <a:endParaRPr lang="en-US" dirty="0"/>
          </a:p>
          <a:p>
            <a:r>
              <a:rPr lang="en-US" dirty="0"/>
              <a:t>Routinely assess and recognize your own state of connection/loneliness</a:t>
            </a:r>
          </a:p>
          <a:p>
            <a:endParaRPr lang="en-US" dirty="0"/>
          </a:p>
          <a:p>
            <a:r>
              <a:rPr lang="en-US" dirty="0"/>
              <a:t>“If you don’t measure it…”</a:t>
            </a:r>
          </a:p>
          <a:p>
            <a:endParaRPr lang="en-US" dirty="0"/>
          </a:p>
          <a:p>
            <a:endParaRPr lang="en-US" dirty="0"/>
          </a:p>
        </p:txBody>
      </p:sp>
    </p:spTree>
    <p:extLst>
      <p:ext uri="{BB962C8B-B14F-4D97-AF65-F5344CB8AC3E}">
        <p14:creationId xmlns:p14="http://schemas.microsoft.com/office/powerpoint/2010/main" val="1314016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UCLA Loneliness Scale</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lstStyle/>
          <a:p>
            <a:endParaRPr lang="en-US" dirty="0"/>
          </a:p>
          <a:p>
            <a:r>
              <a:rPr lang="en-US" dirty="0"/>
              <a:t>A 20-item scale designed to measure one’s subjective feelings of loneliness</a:t>
            </a:r>
          </a:p>
          <a:p>
            <a:pPr marL="0" indent="0">
              <a:buNone/>
            </a:pPr>
            <a:endParaRPr lang="en-US" dirty="0"/>
          </a:p>
          <a:p>
            <a:r>
              <a:rPr lang="en-US" dirty="0"/>
              <a:t>Measures feelings of social isolation</a:t>
            </a:r>
          </a:p>
          <a:p>
            <a:endParaRPr lang="en-US" dirty="0"/>
          </a:p>
          <a:p>
            <a:r>
              <a:rPr lang="en-US" dirty="0"/>
              <a:t>Participants rate each item as either </a:t>
            </a:r>
          </a:p>
          <a:p>
            <a:pPr lvl="1"/>
            <a:r>
              <a:rPr lang="en-US" dirty="0"/>
              <a:t>O (“I often feel this way”)            / 4 points</a:t>
            </a:r>
          </a:p>
          <a:p>
            <a:pPr lvl="1"/>
            <a:r>
              <a:rPr lang="en-US" dirty="0"/>
              <a:t>S (“I sometimes feel this way”)   / 3 points</a:t>
            </a:r>
          </a:p>
          <a:p>
            <a:pPr lvl="1"/>
            <a:r>
              <a:rPr lang="en-US" dirty="0"/>
              <a:t>R (“I rarely feel this way”)            / 2 points</a:t>
            </a:r>
          </a:p>
          <a:p>
            <a:pPr lvl="1"/>
            <a:r>
              <a:rPr lang="en-US" dirty="0"/>
              <a:t>N (“I never feel this way”)           /  1 point</a:t>
            </a:r>
          </a:p>
          <a:p>
            <a:pPr lvl="1"/>
            <a:endParaRPr lang="en-US" dirty="0"/>
          </a:p>
          <a:p>
            <a:r>
              <a:rPr lang="en-US" dirty="0"/>
              <a:t>20 – 80 point scale / scores &gt; 43 are concerning</a:t>
            </a:r>
          </a:p>
          <a:p>
            <a:endParaRPr lang="en-US" dirty="0"/>
          </a:p>
        </p:txBody>
      </p:sp>
      <p:pic>
        <p:nvPicPr>
          <p:cNvPr id="4" name="Picture 3">
            <a:extLst>
              <a:ext uri="{FF2B5EF4-FFF2-40B4-BE49-F238E27FC236}">
                <a16:creationId xmlns:a16="http://schemas.microsoft.com/office/drawing/2014/main" id="{20EF32A3-C699-48EB-9758-A4DFFB7F1A04}"/>
              </a:ext>
            </a:extLst>
          </p:cNvPr>
          <p:cNvPicPr>
            <a:picLocks noChangeAspect="1"/>
          </p:cNvPicPr>
          <p:nvPr/>
        </p:nvPicPr>
        <p:blipFill>
          <a:blip r:embed="rId3"/>
          <a:stretch>
            <a:fillRect/>
          </a:stretch>
        </p:blipFill>
        <p:spPr>
          <a:xfrm>
            <a:off x="8075837" y="2502195"/>
            <a:ext cx="3346710" cy="2853070"/>
          </a:xfrm>
          <a:prstGeom prst="rect">
            <a:avLst/>
          </a:prstGeom>
        </p:spPr>
      </p:pic>
    </p:spTree>
    <p:extLst>
      <p:ext uri="{BB962C8B-B14F-4D97-AF65-F5344CB8AC3E}">
        <p14:creationId xmlns:p14="http://schemas.microsoft.com/office/powerpoint/2010/main" val="1242080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8EDD6-CD0F-45BC-9A4D-AF5217E8C44B}"/>
              </a:ext>
            </a:extLst>
          </p:cNvPr>
          <p:cNvPicPr>
            <a:picLocks noChangeAspect="1"/>
          </p:cNvPicPr>
          <p:nvPr/>
        </p:nvPicPr>
        <p:blipFill>
          <a:blip r:embed="rId2"/>
          <a:stretch>
            <a:fillRect/>
          </a:stretch>
        </p:blipFill>
        <p:spPr>
          <a:xfrm>
            <a:off x="1170819" y="54193"/>
            <a:ext cx="10203543" cy="6223949"/>
          </a:xfrm>
          <a:prstGeom prst="rect">
            <a:avLst/>
          </a:prstGeom>
        </p:spPr>
      </p:pic>
      <p:sp>
        <p:nvSpPr>
          <p:cNvPr id="5" name="TextBox 4">
            <a:extLst>
              <a:ext uri="{FF2B5EF4-FFF2-40B4-BE49-F238E27FC236}">
                <a16:creationId xmlns:a16="http://schemas.microsoft.com/office/drawing/2014/main" id="{937CDEC2-229D-4C5F-891E-BB7213F57185}"/>
              </a:ext>
            </a:extLst>
          </p:cNvPr>
          <p:cNvSpPr txBox="1"/>
          <p:nvPr/>
        </p:nvSpPr>
        <p:spPr>
          <a:xfrm>
            <a:off x="1267581" y="6342297"/>
            <a:ext cx="11364686" cy="307777"/>
          </a:xfrm>
          <a:prstGeom prst="rect">
            <a:avLst/>
          </a:prstGeom>
          <a:noFill/>
        </p:spPr>
        <p:txBody>
          <a:bodyPr wrap="square" rtlCol="0">
            <a:spAutoFit/>
          </a:bodyPr>
          <a:lstStyle/>
          <a:p>
            <a:r>
              <a:rPr lang="en-US" sz="1400" dirty="0"/>
              <a:t>(Russell, D , Peplau, L. A.. &amp; Ferguson, M. L. (1978). Developing a measure of loneliness. Journal of Personality Assessment, </a:t>
            </a:r>
            <a:r>
              <a:rPr lang="en-US" sz="1400" i="1" dirty="0"/>
              <a:t>42, </a:t>
            </a:r>
            <a:r>
              <a:rPr lang="en-US" sz="1400" dirty="0"/>
              <a:t>290-294.)</a:t>
            </a:r>
          </a:p>
        </p:txBody>
      </p:sp>
      <p:pic>
        <p:nvPicPr>
          <p:cNvPr id="2" name="Picture 1">
            <a:extLst>
              <a:ext uri="{FF2B5EF4-FFF2-40B4-BE49-F238E27FC236}">
                <a16:creationId xmlns:a16="http://schemas.microsoft.com/office/drawing/2014/main" id="{898BC28D-1884-4F87-8ADA-F77ADCA44216}"/>
              </a:ext>
            </a:extLst>
          </p:cNvPr>
          <p:cNvPicPr>
            <a:picLocks noChangeAspect="1"/>
          </p:cNvPicPr>
          <p:nvPr/>
        </p:nvPicPr>
        <p:blipFill>
          <a:blip r:embed="rId3"/>
          <a:stretch>
            <a:fillRect/>
          </a:stretch>
        </p:blipFill>
        <p:spPr>
          <a:xfrm>
            <a:off x="0" y="1523998"/>
            <a:ext cx="12182979" cy="4153787"/>
          </a:xfrm>
          <a:prstGeom prst="rect">
            <a:avLst/>
          </a:prstGeom>
        </p:spPr>
      </p:pic>
    </p:spTree>
    <p:extLst>
      <p:ext uri="{BB962C8B-B14F-4D97-AF65-F5344CB8AC3E}">
        <p14:creationId xmlns:p14="http://schemas.microsoft.com/office/powerpoint/2010/main" val="357709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UCLA Loneliness Short Scale</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a:bodyPr>
          <a:lstStyle/>
          <a:p>
            <a:r>
              <a:rPr lang="en-US" dirty="0"/>
              <a:t>The three questions that make up the short form of the UCLA loneliness scale which has been in use for decades </a:t>
            </a:r>
          </a:p>
          <a:p>
            <a:r>
              <a:rPr lang="en-US" dirty="0"/>
              <a:t>The questions are: </a:t>
            </a:r>
          </a:p>
          <a:p>
            <a:pPr lvl="1"/>
            <a:r>
              <a:rPr lang="en-US" dirty="0"/>
              <a:t>“How often do you feel like you lack companionship?”</a:t>
            </a:r>
          </a:p>
          <a:p>
            <a:pPr lvl="1"/>
            <a:r>
              <a:rPr lang="en-US" dirty="0"/>
              <a:t>“How often do you feel left out?”</a:t>
            </a:r>
          </a:p>
          <a:p>
            <a:pPr lvl="1"/>
            <a:r>
              <a:rPr lang="en-US" dirty="0"/>
              <a:t>“How often do you feel isolated from others?”</a:t>
            </a:r>
          </a:p>
          <a:p>
            <a:pPr marL="457200" lvl="1" indent="0">
              <a:buNone/>
            </a:pPr>
            <a:endParaRPr lang="en-US" dirty="0"/>
          </a:p>
          <a:p>
            <a:r>
              <a:rPr lang="en-US" dirty="0"/>
              <a:t>Physicians might want to answer those questions from the context of our professional lives… particularly the last question</a:t>
            </a:r>
          </a:p>
          <a:p>
            <a:r>
              <a:rPr lang="en-US" dirty="0"/>
              <a:t>A profession is a culture, a way of seeing and acting in the world in which we live</a:t>
            </a:r>
          </a:p>
          <a:p>
            <a:r>
              <a:rPr lang="en-US" dirty="0"/>
              <a:t>We learn from unstructured conversations and learn trust through the kindness and understanding of others who share our struggles</a:t>
            </a:r>
          </a:p>
        </p:txBody>
      </p:sp>
    </p:spTree>
    <p:extLst>
      <p:ext uri="{BB962C8B-B14F-4D97-AF65-F5344CB8AC3E}">
        <p14:creationId xmlns:p14="http://schemas.microsoft.com/office/powerpoint/2010/main" val="3950644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E5D3F0-B125-4373-B9A7-D9077F98060E}"/>
              </a:ext>
            </a:extLst>
          </p:cNvPr>
          <p:cNvPicPr>
            <a:picLocks noChangeAspect="1"/>
          </p:cNvPicPr>
          <p:nvPr/>
        </p:nvPicPr>
        <p:blipFill>
          <a:blip r:embed="rId3"/>
          <a:stretch>
            <a:fillRect/>
          </a:stretch>
        </p:blipFill>
        <p:spPr>
          <a:xfrm>
            <a:off x="2732988" y="0"/>
            <a:ext cx="6858000" cy="7103098"/>
          </a:xfrm>
          <a:prstGeom prst="rect">
            <a:avLst/>
          </a:prstGeom>
        </p:spPr>
      </p:pic>
      <p:pic>
        <p:nvPicPr>
          <p:cNvPr id="5" name="Picture 4">
            <a:extLst>
              <a:ext uri="{FF2B5EF4-FFF2-40B4-BE49-F238E27FC236}">
                <a16:creationId xmlns:a16="http://schemas.microsoft.com/office/drawing/2014/main" id="{4D4A0B46-48CA-467C-8D6C-0330C0FC62B1}"/>
              </a:ext>
            </a:extLst>
          </p:cNvPr>
          <p:cNvPicPr>
            <a:picLocks noChangeAspect="1"/>
          </p:cNvPicPr>
          <p:nvPr/>
        </p:nvPicPr>
        <p:blipFill>
          <a:blip r:embed="rId4"/>
          <a:stretch>
            <a:fillRect/>
          </a:stretch>
        </p:blipFill>
        <p:spPr>
          <a:xfrm>
            <a:off x="2732988" y="3372902"/>
            <a:ext cx="6858000" cy="3043926"/>
          </a:xfrm>
          <a:prstGeom prst="rect">
            <a:avLst/>
          </a:prstGeom>
        </p:spPr>
      </p:pic>
      <p:pic>
        <p:nvPicPr>
          <p:cNvPr id="1026" name="Picture 2" descr="Image result for google napping pods">
            <a:extLst>
              <a:ext uri="{FF2B5EF4-FFF2-40B4-BE49-F238E27FC236}">
                <a16:creationId xmlns:a16="http://schemas.microsoft.com/office/drawing/2014/main" id="{6AC1D9F2-1C73-496F-91AE-7F6142DA1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988" y="130684"/>
            <a:ext cx="6858000" cy="29774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group of physicians">
            <a:extLst>
              <a:ext uri="{FF2B5EF4-FFF2-40B4-BE49-F238E27FC236}">
                <a16:creationId xmlns:a16="http://schemas.microsoft.com/office/drawing/2014/main" id="{8827FF29-5031-40BB-848C-EB0724746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949" y="1128713"/>
            <a:ext cx="7084773" cy="539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3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Summary</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456793" y="891666"/>
            <a:ext cx="11586882" cy="5866092"/>
          </a:xfrm>
        </p:spPr>
        <p:txBody>
          <a:bodyPr>
            <a:normAutofit fontScale="92500"/>
          </a:bodyPr>
          <a:lstStyle/>
          <a:p>
            <a:r>
              <a:rPr lang="en-US" sz="3200" dirty="0"/>
              <a:t>There is clear evidence that loneliness and isolation can have negative effects on mind, body, lifespan </a:t>
            </a:r>
            <a:r>
              <a:rPr lang="en-US" sz="3200" u="sng" dirty="0"/>
              <a:t>AND</a:t>
            </a:r>
            <a:r>
              <a:rPr lang="en-US" sz="3200" dirty="0"/>
              <a:t> rates of professional burnout</a:t>
            </a:r>
          </a:p>
          <a:p>
            <a:endParaRPr lang="en-US" sz="3200" dirty="0"/>
          </a:p>
          <a:p>
            <a:r>
              <a:rPr lang="en-US" sz="3200" dirty="0"/>
              <a:t>Loneliness and social isolation do not receive as much attention to the physical side of burnout and exhaustion</a:t>
            </a:r>
          </a:p>
          <a:p>
            <a:endParaRPr lang="en-US" sz="3200" dirty="0"/>
          </a:p>
          <a:p>
            <a:r>
              <a:rPr lang="en-US" sz="3200" dirty="0"/>
              <a:t>Feeling connected and maintaining healthy social relationships is a way to counter physician burnout   (Quality &gt;&gt;&gt; Quantity)</a:t>
            </a:r>
          </a:p>
          <a:p>
            <a:endParaRPr lang="en-US" sz="3200" dirty="0"/>
          </a:p>
          <a:p>
            <a:r>
              <a:rPr lang="en-US" sz="3200" dirty="0"/>
              <a:t>I </a:t>
            </a:r>
            <a:r>
              <a:rPr lang="en-US" sz="3200" u="sng" dirty="0"/>
              <a:t>enthusiastically</a:t>
            </a:r>
            <a:r>
              <a:rPr lang="en-US" sz="3200" dirty="0"/>
              <a:t> recommend assessing current level of loneliness/social isolation and adjust your social connectedness accordingly</a:t>
            </a:r>
          </a:p>
          <a:p>
            <a:endParaRPr lang="en-US" sz="3200" dirty="0"/>
          </a:p>
        </p:txBody>
      </p:sp>
      <p:pic>
        <p:nvPicPr>
          <p:cNvPr id="5122" name="Picture 2" descr="Image result for Summary">
            <a:extLst>
              <a:ext uri="{FF2B5EF4-FFF2-40B4-BE49-F238E27FC236}">
                <a16:creationId xmlns:a16="http://schemas.microsoft.com/office/drawing/2014/main" id="{AB589D5A-B11B-42E7-8D60-C9697CDC3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6" y="7383"/>
            <a:ext cx="1381713" cy="858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ummary">
            <a:extLst>
              <a:ext uri="{FF2B5EF4-FFF2-40B4-BE49-F238E27FC236}">
                <a16:creationId xmlns:a16="http://schemas.microsoft.com/office/drawing/2014/main" id="{5D3C0913-683D-4479-8A3C-E3DA2A12B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4953" y="43875"/>
            <a:ext cx="1381713" cy="858379"/>
          </a:xfrm>
          <a:prstGeom prst="rect">
            <a:avLst/>
          </a:prstGeom>
          <a:noFill/>
          <a:scene3d>
            <a:camera prst="orthographicFront">
              <a:rot lat="0" lon="0" rev="204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97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C965-AA32-4FDC-AA75-4E15B04718FD}"/>
              </a:ext>
            </a:extLst>
          </p:cNvPr>
          <p:cNvSpPr>
            <a:spLocks noGrp="1"/>
          </p:cNvSpPr>
          <p:nvPr>
            <p:ph type="title"/>
          </p:nvPr>
        </p:nvSpPr>
        <p:spPr>
          <a:xfrm>
            <a:off x="838200" y="-485705"/>
            <a:ext cx="10515600" cy="1325563"/>
          </a:xfrm>
        </p:spPr>
        <p:txBody>
          <a:bodyPr anchor="b"/>
          <a:lstStyle/>
          <a:p>
            <a:pPr algn="ctr"/>
            <a:r>
              <a:rPr lang="en-US" dirty="0"/>
              <a:t>Additional References</a:t>
            </a:r>
          </a:p>
        </p:txBody>
      </p:sp>
      <p:sp>
        <p:nvSpPr>
          <p:cNvPr id="3" name="Content Placeholder 2">
            <a:extLst>
              <a:ext uri="{FF2B5EF4-FFF2-40B4-BE49-F238E27FC236}">
                <a16:creationId xmlns:a16="http://schemas.microsoft.com/office/drawing/2014/main" id="{C21460CA-19DF-45C9-BFBD-0615945FB291}"/>
              </a:ext>
            </a:extLst>
          </p:cNvPr>
          <p:cNvSpPr>
            <a:spLocks noGrp="1"/>
          </p:cNvSpPr>
          <p:nvPr>
            <p:ph idx="1"/>
          </p:nvPr>
        </p:nvSpPr>
        <p:spPr>
          <a:xfrm>
            <a:off x="118997" y="891665"/>
            <a:ext cx="11924678" cy="6379693"/>
          </a:xfrm>
        </p:spPr>
        <p:txBody>
          <a:bodyPr>
            <a:normAutofit/>
          </a:bodyPr>
          <a:lstStyle/>
          <a:p>
            <a:r>
              <a:rPr lang="en-US" sz="1800" dirty="0"/>
              <a:t>Sood A, Prasad K, Schroeder D, Varkey P. Stress management and resilience training among Department of Medicine faculty: a pilot randomized clinical trial. J Gen Intern Med. 2011;26(8):858-861.</a:t>
            </a:r>
          </a:p>
          <a:p>
            <a:r>
              <a:rPr lang="en-US" sz="1800" dirty="0"/>
              <a:t>R West, C.P., et al., Intervention to promote physician well-being, job satisfaction, and professionalism: A randomized clinical trial. JAMA Internal Medicine, 2014.</a:t>
            </a:r>
          </a:p>
          <a:p>
            <a:r>
              <a:rPr lang="en-US" sz="1800" dirty="0"/>
              <a:t>Goitein, L., Physician well-being: Addressing downstream effect, but looking upstream. JAMA Internal Medicine, 2014.</a:t>
            </a:r>
          </a:p>
          <a:p>
            <a:r>
              <a:rPr lang="en-US" sz="1800" dirty="0"/>
              <a:t>Maslach, C. and S.E. Jackson, Burnout in organizational settings. Applied Social Psychology Annual, 1984. 5: p. 133-53.</a:t>
            </a:r>
          </a:p>
          <a:p>
            <a:r>
              <a:rPr lang="en-US" sz="1800" dirty="0"/>
              <a:t>Wilson, H. and W. Cunningham, Being a Doctor: Understanding Medical Practice. 2013, Dunedin, New Zealand: Otago University Press.</a:t>
            </a:r>
          </a:p>
          <a:p>
            <a:r>
              <a:rPr lang="en-US" sz="1800" dirty="0"/>
              <a:t>Puddester D, Flynn L, Cohen J. 2009. CanMEDS physician health guide: A practical handbook for physician health and well-being. Ottawa: The Royal College of Physicians and Surgeons of Canada.</a:t>
            </a:r>
          </a:p>
          <a:p>
            <a:r>
              <a:rPr lang="en-US" sz="1800" dirty="0"/>
              <a:t>Hughes ME, Waite LJ, Hawkley LC, Cacioppo JT. A short scale for measuring loneliness in large surveys: results from two population based studies. Res Aging. 2004;26(6):655-672.</a:t>
            </a:r>
          </a:p>
          <a:p>
            <a:r>
              <a:rPr lang="en-US" sz="1800" dirty="0"/>
              <a:t>Rogers E, Polonijo AN, Carpiano RM. Getting by with a little help from friends and colleagues: Testing how residents’ social support networks affect loneliness and burnout. Can Fam Physician. 2016; 62(11): e677-e683.</a:t>
            </a:r>
          </a:p>
          <a:p>
            <a:r>
              <a:rPr lang="en-US" sz="1800" dirty="0"/>
              <a:t>Babenko O. Professional well-being of practicing physicians: the roles of autonomy, competence, and relatedness. Healthcare (Basel). 2018; 6(1): E12.</a:t>
            </a:r>
          </a:p>
          <a:p>
            <a:r>
              <a:rPr lang="en-US" sz="1800" dirty="0"/>
              <a:t>Seppala E, King M. Burnout at work isn’t just about exhaustion. It’s also about loneliness. Harv Bus Rev. 6/29/2017, p2-4.</a:t>
            </a:r>
          </a:p>
        </p:txBody>
      </p:sp>
    </p:spTree>
    <p:extLst>
      <p:ext uri="{BB962C8B-B14F-4D97-AF65-F5344CB8AC3E}">
        <p14:creationId xmlns:p14="http://schemas.microsoft.com/office/powerpoint/2010/main" val="3549093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FBA57-591E-4A01-BC47-103A21436E79}"/>
              </a:ext>
            </a:extLst>
          </p:cNvPr>
          <p:cNvSpPr>
            <a:spLocks noGrp="1"/>
          </p:cNvSpPr>
          <p:nvPr>
            <p:ph type="title"/>
          </p:nvPr>
        </p:nvSpPr>
        <p:spPr>
          <a:xfrm>
            <a:off x="906780" y="2887772"/>
            <a:ext cx="10515600" cy="1325563"/>
          </a:xfrm>
        </p:spPr>
        <p:txBody>
          <a:bodyPr>
            <a:noAutofit/>
          </a:bodyPr>
          <a:lstStyle/>
          <a:p>
            <a:pPr algn="ctr"/>
            <a:r>
              <a:rPr lang="en-US" sz="4000" b="1" dirty="0">
                <a:latin typeface="+mn-lt"/>
              </a:rPr>
              <a:t>Thank you!</a:t>
            </a:r>
            <a:br>
              <a:rPr lang="en-US" sz="4000" b="1" dirty="0">
                <a:latin typeface="+mn-lt"/>
              </a:rPr>
            </a:br>
            <a:r>
              <a:rPr lang="en-US" sz="4000" b="1" dirty="0">
                <a:latin typeface="+mn-lt"/>
              </a:rPr>
              <a:t>William J. Resch, DO, DFAPA</a:t>
            </a:r>
            <a:br>
              <a:rPr lang="en-US" sz="4000" b="1" dirty="0">
                <a:latin typeface="+mn-lt"/>
              </a:rPr>
            </a:br>
            <a:r>
              <a:rPr lang="en-US" sz="4000" b="1" dirty="0">
                <a:latin typeface="+mn-lt"/>
              </a:rPr>
              <a:t>William.Resch@ohiohealth.com</a:t>
            </a:r>
          </a:p>
        </p:txBody>
      </p:sp>
      <p:pic>
        <p:nvPicPr>
          <p:cNvPr id="6" name="Picture 5">
            <a:extLst>
              <a:ext uri="{FF2B5EF4-FFF2-40B4-BE49-F238E27FC236}">
                <a16:creationId xmlns:a16="http://schemas.microsoft.com/office/drawing/2014/main" id="{FEB726DF-0D5E-4EBB-8BBC-259BDA102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78" y="840622"/>
            <a:ext cx="1803926" cy="1803926"/>
          </a:xfrm>
          <a:prstGeom prst="rect">
            <a:avLst/>
          </a:prstGeom>
        </p:spPr>
      </p:pic>
      <p:pic>
        <p:nvPicPr>
          <p:cNvPr id="8" name="Picture 7">
            <a:extLst>
              <a:ext uri="{FF2B5EF4-FFF2-40B4-BE49-F238E27FC236}">
                <a16:creationId xmlns:a16="http://schemas.microsoft.com/office/drawing/2014/main" id="{193FEE07-91CA-4A2A-AC92-D7F5C7226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759" y="237708"/>
            <a:ext cx="2295739" cy="2086883"/>
          </a:xfrm>
          <a:prstGeom prst="rect">
            <a:avLst/>
          </a:prstGeom>
        </p:spPr>
      </p:pic>
      <p:pic>
        <p:nvPicPr>
          <p:cNvPr id="10" name="Picture 9">
            <a:extLst>
              <a:ext uri="{FF2B5EF4-FFF2-40B4-BE49-F238E27FC236}">
                <a16:creationId xmlns:a16="http://schemas.microsoft.com/office/drawing/2014/main" id="{ECB6B93B-8FA6-470B-837F-336766A23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433" y="155351"/>
            <a:ext cx="2295740" cy="2288178"/>
          </a:xfrm>
          <a:prstGeom prst="rect">
            <a:avLst/>
          </a:prstGeom>
        </p:spPr>
      </p:pic>
      <p:pic>
        <p:nvPicPr>
          <p:cNvPr id="12" name="Picture 11">
            <a:extLst>
              <a:ext uri="{FF2B5EF4-FFF2-40B4-BE49-F238E27FC236}">
                <a16:creationId xmlns:a16="http://schemas.microsoft.com/office/drawing/2014/main" id="{B7903539-14AE-4728-A58F-E7ADB282C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1015" y="743697"/>
            <a:ext cx="1953699" cy="1953699"/>
          </a:xfrm>
          <a:prstGeom prst="rect">
            <a:avLst/>
          </a:prstGeom>
        </p:spPr>
      </p:pic>
      <p:pic>
        <p:nvPicPr>
          <p:cNvPr id="16" name="Picture 15">
            <a:extLst>
              <a:ext uri="{FF2B5EF4-FFF2-40B4-BE49-F238E27FC236}">
                <a16:creationId xmlns:a16="http://schemas.microsoft.com/office/drawing/2014/main" id="{AAC48BE6-FC4F-4CD2-9AB5-9CA450943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6549" y="2697396"/>
            <a:ext cx="2065948" cy="1571063"/>
          </a:xfrm>
          <a:prstGeom prst="rect">
            <a:avLst/>
          </a:prstGeom>
        </p:spPr>
      </p:pic>
      <p:pic>
        <p:nvPicPr>
          <p:cNvPr id="18" name="Picture 17">
            <a:extLst>
              <a:ext uri="{FF2B5EF4-FFF2-40B4-BE49-F238E27FC236}">
                <a16:creationId xmlns:a16="http://schemas.microsoft.com/office/drawing/2014/main" id="{599598D6-7C41-4969-B485-8D0C2F029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6443" y="4388154"/>
            <a:ext cx="2659557" cy="2277437"/>
          </a:xfrm>
          <a:prstGeom prst="rect">
            <a:avLst/>
          </a:prstGeom>
        </p:spPr>
      </p:pic>
      <p:pic>
        <p:nvPicPr>
          <p:cNvPr id="21" name="Picture 20">
            <a:extLst>
              <a:ext uri="{FF2B5EF4-FFF2-40B4-BE49-F238E27FC236}">
                <a16:creationId xmlns:a16="http://schemas.microsoft.com/office/drawing/2014/main" id="{131D9DFE-AC60-4CB4-8DB0-76E8E36F1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6029" y="4479511"/>
            <a:ext cx="1917952" cy="1917952"/>
          </a:xfrm>
          <a:prstGeom prst="rect">
            <a:avLst/>
          </a:prstGeom>
        </p:spPr>
      </p:pic>
      <p:pic>
        <p:nvPicPr>
          <p:cNvPr id="3" name="Picture 2">
            <a:extLst>
              <a:ext uri="{FF2B5EF4-FFF2-40B4-BE49-F238E27FC236}">
                <a16:creationId xmlns:a16="http://schemas.microsoft.com/office/drawing/2014/main" id="{6EB6F473-DA34-43CA-AF5A-2F120ECC5A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4580" y="4657578"/>
            <a:ext cx="2500264" cy="1331726"/>
          </a:xfrm>
          <a:prstGeom prst="rect">
            <a:avLst/>
          </a:prstGeom>
        </p:spPr>
      </p:pic>
      <p:pic>
        <p:nvPicPr>
          <p:cNvPr id="7" name="Picture 6">
            <a:extLst>
              <a:ext uri="{FF2B5EF4-FFF2-40B4-BE49-F238E27FC236}">
                <a16:creationId xmlns:a16="http://schemas.microsoft.com/office/drawing/2014/main" id="{1BC27961-798F-4CAD-894F-3753853318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953" y="2782460"/>
            <a:ext cx="2505074" cy="1453827"/>
          </a:xfrm>
          <a:prstGeom prst="rect">
            <a:avLst/>
          </a:prstGeom>
        </p:spPr>
      </p:pic>
      <p:pic>
        <p:nvPicPr>
          <p:cNvPr id="13" name="Picture 12">
            <a:extLst>
              <a:ext uri="{FF2B5EF4-FFF2-40B4-BE49-F238E27FC236}">
                <a16:creationId xmlns:a16="http://schemas.microsoft.com/office/drawing/2014/main" id="{AAC2D1BF-6BEE-4ABB-BB63-61B3B438B5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7306" y="4535477"/>
            <a:ext cx="2505074" cy="1453827"/>
          </a:xfrm>
          <a:prstGeom prst="rect">
            <a:avLst/>
          </a:prstGeom>
        </p:spPr>
      </p:pic>
    </p:spTree>
    <p:extLst>
      <p:ext uri="{BB962C8B-B14F-4D97-AF65-F5344CB8AC3E}">
        <p14:creationId xmlns:p14="http://schemas.microsoft.com/office/powerpoint/2010/main" val="50948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E5D3F0-B125-4373-B9A7-D9077F98060E}"/>
              </a:ext>
            </a:extLst>
          </p:cNvPr>
          <p:cNvPicPr>
            <a:picLocks noChangeAspect="1"/>
          </p:cNvPicPr>
          <p:nvPr/>
        </p:nvPicPr>
        <p:blipFill>
          <a:blip r:embed="rId3"/>
          <a:stretch>
            <a:fillRect/>
          </a:stretch>
        </p:blipFill>
        <p:spPr>
          <a:xfrm>
            <a:off x="2732988" y="0"/>
            <a:ext cx="6858000" cy="7103098"/>
          </a:xfrm>
          <a:prstGeom prst="rect">
            <a:avLst/>
          </a:prstGeom>
        </p:spPr>
      </p:pic>
      <p:pic>
        <p:nvPicPr>
          <p:cNvPr id="5" name="Picture 4">
            <a:extLst>
              <a:ext uri="{FF2B5EF4-FFF2-40B4-BE49-F238E27FC236}">
                <a16:creationId xmlns:a16="http://schemas.microsoft.com/office/drawing/2014/main" id="{4D4A0B46-48CA-467C-8D6C-0330C0FC62B1}"/>
              </a:ext>
            </a:extLst>
          </p:cNvPr>
          <p:cNvPicPr>
            <a:picLocks noChangeAspect="1"/>
          </p:cNvPicPr>
          <p:nvPr/>
        </p:nvPicPr>
        <p:blipFill>
          <a:blip r:embed="rId4"/>
          <a:stretch>
            <a:fillRect/>
          </a:stretch>
        </p:blipFill>
        <p:spPr>
          <a:xfrm>
            <a:off x="2732988" y="3372902"/>
            <a:ext cx="6858000" cy="3043926"/>
          </a:xfrm>
          <a:prstGeom prst="rect">
            <a:avLst/>
          </a:prstGeom>
        </p:spPr>
      </p:pic>
      <p:pic>
        <p:nvPicPr>
          <p:cNvPr id="1026" name="Picture 2" descr="Image result for google napping pods">
            <a:extLst>
              <a:ext uri="{FF2B5EF4-FFF2-40B4-BE49-F238E27FC236}">
                <a16:creationId xmlns:a16="http://schemas.microsoft.com/office/drawing/2014/main" id="{6AC1D9F2-1C73-496F-91AE-7F6142DA1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988" y="130684"/>
            <a:ext cx="6858000" cy="2977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D1455DB-250D-443E-B787-65893EB32485}"/>
              </a:ext>
            </a:extLst>
          </p:cNvPr>
          <p:cNvPicPr>
            <a:picLocks noChangeAspect="1"/>
          </p:cNvPicPr>
          <p:nvPr/>
        </p:nvPicPr>
        <p:blipFill>
          <a:blip r:embed="rId6"/>
          <a:stretch>
            <a:fillRect/>
          </a:stretch>
        </p:blipFill>
        <p:spPr>
          <a:xfrm>
            <a:off x="1946004" y="0"/>
            <a:ext cx="8431967" cy="6858000"/>
          </a:xfrm>
          <a:prstGeom prst="rect">
            <a:avLst/>
          </a:prstGeom>
        </p:spPr>
      </p:pic>
      <p:sp>
        <p:nvSpPr>
          <p:cNvPr id="2" name="Rectangle 1">
            <a:extLst>
              <a:ext uri="{FF2B5EF4-FFF2-40B4-BE49-F238E27FC236}">
                <a16:creationId xmlns:a16="http://schemas.microsoft.com/office/drawing/2014/main" id="{66C48447-3B00-4C4C-A2F0-7B6C9A254B1F}"/>
              </a:ext>
            </a:extLst>
          </p:cNvPr>
          <p:cNvSpPr/>
          <p:nvPr/>
        </p:nvSpPr>
        <p:spPr>
          <a:xfrm>
            <a:off x="4362413" y="1767016"/>
            <a:ext cx="2242751" cy="1898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Loneliness and Social Isolation awareness/ </a:t>
            </a:r>
            <a:r>
              <a:rPr lang="en-US" dirty="0" err="1"/>
              <a:t>proaction</a:t>
            </a:r>
            <a:r>
              <a:rPr lang="en-US" dirty="0"/>
              <a:t>…</a:t>
            </a:r>
          </a:p>
          <a:p>
            <a:pPr algn="ctr"/>
            <a:r>
              <a:rPr lang="en-US" dirty="0"/>
              <a:t>still seems somewhat stuck in the starting blocks!</a:t>
            </a:r>
          </a:p>
        </p:txBody>
      </p:sp>
    </p:spTree>
    <p:extLst>
      <p:ext uri="{BB962C8B-B14F-4D97-AF65-F5344CB8AC3E}">
        <p14:creationId xmlns:p14="http://schemas.microsoft.com/office/powerpoint/2010/main" val="32916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8618D-9573-4D48-A7B3-E0FF523FD52C}"/>
              </a:ext>
            </a:extLst>
          </p:cNvPr>
          <p:cNvPicPr>
            <a:picLocks noChangeAspect="1"/>
          </p:cNvPicPr>
          <p:nvPr/>
        </p:nvPicPr>
        <p:blipFill>
          <a:blip r:embed="rId2"/>
          <a:stretch>
            <a:fillRect/>
          </a:stretch>
        </p:blipFill>
        <p:spPr>
          <a:xfrm>
            <a:off x="0" y="87798"/>
            <a:ext cx="12192000" cy="6770202"/>
          </a:xfrm>
          <a:prstGeom prst="rect">
            <a:avLst/>
          </a:prstGeom>
        </p:spPr>
      </p:pic>
    </p:spTree>
    <p:extLst>
      <p:ext uri="{BB962C8B-B14F-4D97-AF65-F5344CB8AC3E}">
        <p14:creationId xmlns:p14="http://schemas.microsoft.com/office/powerpoint/2010/main" val="238632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586F6B-EB36-4111-AF3C-3E4D36681C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0943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5129</Words>
  <Application>Microsoft Office PowerPoint</Application>
  <PresentationFormat>Widescreen</PresentationFormat>
  <Paragraphs>545</Paragraphs>
  <Slides>69</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Edwardian Script ITC</vt:lpstr>
      <vt:lpstr>Office Theme</vt:lpstr>
      <vt:lpstr>PowerPoint Presentation</vt:lpstr>
      <vt:lpstr>PowerPoint Presentation</vt:lpstr>
      <vt:lpstr>Loneliness and Social Isolation</vt:lpstr>
      <vt:lpstr>Disclosures</vt:lpstr>
      <vt:lpstr>Lecture Objectives</vt:lpstr>
      <vt:lpstr>PowerPoint Presentation</vt:lpstr>
      <vt:lpstr>PowerPoint Presentation</vt:lpstr>
      <vt:lpstr>PowerPoint Presentation</vt:lpstr>
      <vt:lpstr>PowerPoint Presentation</vt:lpstr>
      <vt:lpstr>Isolation</vt:lpstr>
      <vt:lpstr>Loneliness</vt:lpstr>
      <vt:lpstr>Recent Epidemics in our Lifetime/Careers</vt:lpstr>
      <vt:lpstr>Loneliness in the United States</vt:lpstr>
      <vt:lpstr>Worldwide Concerns</vt:lpstr>
      <vt:lpstr>Statistics on Loneliness</vt:lpstr>
      <vt:lpstr>Statistics on Loneliness</vt:lpstr>
      <vt:lpstr>Statistics on Loneliness</vt:lpstr>
      <vt:lpstr>PowerPoint Presentation</vt:lpstr>
      <vt:lpstr>Statistics on Loneliness</vt:lpstr>
      <vt:lpstr>PowerPoint Presentation</vt:lpstr>
      <vt:lpstr>Why is Loneliness more Prevalent?</vt:lpstr>
      <vt:lpstr>Why is Loneliness more Prevalent?</vt:lpstr>
      <vt:lpstr> Why is Loneliness more Prevalent?</vt:lpstr>
      <vt:lpstr>Don’t underestimate the power of Loneliness and Social Isolation on health!!!</vt:lpstr>
      <vt:lpstr>Pathophysiology</vt:lpstr>
      <vt:lpstr>PowerPoint Presentation</vt:lpstr>
      <vt:lpstr>PowerPoint Presentation</vt:lpstr>
      <vt:lpstr>PowerPoint Presentation</vt:lpstr>
      <vt:lpstr>Pathophysiology of Loneliness</vt:lpstr>
      <vt:lpstr>PowerPoint Presentation</vt:lpstr>
      <vt:lpstr>Why does Loneliness Matter?</vt:lpstr>
      <vt:lpstr>PowerPoint Presentation</vt:lpstr>
      <vt:lpstr>Health Concerns</vt:lpstr>
      <vt:lpstr>Health Concerns</vt:lpstr>
      <vt:lpstr>Health Concerns</vt:lpstr>
      <vt:lpstr>PowerPoint Presentation</vt:lpstr>
      <vt:lpstr>Impact of Loneliness at Work</vt:lpstr>
      <vt:lpstr>Importance of Socialization</vt:lpstr>
      <vt:lpstr>Potential Remedies to Professional Loneliness</vt:lpstr>
      <vt:lpstr>Remedies to Professional Loneliness</vt:lpstr>
      <vt:lpstr>Vancouver Resident Study -2016</vt:lpstr>
      <vt:lpstr>Small Group Discussions</vt:lpstr>
      <vt:lpstr>Small Group Discussions</vt:lpstr>
      <vt:lpstr>Depersonalization</vt:lpstr>
      <vt:lpstr>Loneliness Intervention using Story Theory to Enhance Nursing-sensitive outcomes / LISTEN</vt:lpstr>
      <vt:lpstr>PowerPoint Presentation</vt:lpstr>
      <vt:lpstr>PowerPoint Presentation</vt:lpstr>
      <vt:lpstr>COVID-19</vt:lpstr>
      <vt:lpstr>COVID-19</vt:lpstr>
      <vt:lpstr>COVID-19</vt:lpstr>
      <vt:lpstr>PowerPoint Presentation</vt:lpstr>
      <vt:lpstr>PowerPoint Presentation</vt:lpstr>
      <vt:lpstr>Lancet Rapid Review of Psychological Impacts of Quarantine</vt:lpstr>
      <vt:lpstr>Lancet Rapid Review of Psychological Impacts of Quarantine</vt:lpstr>
      <vt:lpstr>Lancet Rapid Review of Psychological Impacts of Quarantine</vt:lpstr>
      <vt:lpstr>PowerPoint Presentation</vt:lpstr>
      <vt:lpstr>PowerPoint Presentation</vt:lpstr>
      <vt:lpstr>Remedies to Professional Loneliness</vt:lpstr>
      <vt:lpstr>Remedies to Professional Loneliness</vt:lpstr>
      <vt:lpstr>Additional Remedies to Professional Loneliness</vt:lpstr>
      <vt:lpstr>Additional Remedies to Professional Loneliness</vt:lpstr>
      <vt:lpstr>What can we do about Loneliness / Promote Change</vt:lpstr>
      <vt:lpstr>UCLA Loneliness Scale</vt:lpstr>
      <vt:lpstr>PowerPoint Presentation</vt:lpstr>
      <vt:lpstr>UCLA Loneliness Short Scale</vt:lpstr>
      <vt:lpstr>PowerPoint Presentation</vt:lpstr>
      <vt:lpstr>Summary</vt:lpstr>
      <vt:lpstr>Additional References</vt:lpstr>
      <vt:lpstr>Thank you! William J. Resch, DO, DFAPA William.Resch@ohiohealth.com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J Resch</dc:creator>
  <cp:lastModifiedBy>William J Resch</cp:lastModifiedBy>
  <cp:revision>13</cp:revision>
  <dcterms:created xsi:type="dcterms:W3CDTF">2020-04-05T15:37:19Z</dcterms:created>
  <dcterms:modified xsi:type="dcterms:W3CDTF">2020-04-10T15:13:04Z</dcterms:modified>
</cp:coreProperties>
</file>