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6" r:id="rId3"/>
    <p:sldId id="272" r:id="rId4"/>
    <p:sldId id="273" r:id="rId5"/>
    <p:sldId id="281" r:id="rId6"/>
    <p:sldId id="289" r:id="rId7"/>
    <p:sldId id="290" r:id="rId8"/>
    <p:sldId id="292" r:id="rId9"/>
    <p:sldId id="293" r:id="rId10"/>
    <p:sldId id="303" r:id="rId11"/>
    <p:sldId id="304" r:id="rId12"/>
    <p:sldId id="305" r:id="rId13"/>
    <p:sldId id="311" r:id="rId14"/>
    <p:sldId id="312" r:id="rId15"/>
    <p:sldId id="313" r:id="rId16"/>
    <p:sldId id="319" r:id="rId17"/>
    <p:sldId id="320" r:id="rId18"/>
    <p:sldId id="321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5" r:id="rId31"/>
    <p:sldId id="336" r:id="rId32"/>
    <p:sldId id="337" r:id="rId33"/>
    <p:sldId id="338" r:id="rId34"/>
    <p:sldId id="370" r:id="rId35"/>
    <p:sldId id="388" r:id="rId36"/>
    <p:sldId id="384" r:id="rId37"/>
    <p:sldId id="386" r:id="rId38"/>
    <p:sldId id="369" r:id="rId39"/>
    <p:sldId id="387" r:id="rId40"/>
    <p:sldId id="389" r:id="rId41"/>
    <p:sldId id="390" r:id="rId42"/>
    <p:sldId id="391" r:id="rId43"/>
    <p:sldId id="392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848C8"/>
    <a:srgbClr val="0E17C2"/>
    <a:srgbClr val="0066FF"/>
    <a:srgbClr val="103EC0"/>
    <a:srgbClr val="172A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84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D41E-E290-4FD3-BD30-7B2F59A27F2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F4ED2-C3D5-41ED-86FA-A391D326E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C0A3C-B200-442F-BC70-8252108A7D05}" type="slidenum">
              <a:rPr lang="en-US"/>
              <a:pPr/>
              <a:t>40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 and short plantar ligaments</a:t>
            </a:r>
          </a:p>
          <a:p>
            <a:r>
              <a:rPr lang="en-US"/>
              <a:t>Calcaneonavicular ligament (spring)</a:t>
            </a:r>
          </a:p>
          <a:p>
            <a:r>
              <a:rPr lang="en-US"/>
              <a:t>Ramification of tibialis posterior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63C1D-7FB1-450D-B399-D9AD7F94B91C}" type="slidenum">
              <a:rPr lang="en-US"/>
              <a:pPr/>
              <a:t>41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Plantar fascia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Flexor digitorum brevis (splits to allow tendon of FDL to pass through, then reunite, then split again to attach to slides of toes), adductor digiti minimi, abductor hallucis.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Flexor digitorum accessorius: from the medial and lateral tuberosities to insert on the tendon slips of the flexor digitorum longus tendons just proximal to their divergence into the toes.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Abductor hallucis: flexion and abduction—if you do this, you will see that the medial arch height is increased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Abductor digiti minimi: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943A2B-6CE8-422F-A890-3E82CE34E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160A0C-682D-4E9D-8F10-EFD4B7A75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709071-47C5-48CD-9EEF-C0254CD02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065334-1A5A-4419-AF2B-94318B0D7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742E1E-5431-431D-9220-0E077DD38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363E34-090F-4A1B-ADE1-BE0EA9D11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19B0-0F67-48DF-8EA6-F79E45ABA9DD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33D3-7860-48CC-82ED-3578C89B1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8" r:id="rId16"/>
    <p:sldLayoutId id="214748366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i="1" u="sng" dirty="0">
                <a:solidFill>
                  <a:schemeClr val="tx1"/>
                </a:solidFill>
                <a:latin typeface="+mn-lt"/>
              </a:rPr>
              <a:t>An Osteopathic </a:t>
            </a:r>
            <a:r>
              <a:rPr lang="en-US" sz="5400" i="1" u="sng" dirty="0" smtClean="0">
                <a:solidFill>
                  <a:schemeClr val="tx1"/>
                </a:solidFill>
                <a:latin typeface="+mn-lt"/>
              </a:rPr>
              <a:t>Ground Game</a:t>
            </a:r>
            <a:endParaRPr lang="en-US" sz="5400" i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4648200" cy="2667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Shawn R. Kerger, DO,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FAOASM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Associate Professor, OMM Dept, OU-HCOM – Dublin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Medical Director, OMM Department, Doctors Hospital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Medical Director, Peter E. Johnston, DO Simulation and Education Center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19600" y="3352800"/>
            <a:ext cx="46482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Schuster, DO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Chair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Primary Care,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Marian University College of Osteopathic Medicine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 smtClean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Somatic Dysfunction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4953000"/>
          </a:xfrm>
          <a:noFill/>
          <a:ln/>
        </p:spPr>
        <p:txBody>
          <a:bodyPr lIns="90488" tIns="44450" rIns="90488" bIns="44450">
            <a:noAutofit/>
          </a:bodyPr>
          <a:lstStyle/>
          <a:p>
            <a:r>
              <a:rPr lang="en-US" dirty="0"/>
              <a:t>Impaired or altered function of related components of the somatic (body framework) system:  skeletal, </a:t>
            </a:r>
            <a:r>
              <a:rPr lang="en-US" dirty="0" err="1"/>
              <a:t>arthrodial</a:t>
            </a:r>
            <a:r>
              <a:rPr lang="en-US" dirty="0"/>
              <a:t>, &amp; myofascial structures, &amp; related vascular, lymphatic, &amp; neural elements.</a:t>
            </a:r>
          </a:p>
        </p:txBody>
      </p:sp>
      <p:pic>
        <p:nvPicPr>
          <p:cNvPr id="437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828800"/>
            <a:ext cx="390525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2025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Dysfunction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562600" cy="5791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Logically, lack of use of a tissue (either due to injury, improper pain management, altered or improper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technique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, joint or soft tissue restrictions, etc.) will reverse the </a:t>
            </a:r>
            <a:r>
              <a:rPr lang="en-US" sz="2400" b="1" dirty="0" smtClean="0">
                <a:latin typeface="+mn-lt"/>
              </a:rPr>
              <a:t>normal physiological p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rocesses.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Bone will become less dense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Joints will stiffen &amp; ligaments will shorten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Muscles will atrophy &amp; neuromuscular control will be negatively altered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Metabolic processes will revert to a lower energy (basal metabolic rate will drop), yet less exercise-tolerant, condition 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340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80975"/>
            <a:ext cx="9144000" cy="6496050"/>
            <a:chOff x="0" y="114"/>
            <a:chExt cx="5760" cy="4092"/>
          </a:xfrm>
        </p:grpSpPr>
        <p:pic>
          <p:nvPicPr>
            <p:cNvPr id="44032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4"/>
              <a:ext cx="5760" cy="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0323" name="AutoShape 3"/>
            <p:cNvSpPr>
              <a:spLocks noChangeArrowheads="1"/>
            </p:cNvSpPr>
            <p:nvPr/>
          </p:nvSpPr>
          <p:spPr bwMode="auto">
            <a:xfrm>
              <a:off x="2784" y="3312"/>
              <a:ext cx="48" cy="9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476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24" name="AutoShape 4"/>
            <p:cNvSpPr>
              <a:spLocks noChangeArrowheads="1"/>
            </p:cNvSpPr>
            <p:nvPr/>
          </p:nvSpPr>
          <p:spPr bwMode="auto">
            <a:xfrm flipV="1">
              <a:off x="2784" y="3696"/>
              <a:ext cx="48" cy="9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476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Gravitational Strain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733800" cy="4373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Three Cardinal Bases of Support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The standing surface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The feet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The base of the sacrum</a:t>
            </a:r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876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Gravitational Strain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371600"/>
            <a:ext cx="4826000" cy="51816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Posture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Size , shape &amp; attitude of the musculoskeletal system.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Departure from “ideal” posture results in increased mechanical stress.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Gravity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never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has an “off” day.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1371600"/>
            <a:ext cx="37607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62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Functional Biomechanical Exam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09975" cy="4525963"/>
          </a:xfrm>
        </p:spPr>
        <p:txBody>
          <a:bodyPr>
            <a:noAutofit/>
          </a:bodyPr>
          <a:lstStyle/>
          <a:p>
            <a:r>
              <a:rPr lang="en-US" dirty="0"/>
              <a:t>We’ll assume you know how to diagnose the “</a:t>
            </a:r>
            <a:r>
              <a:rPr lang="en-US" dirty="0" err="1"/>
              <a:t>itis</a:t>
            </a:r>
            <a:r>
              <a:rPr lang="en-US" dirty="0"/>
              <a:t>” pathologies</a:t>
            </a:r>
          </a:p>
          <a:p>
            <a:r>
              <a:rPr lang="en-US" dirty="0"/>
              <a:t>Now that we know </a:t>
            </a:r>
            <a:r>
              <a:rPr lang="en-US" i="1" dirty="0"/>
              <a:t>where</a:t>
            </a:r>
            <a:r>
              <a:rPr lang="en-US" dirty="0"/>
              <a:t> the problem is, the issue becomes </a:t>
            </a:r>
            <a:r>
              <a:rPr lang="en-US" i="1" u="sng" dirty="0"/>
              <a:t>why</a:t>
            </a:r>
            <a:r>
              <a:rPr lang="en-US" dirty="0"/>
              <a:t> is it there?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828800"/>
            <a:ext cx="4876800" cy="3581400"/>
            <a:chOff x="2688" y="1152"/>
            <a:chExt cx="3072" cy="2256"/>
          </a:xfrm>
        </p:grpSpPr>
        <p:pic>
          <p:nvPicPr>
            <p:cNvPr id="4526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392"/>
              <a:ext cx="307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2614" name="AutoShape 6"/>
            <p:cNvSpPr>
              <a:spLocks noChangeArrowheads="1"/>
            </p:cNvSpPr>
            <p:nvPr/>
          </p:nvSpPr>
          <p:spPr bwMode="auto">
            <a:xfrm rot="-2401695">
              <a:off x="2928" y="1152"/>
              <a:ext cx="272" cy="615"/>
            </a:xfrm>
            <a:prstGeom prst="downArrow">
              <a:avLst>
                <a:gd name="adj1" fmla="val 31259"/>
                <a:gd name="adj2" fmla="val 82475"/>
              </a:avLst>
            </a:prstGeom>
            <a:solidFill>
              <a:srgbClr val="F20E1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Inversion Ankle Sprain</a:t>
            </a:r>
          </a:p>
        </p:txBody>
      </p:sp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0084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6482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Inversion Ankle Sprain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786313" cy="48307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Typically with plantar flexion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Thin posterior portion of talus offers little ankle stability, relying primarily on soft tissue support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Peroneal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muscles eccentrically loaded rapidly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Weight of body coming down ‘jams’ talus into the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crural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(distal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tib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/fib) articulation</a:t>
            </a:r>
          </a:p>
        </p:txBody>
      </p:sp>
      <p:pic>
        <p:nvPicPr>
          <p:cNvPr id="480260" name="Picture 4" descr="Superior Foot c Ta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5410200" y="1676400"/>
            <a:ext cx="292735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2350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n-lt"/>
              </a:rPr>
              <a:t>Peroneus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longus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tendon inserts on medial cuneiform bone </a:t>
            </a:r>
            <a:r>
              <a:rPr lang="en-US" sz="2800" dirty="0" smtClean="0">
                <a:latin typeface="+mn-lt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with inversion, it pulls inferiorly &amp; “collapses” the arch via the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-cuneiform ligament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Can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be acute or chronic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Can also occur due to dysfunction elsewhere (hamstrings, sacrum, etc.)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90800" y="3810000"/>
            <a:ext cx="6324600" cy="3048000"/>
            <a:chOff x="609600" y="1981200"/>
            <a:chExt cx="7924800" cy="3810000"/>
          </a:xfrm>
        </p:grpSpPr>
        <p:pic>
          <p:nvPicPr>
            <p:cNvPr id="26" name="Picture 3" descr="Medial Arch - Skelet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981200"/>
              <a:ext cx="7924800" cy="3810000"/>
            </a:xfrm>
            <a:prstGeom prst="rect">
              <a:avLst/>
            </a:prstGeom>
            <a:noFill/>
          </p:spPr>
        </p:pic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685800" y="2613027"/>
              <a:ext cx="4092575" cy="3167064"/>
              <a:chOff x="432" y="1646"/>
              <a:chExt cx="2578" cy="1995"/>
            </a:xfrm>
          </p:grpSpPr>
          <p:grpSp>
            <p:nvGrpSpPr>
              <p:cNvPr id="33" name="Group 5"/>
              <p:cNvGrpSpPr>
                <a:grpSpLocks/>
              </p:cNvGrpSpPr>
              <p:nvPr/>
            </p:nvGrpSpPr>
            <p:grpSpPr bwMode="auto">
              <a:xfrm>
                <a:off x="1584" y="1646"/>
                <a:ext cx="1253" cy="1008"/>
                <a:chOff x="1584" y="1646"/>
                <a:chExt cx="1253" cy="1008"/>
              </a:xfrm>
            </p:grpSpPr>
            <p:sp>
              <p:nvSpPr>
                <p:cNvPr id="35" name="AutoShape 6"/>
                <p:cNvSpPr>
                  <a:spLocks noChangeArrowheads="1"/>
                </p:cNvSpPr>
                <p:nvPr/>
              </p:nvSpPr>
              <p:spPr bwMode="auto">
                <a:xfrm rot="12276921">
                  <a:off x="2549" y="1646"/>
                  <a:ext cx="288" cy="1008"/>
                </a:xfrm>
                <a:prstGeom prst="upArrow">
                  <a:avLst>
                    <a:gd name="adj1" fmla="val 36111"/>
                    <a:gd name="adj2" fmla="val 84373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584" y="2496"/>
                  <a:ext cx="528" cy="96"/>
                </a:xfrm>
                <a:prstGeom prst="line">
                  <a:avLst/>
                </a:prstGeom>
                <a:noFill/>
                <a:ln w="53975" cmpd="dbl">
                  <a:solidFill>
                    <a:srgbClr val="00FF00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257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Spring Ligament</a:t>
                </a:r>
              </a:p>
            </p:txBody>
          </p:sp>
        </p:grp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2373313" y="2209799"/>
              <a:ext cx="5856288" cy="3268663"/>
              <a:chOff x="1495" y="1392"/>
              <a:chExt cx="3689" cy="2059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1495" y="2640"/>
                <a:ext cx="1049" cy="811"/>
                <a:chOff x="1495" y="2640"/>
                <a:chExt cx="1049" cy="811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264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12"/>
                <p:cNvSpPr>
                  <a:spLocks noChangeArrowheads="1"/>
                </p:cNvSpPr>
                <p:nvPr/>
              </p:nvSpPr>
              <p:spPr bwMode="auto">
                <a:xfrm rot="1183401">
                  <a:off x="1495" y="2644"/>
                  <a:ext cx="288" cy="807"/>
                </a:xfrm>
                <a:prstGeom prst="upArrow">
                  <a:avLst>
                    <a:gd name="adj1" fmla="val 36111"/>
                    <a:gd name="adj2" fmla="val 84373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>
                <a:off x="2256" y="1392"/>
                <a:ext cx="29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Peroneus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Longus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 Insertion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Palpation of arch reveals a more prominent (&amp; usually tender)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bone in arch medially</a:t>
            </a:r>
          </a:p>
          <a:p>
            <a:r>
              <a:rPr lang="en-US" dirty="0" err="1">
                <a:solidFill>
                  <a:schemeClr val="tx1"/>
                </a:solidFill>
                <a:latin typeface="+mn-lt"/>
              </a:rPr>
              <a:t>Pronation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may be noticeable in standing examination</a:t>
            </a:r>
          </a:p>
        </p:txBody>
      </p:sp>
      <p:pic>
        <p:nvPicPr>
          <p:cNvPr id="483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86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724400" cy="640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P. Gunnar Brolinson, DO, FAAFP, FAOASM</a:t>
            </a:r>
          </a:p>
          <a:p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Paul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Tortland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DO, FAOASM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endParaRPr lang="en-US" sz="2800" dirty="0" smtClean="0"/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Albert Kozar, DO, CAQSM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5815" name="Picture 7" descr="PDT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362200" cy="2971800"/>
          </a:xfrm>
          <a:prstGeom prst="rect">
            <a:avLst/>
          </a:prstGeom>
          <a:noFill/>
        </p:spPr>
      </p:pic>
      <p:pic>
        <p:nvPicPr>
          <p:cNvPr id="3758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114800"/>
            <a:ext cx="22177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534400" cy="868362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724400" cy="4678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Restore arch by gapping superior aspects of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&amp; cuneiform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bones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&amp; applying plantar </a:t>
            </a:r>
            <a:r>
              <a:rPr lang="en-US" dirty="0">
                <a:solidFill>
                  <a:schemeClr val="tx1"/>
                </a:solidFill>
                <a:latin typeface="+mn-lt"/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dorsal pressure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Can be done with one rapid action or with slow steady pressure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Recheck findings</a:t>
            </a:r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724400" cy="1173163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48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800600" cy="5334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Can also be treated successfully with strain-counterstrain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Find most tender point in tissues over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navicular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With pt prone, greatly flex forefoot &amp;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invert/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evert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forefoot until tender point 70% (&amp; can go for more) gone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Maintain position with pt stabilized passively for 90 seconds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Return (passively) to neutral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Recheck findings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71813"/>
            <a:ext cx="3657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15000" cy="1143000"/>
          </a:xfrm>
        </p:spPr>
        <p:txBody>
          <a:bodyPr/>
          <a:lstStyle/>
          <a:p>
            <a:r>
              <a:rPr lang="en-US" sz="4800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4800" dirty="0">
                <a:solidFill>
                  <a:schemeClr val="tx1"/>
                </a:solidFill>
                <a:latin typeface="+mn-lt"/>
              </a:rPr>
              <a:t> “Whip”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9530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With patient prone &amp; leg relaxed, place thumbs over plantar aspect of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bone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While plantar flexing the foot, apply 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valgus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motion to the ankle as you ‘snap’ or ‘whip’ the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bone dorsally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Recheck your findings</a:t>
            </a: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0"/>
            <a:ext cx="34210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3886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pic>
        <p:nvPicPr>
          <p:cNvPr id="487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2" cstate="print"/>
          <a:srcRect b="-2545"/>
          <a:stretch>
            <a:fillRect/>
          </a:stretch>
        </p:blipFill>
        <p:spPr bwMode="auto">
          <a:xfrm>
            <a:off x="0" y="22098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8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4196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114800" cy="556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Palpation of arch reveals a more prominent (&amp; usually tender)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bone in arch laterally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Pronation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may be noticeable in standing examination, but due to guarding, patient may exhibit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supination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495800" cy="1447800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267200" cy="480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Can be treated in a mirror fashion as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navicular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but also may be addressed by grasping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snugly &amp; ‘chalking’ the 5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metatarsal head onto the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gently, or the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onto the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calcaneus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842962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48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5626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Can also be treated successfully with strain-counterstrain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Find most tender point in tissues over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cuboid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With pt prone, greatly flex forefoot &amp;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invert/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evert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forefoot until tender point 70% (&amp; can go for more) gone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Maintain position with pt stabilized passively for 90 seconds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Return (passively) to neutral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Recheck findings</a:t>
            </a: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5527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3505200"/>
            <a:ext cx="2670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r>
              <a:rPr lang="en-US" sz="48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4800" dirty="0">
                <a:solidFill>
                  <a:schemeClr val="tx1"/>
                </a:solidFill>
                <a:latin typeface="+mn-lt"/>
              </a:rPr>
              <a:t> “Whip”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With patient prone &amp; leg relaxed, place thumbs over plantar aspect of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bone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While plantar flexing the foot, apply a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varus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motion to the ankle as you ‘snap’ or ‘whip’ the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dorsally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Recheck your findings</a:t>
            </a:r>
          </a:p>
        </p:txBody>
      </p:sp>
      <p:pic>
        <p:nvPicPr>
          <p:cNvPr id="492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2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Cuboid</a:t>
            </a:r>
            <a:r>
              <a:rPr lang="en-US" sz="5400" dirty="0">
                <a:solidFill>
                  <a:schemeClr val="tx1"/>
                </a:solidFill>
                <a:latin typeface="+mn-lt"/>
              </a:rPr>
              <a:t> Dysfunction</a:t>
            </a:r>
          </a:p>
        </p:txBody>
      </p:sp>
      <p:pic>
        <p:nvPicPr>
          <p:cNvPr id="493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324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8105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Osteopathic Principles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6388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The Osteopathic principles proposed by AT Still which most directly relate to our purposes here are: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“When all parts of the body are in line we have health.”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“When complete, he is…in size &amp; form to suit the duties he may have to perform.”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“You as Osteopathic machinists …adjust the abnormal condition, in which you find the afflicted. Nature will do the rest.”</a:t>
            </a:r>
          </a:p>
        </p:txBody>
      </p:sp>
      <p:pic>
        <p:nvPicPr>
          <p:cNvPr id="386052" name="Picture 4" descr="AT Still with fem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26100" y="1600200"/>
            <a:ext cx="3517900" cy="4524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791200" cy="914399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+mn-lt"/>
              </a:rPr>
              <a:t>Articular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Techniques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Talus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54864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Commonly restricted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anteriorly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or impacted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  May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also present as an anterior fibular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head!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Usually secondary to a traumatic inversion mechanism at the ankle, but can also be due to chronically tight posterior calf muscles.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Can be associated with plantar fasciitis.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Pt will complain of anterior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talar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pain or ‘jamming’ with attempted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dorsiflexion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&amp; possibly of reduced calf stretch when attempted.</a:t>
            </a:r>
          </a:p>
        </p:txBody>
      </p:sp>
      <p:pic>
        <p:nvPicPr>
          <p:cNvPr id="494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7" y="0"/>
            <a:ext cx="334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47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</a:rPr>
              <a:t>Articular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Techniques for Talus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56388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Place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ipsilateral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middle or ring finger over the superior aspect of the talus, below the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tib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-fib joint.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  <a:latin typeface="+mn-lt"/>
              </a:rPr>
              <a:t>Dorsiflex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ankle to the barrier, while cradling the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calcaneus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with the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contralateral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hand.  You may fine tune with inversion &amp;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eversion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to maximize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dorsiflexion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With the patient relaxed, either: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tug the foot quickly with a moderate force in a caudal direction,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or with a traction force caudally, rock the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calcaneus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&amp; talus as a unit in an inversion/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eversion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plane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800"/>
            <a:ext cx="32766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44975"/>
            <a:ext cx="3276600" cy="23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Talar </a:t>
            </a:r>
            <a:r>
              <a:rPr lang="en-US" sz="5400" dirty="0" smtClean="0">
                <a:solidFill>
                  <a:schemeClr val="tx1"/>
                </a:solidFill>
                <a:latin typeface="+mn-lt"/>
              </a:rPr>
              <a:t>Tug – Alternate Hold</a:t>
            </a:r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352800" cy="449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Need to pull &amp; </a:t>
            </a:r>
            <a:r>
              <a:rPr lang="en-US" sz="3600" dirty="0" err="1" smtClean="0">
                <a:latin typeface="+mn-lt"/>
              </a:rPr>
              <a:t>dorsiflex</a:t>
            </a:r>
            <a:r>
              <a:rPr lang="en-US" sz="3600" dirty="0" smtClean="0">
                <a:latin typeface="+mn-lt"/>
              </a:rPr>
              <a:t> at the same time – makes a ‘J’ pattern movement when viewed this way</a:t>
            </a:r>
            <a:endParaRPr lang="en-US" sz="3600" dirty="0">
              <a:latin typeface="+mn-lt"/>
            </a:endParaRPr>
          </a:p>
        </p:txBody>
      </p:sp>
      <p:pic>
        <p:nvPicPr>
          <p:cNvPr id="496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820" y="1828800"/>
            <a:ext cx="549418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urved Connector 6"/>
          <p:cNvCxnSpPr/>
          <p:nvPr/>
        </p:nvCxnSpPr>
        <p:spPr>
          <a:xfrm rot="10800000">
            <a:off x="5562600" y="2743200"/>
            <a:ext cx="2819400" cy="1600200"/>
          </a:xfrm>
          <a:prstGeom prst="curvedConnector3">
            <a:avLst>
              <a:gd name="adj1" fmla="val 97362"/>
            </a:avLst>
          </a:prstGeom>
          <a:ln w="31750">
            <a:solidFill>
              <a:srgbClr val="FF0000"/>
            </a:solidFill>
            <a:headEnd type="oval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8683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Talar Release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029200" cy="6019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Pt supine with knee &amp; hip flexed to 90º &amp; hip slightly abducted, nestle your elbow against the mid-hamstring area while forming a ring with your thumbs &amp; forefingers around the talus.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Slowly, but firmly, flex the knee while maintaining the ring around the talus.  You should feel a traction force building.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Maintaining the tension, either exert a quick thrust with the talus or gently rock the talus into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dorsiflexion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with a little inversion/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eversion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until you feel a release, pop, or clunk.</a:t>
            </a:r>
          </a:p>
        </p:txBody>
      </p:sp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0"/>
            <a:ext cx="4000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962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Plantar fasciitis - the </a:t>
            </a:r>
            <a:r>
              <a:rPr lang="en-US" dirty="0">
                <a:latin typeface="+mn-lt"/>
              </a:rPr>
              <a:t>problem: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8768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Too much tension on the plantar fascia. Why?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Arches not able to support themselves:</a:t>
            </a:r>
          </a:p>
          <a:p>
            <a:pPr lvl="2">
              <a:lnSpc>
                <a:spcPct val="90000"/>
              </a:lnSpc>
            </a:pPr>
            <a:r>
              <a:rPr lang="en-US" sz="2800" dirty="0" err="1">
                <a:latin typeface="+mn-lt"/>
              </a:rPr>
              <a:t>Navicular</a:t>
            </a:r>
            <a:r>
              <a:rPr lang="en-US" sz="2800" dirty="0">
                <a:latin typeface="+mn-lt"/>
              </a:rPr>
              <a:t> rotated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+mn-lt"/>
              </a:rPr>
              <a:t>Weak intrinsic foot muscles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+mn-lt"/>
              </a:rPr>
              <a:t>Weak or fatigued </a:t>
            </a:r>
            <a:r>
              <a:rPr lang="en-US" sz="2800" dirty="0" err="1">
                <a:latin typeface="+mn-lt"/>
              </a:rPr>
              <a:t>tibialis</a:t>
            </a:r>
            <a:r>
              <a:rPr lang="en-US" sz="2800" dirty="0">
                <a:latin typeface="+mn-lt"/>
              </a:rPr>
              <a:t> posterior, flexor </a:t>
            </a:r>
            <a:r>
              <a:rPr lang="en-US" sz="2800" dirty="0" err="1">
                <a:latin typeface="+mn-lt"/>
              </a:rPr>
              <a:t>digitorum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longus</a:t>
            </a:r>
            <a:r>
              <a:rPr lang="en-US" sz="2800" dirty="0">
                <a:latin typeface="+mn-lt"/>
              </a:rPr>
              <a:t>, flexor </a:t>
            </a:r>
            <a:r>
              <a:rPr lang="en-US" sz="2800" dirty="0" err="1">
                <a:latin typeface="+mn-lt"/>
              </a:rPr>
              <a:t>hallucis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longus</a:t>
            </a:r>
            <a:endParaRPr lang="en-US" sz="28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Tightness of Achilles</a:t>
            </a:r>
          </a:p>
        </p:txBody>
      </p:sp>
      <p:pic>
        <p:nvPicPr>
          <p:cNvPr id="181254" name="Picture 6" descr="med cal tu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362200"/>
            <a:ext cx="3810000" cy="285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Differential diagnosis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41437"/>
            <a:ext cx="4800600" cy="4906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Fat pad contusion/atrophy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Achilles tendonitis</a:t>
            </a:r>
          </a:p>
          <a:p>
            <a:pPr>
              <a:lnSpc>
                <a:spcPct val="80000"/>
              </a:lnSpc>
            </a:pPr>
            <a:r>
              <a:rPr lang="en-US" sz="2400" b="1" dirty="0" err="1">
                <a:latin typeface="+mn-lt"/>
              </a:rPr>
              <a:t>Retrocalcaneal</a:t>
            </a:r>
            <a:r>
              <a:rPr lang="en-US" sz="2400" b="1" dirty="0">
                <a:latin typeface="+mn-lt"/>
              </a:rPr>
              <a:t> bursitis</a:t>
            </a:r>
          </a:p>
          <a:p>
            <a:pPr>
              <a:lnSpc>
                <a:spcPct val="80000"/>
              </a:lnSpc>
            </a:pPr>
            <a:r>
              <a:rPr lang="en-US" sz="2400" b="1" dirty="0" err="1">
                <a:latin typeface="+mn-lt"/>
              </a:rPr>
              <a:t>Subcalcaneal</a:t>
            </a:r>
            <a:r>
              <a:rPr lang="en-US" sz="2400" b="1" dirty="0">
                <a:latin typeface="+mn-lt"/>
              </a:rPr>
              <a:t> bursitis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Rupture of plantar fascia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Medial </a:t>
            </a:r>
            <a:r>
              <a:rPr lang="en-US" sz="2400" b="1" dirty="0" err="1">
                <a:latin typeface="+mn-lt"/>
              </a:rPr>
              <a:t>calcaneal</a:t>
            </a:r>
            <a:r>
              <a:rPr lang="en-US" sz="2400" b="1" dirty="0">
                <a:latin typeface="+mn-lt"/>
              </a:rPr>
              <a:t> nerve entrapment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Stress fracture of the </a:t>
            </a:r>
            <a:r>
              <a:rPr lang="en-US" sz="2400" b="1" dirty="0" err="1">
                <a:latin typeface="+mn-lt"/>
              </a:rPr>
              <a:t>calcaneus</a:t>
            </a:r>
            <a:endParaRPr lang="en-US" sz="2400" b="1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Tarsal tunnel syndrome (posterior </a:t>
            </a:r>
            <a:r>
              <a:rPr lang="en-US" sz="2400" b="1" dirty="0" err="1">
                <a:latin typeface="+mn-lt"/>
              </a:rPr>
              <a:t>tibial</a:t>
            </a:r>
            <a:r>
              <a:rPr lang="en-US" sz="2400" b="1" dirty="0">
                <a:latin typeface="+mn-lt"/>
              </a:rPr>
              <a:t> nerve)</a:t>
            </a:r>
          </a:p>
          <a:p>
            <a:pPr>
              <a:lnSpc>
                <a:spcPct val="80000"/>
              </a:lnSpc>
            </a:pPr>
            <a:r>
              <a:rPr lang="en-US" sz="2400" b="1" dirty="0" err="1">
                <a:latin typeface="+mn-lt"/>
              </a:rPr>
              <a:t>Enthesopathy</a:t>
            </a:r>
            <a:r>
              <a:rPr lang="en-US" sz="2400" b="1" dirty="0">
                <a:latin typeface="+mn-lt"/>
              </a:rPr>
              <a:t> (</a:t>
            </a:r>
            <a:r>
              <a:rPr lang="en-US" sz="2400" b="1" dirty="0" err="1">
                <a:latin typeface="+mn-lt"/>
              </a:rPr>
              <a:t>seronegative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spondyloarthropathies</a:t>
            </a:r>
            <a:r>
              <a:rPr lang="en-US" sz="2400" b="1" dirty="0">
                <a:latin typeface="+mn-lt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Paget’s disease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S1,2 </a:t>
            </a:r>
            <a:r>
              <a:rPr lang="en-US" sz="2400" b="1" dirty="0" err="1">
                <a:latin typeface="+mn-lt"/>
              </a:rPr>
              <a:t>radiculopathy</a:t>
            </a:r>
            <a:endParaRPr lang="en-US" sz="2400" b="1" dirty="0">
              <a:latin typeface="+mn-lt"/>
            </a:endParaRPr>
          </a:p>
        </p:txBody>
      </p:sp>
      <p:pic>
        <p:nvPicPr>
          <p:cNvPr id="57349" name="Picture 5" descr="Pfasci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590800"/>
            <a:ext cx="3810000" cy="2484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Standard treatment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45307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Relative rest</a:t>
            </a:r>
          </a:p>
          <a:p>
            <a:r>
              <a:rPr lang="en-US" sz="2800" dirty="0">
                <a:latin typeface="+mn-lt"/>
              </a:rPr>
              <a:t>Stretching </a:t>
            </a:r>
          </a:p>
          <a:p>
            <a:r>
              <a:rPr lang="en-US" sz="2800" dirty="0">
                <a:latin typeface="+mn-lt"/>
              </a:rPr>
              <a:t>Intrinsic foot muscle strengthening</a:t>
            </a:r>
          </a:p>
          <a:p>
            <a:r>
              <a:rPr lang="en-US" sz="2800" dirty="0">
                <a:latin typeface="+mn-lt"/>
              </a:rPr>
              <a:t>Physical therapy</a:t>
            </a:r>
          </a:p>
          <a:p>
            <a:r>
              <a:rPr lang="en-US" sz="2800" dirty="0">
                <a:latin typeface="+mn-lt"/>
              </a:rPr>
              <a:t>Injection</a:t>
            </a:r>
          </a:p>
          <a:p>
            <a:r>
              <a:rPr lang="en-US" sz="2800" dirty="0">
                <a:latin typeface="+mn-lt"/>
              </a:rPr>
              <a:t>Tension night splint</a:t>
            </a:r>
          </a:p>
          <a:p>
            <a:r>
              <a:rPr lang="en-US" sz="2800" dirty="0">
                <a:latin typeface="+mn-lt"/>
              </a:rPr>
              <a:t>Orthotics</a:t>
            </a:r>
          </a:p>
          <a:p>
            <a:r>
              <a:rPr lang="en-US" sz="2800" dirty="0">
                <a:latin typeface="+mn-lt"/>
              </a:rPr>
              <a:t>Surgery </a:t>
            </a:r>
          </a:p>
        </p:txBody>
      </p:sp>
      <p:pic>
        <p:nvPicPr>
          <p:cNvPr id="65550" name="Picture 14" descr="Gastroc stret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3886200"/>
            <a:ext cx="2057400" cy="2743200"/>
          </a:xfrm>
          <a:noFill/>
          <a:ln/>
        </p:spPr>
      </p:pic>
      <p:pic>
        <p:nvPicPr>
          <p:cNvPr id="65551" name="Picture 15" descr="med cal tu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7463" y="1600200"/>
            <a:ext cx="3368675" cy="2189163"/>
          </a:xfrm>
          <a:noFill/>
          <a:ln/>
        </p:spPr>
      </p:pic>
      <p:pic>
        <p:nvPicPr>
          <p:cNvPr id="65552" name="Picture 16" descr="Plantar str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86200"/>
            <a:ext cx="23304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does an osteopath offer?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n-lt"/>
              </a:rPr>
              <a:t>Does being an osteopath bring anything else to the table?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+mn-lt"/>
              </a:rPr>
              <a:t>Understanding the functional anatomy, and dysfunctional physiology, might lead to improved results. </a:t>
            </a:r>
          </a:p>
          <a:p>
            <a:pPr>
              <a:lnSpc>
                <a:spcPct val="90000"/>
              </a:lnSpc>
            </a:pPr>
            <a:r>
              <a:rPr lang="en-US">
                <a:latin typeface="+mn-lt"/>
              </a:rPr>
              <a:t>Therefore, what is the function of the anatomy? How may it be influenced? Does this change our treatment? How does it influence our standard treatment. </a:t>
            </a:r>
          </a:p>
          <a:p>
            <a:pPr>
              <a:lnSpc>
                <a:spcPct val="90000"/>
              </a:lnSpc>
            </a:pPr>
            <a:r>
              <a:rPr lang="en-US">
                <a:latin typeface="+mn-lt"/>
              </a:rPr>
              <a:t>I would argue that largest benefit comes from an osteopathic understanding of the problem.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The </a:t>
            </a:r>
            <a:r>
              <a:rPr lang="en-US" sz="4800" dirty="0" smtClean="0">
                <a:latin typeface="+mn-lt"/>
              </a:rPr>
              <a:t>osteopathic advantage</a:t>
            </a:r>
            <a:endParaRPr lang="en-US" sz="4800" dirty="0">
              <a:latin typeface="+mn-lt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6019800" cy="5334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+mn-lt"/>
              </a:rPr>
              <a:t>Therefore, the goal of treatment must be to re-establish normal function: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latin typeface="+mn-lt"/>
              </a:rPr>
              <a:t>Maintenance of the medial arch</a:t>
            </a:r>
          </a:p>
          <a:p>
            <a:pPr lvl="2">
              <a:lnSpc>
                <a:spcPct val="80000"/>
              </a:lnSpc>
            </a:pPr>
            <a:r>
              <a:rPr lang="en-US" b="1" dirty="0">
                <a:latin typeface="+mn-lt"/>
              </a:rPr>
              <a:t>Relieve pressure from the ligaments</a:t>
            </a:r>
          </a:p>
          <a:p>
            <a:pPr lvl="3">
              <a:lnSpc>
                <a:spcPct val="80000"/>
              </a:lnSpc>
            </a:pPr>
            <a:r>
              <a:rPr lang="en-US" sz="2400" b="1" dirty="0">
                <a:latin typeface="+mn-lt"/>
              </a:rPr>
              <a:t>OMT, arch support</a:t>
            </a:r>
          </a:p>
          <a:p>
            <a:pPr lvl="2">
              <a:lnSpc>
                <a:spcPct val="80000"/>
              </a:lnSpc>
            </a:pPr>
            <a:r>
              <a:rPr lang="en-US" b="1" dirty="0">
                <a:latin typeface="+mn-lt"/>
              </a:rPr>
              <a:t>Improve strength of intrinsic foot </a:t>
            </a:r>
            <a:r>
              <a:rPr lang="en-US" b="1" dirty="0" smtClean="0">
                <a:latin typeface="+mn-lt"/>
              </a:rPr>
              <a:t>muscles</a:t>
            </a:r>
            <a:endParaRPr lang="en-US" b="1" dirty="0">
              <a:latin typeface="+mn-lt"/>
            </a:endParaRPr>
          </a:p>
          <a:p>
            <a:pPr lvl="3">
              <a:lnSpc>
                <a:spcPct val="80000"/>
              </a:lnSpc>
            </a:pPr>
            <a:r>
              <a:rPr lang="en-US" sz="2400" b="1" dirty="0">
                <a:latin typeface="+mn-lt"/>
              </a:rPr>
              <a:t>exercises</a:t>
            </a:r>
          </a:p>
          <a:p>
            <a:pPr lvl="2">
              <a:lnSpc>
                <a:spcPct val="80000"/>
              </a:lnSpc>
            </a:pPr>
            <a:r>
              <a:rPr lang="en-US" b="1" dirty="0">
                <a:latin typeface="+mn-lt"/>
              </a:rPr>
              <a:t>Correct tightness of the Achilles</a:t>
            </a:r>
          </a:p>
          <a:p>
            <a:pPr lvl="3">
              <a:lnSpc>
                <a:spcPct val="80000"/>
              </a:lnSpc>
            </a:pPr>
            <a:r>
              <a:rPr lang="en-US" sz="2400" b="1" dirty="0">
                <a:latin typeface="+mn-lt"/>
              </a:rPr>
              <a:t>OMT, stretching</a:t>
            </a:r>
          </a:p>
          <a:p>
            <a:pPr lvl="2">
              <a:lnSpc>
                <a:spcPct val="80000"/>
              </a:lnSpc>
            </a:pPr>
            <a:r>
              <a:rPr lang="en-US" b="1" dirty="0">
                <a:latin typeface="+mn-lt"/>
              </a:rPr>
              <a:t>Improve </a:t>
            </a:r>
            <a:r>
              <a:rPr lang="en-US" b="1" dirty="0" err="1">
                <a:latin typeface="+mn-lt"/>
              </a:rPr>
              <a:t>proprioceptive</a:t>
            </a:r>
            <a:r>
              <a:rPr lang="en-US" b="1" dirty="0">
                <a:latin typeface="+mn-lt"/>
              </a:rPr>
              <a:t> function</a:t>
            </a:r>
          </a:p>
          <a:p>
            <a:pPr lvl="3">
              <a:lnSpc>
                <a:spcPct val="80000"/>
              </a:lnSpc>
            </a:pPr>
            <a:r>
              <a:rPr lang="en-US" sz="2400" b="1" dirty="0">
                <a:latin typeface="+mn-lt"/>
              </a:rPr>
              <a:t>OMT, specific </a:t>
            </a:r>
            <a:r>
              <a:rPr lang="en-US" sz="2400" b="1" dirty="0" err="1">
                <a:latin typeface="+mn-lt"/>
              </a:rPr>
              <a:t>proprioceptive</a:t>
            </a:r>
            <a:r>
              <a:rPr lang="en-US" sz="2400" b="1" dirty="0">
                <a:latin typeface="+mn-lt"/>
              </a:rPr>
              <a:t> retraining</a:t>
            </a:r>
          </a:p>
          <a:p>
            <a:pPr>
              <a:lnSpc>
                <a:spcPct val="80000"/>
              </a:lnSpc>
            </a:pPr>
            <a:r>
              <a:rPr lang="en-US" sz="2400" b="1" i="1" dirty="0">
                <a:latin typeface="+mn-lt"/>
              </a:rPr>
              <a:t>But don’t forget that there is still pathology that must heal!</a:t>
            </a:r>
          </a:p>
        </p:txBody>
      </p:sp>
      <p:pic>
        <p:nvPicPr>
          <p:cNvPr id="174087" name="Picture 7" descr="Gastroc stret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1524000"/>
            <a:ext cx="1641475" cy="2189163"/>
          </a:xfrm>
          <a:noFill/>
          <a:ln/>
        </p:spPr>
      </p:pic>
      <p:pic>
        <p:nvPicPr>
          <p:cNvPr id="174088" name="Picture 8" descr="Na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4587" y="3962400"/>
            <a:ext cx="2919413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Arches</a:t>
            </a:r>
          </a:p>
        </p:txBody>
      </p:sp>
      <p:pic>
        <p:nvPicPr>
          <p:cNvPr id="97286" name="Picture 6" descr="Medial arch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0000"/>
          </a:blip>
          <a:srcRect t="3433"/>
          <a:stretch>
            <a:fillRect/>
          </a:stretch>
        </p:blipFill>
        <p:spPr>
          <a:xfrm>
            <a:off x="4572000" y="2895600"/>
            <a:ext cx="4267200" cy="2143125"/>
          </a:xfrm>
          <a:noFill/>
          <a:ln/>
        </p:spPr>
      </p:pic>
      <p:pic>
        <p:nvPicPr>
          <p:cNvPr id="97287" name="Picture 7" descr="NavicCubo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228600" y="1524000"/>
            <a:ext cx="4148138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2963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Osteopathic Principles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648200" cy="4800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Or as restated by the faculty of the Kirksville College of Osteopathy &amp; Surgery in 1953: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The body is a unit.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Structure &amp; function are reciprocally interrelated.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The body is self-healing.</a:t>
            </a:r>
          </a:p>
        </p:txBody>
      </p:sp>
      <p:pic>
        <p:nvPicPr>
          <p:cNvPr id="387076" name="Picture 4" descr="AT Still 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2860675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Arches: deep ligaments</a:t>
            </a:r>
          </a:p>
        </p:txBody>
      </p:sp>
      <p:pic>
        <p:nvPicPr>
          <p:cNvPr id="13415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676400"/>
            <a:ext cx="1889125" cy="4343400"/>
          </a:xfrm>
          <a:noFill/>
          <a:ln/>
        </p:spPr>
      </p:pic>
      <p:pic>
        <p:nvPicPr>
          <p:cNvPr id="134154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4000" r="16000" b="5141"/>
          <a:stretch>
            <a:fillRect/>
          </a:stretch>
        </p:blipFill>
        <p:spPr>
          <a:xfrm>
            <a:off x="228600" y="1676400"/>
            <a:ext cx="3035300" cy="4267200"/>
          </a:xfrm>
          <a:noFill/>
          <a:ln/>
        </p:spPr>
      </p:pic>
      <p:pic>
        <p:nvPicPr>
          <p:cNvPr id="13415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29028"/>
          <a:stretch>
            <a:fillRect/>
          </a:stretch>
        </p:blipFill>
        <p:spPr>
          <a:xfrm>
            <a:off x="5334000" y="2667000"/>
            <a:ext cx="3810000" cy="2046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Intrinsic foot muscles</a:t>
            </a:r>
          </a:p>
        </p:txBody>
      </p:sp>
      <p:pic>
        <p:nvPicPr>
          <p:cNvPr id="12800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8000" r="28000" b="7068"/>
          <a:stretch>
            <a:fillRect/>
          </a:stretch>
        </p:blipFill>
        <p:spPr>
          <a:xfrm>
            <a:off x="304800" y="1600200"/>
            <a:ext cx="2398713" cy="5257800"/>
          </a:xfrm>
          <a:ln/>
        </p:spPr>
      </p:pic>
      <p:pic>
        <p:nvPicPr>
          <p:cNvPr id="128009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25999" r="25999" b="7498"/>
          <a:stretch>
            <a:fillRect/>
          </a:stretch>
        </p:blipFill>
        <p:spPr>
          <a:xfrm>
            <a:off x="3124200" y="1600200"/>
            <a:ext cx="2293938" cy="5257800"/>
          </a:xfrm>
        </p:spPr>
      </p:pic>
      <p:pic>
        <p:nvPicPr>
          <p:cNvPr id="128016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5000" y="1600200"/>
            <a:ext cx="3167063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>
                <a:latin typeface="+mn-lt"/>
              </a:rPr>
              <a:t>Tibialis posterior, flexor hallucis longus, flexor digitorum longus</a:t>
            </a:r>
          </a:p>
        </p:txBody>
      </p:sp>
      <p:pic>
        <p:nvPicPr>
          <p:cNvPr id="1218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872" b="4135"/>
          <a:stretch>
            <a:fillRect/>
          </a:stretch>
        </p:blipFill>
        <p:spPr>
          <a:xfrm>
            <a:off x="914400" y="1889125"/>
            <a:ext cx="3810000" cy="3952875"/>
          </a:xfrm>
          <a:noFill/>
          <a:ln/>
        </p:spPr>
      </p:pic>
      <p:pic>
        <p:nvPicPr>
          <p:cNvPr id="1218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000" r="24001" b="3214"/>
          <a:stretch>
            <a:fillRect/>
          </a:stretch>
        </p:blipFill>
        <p:spPr>
          <a:xfrm>
            <a:off x="4876800" y="1889125"/>
            <a:ext cx="3810000" cy="3952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Achilles Tendon</a:t>
            </a:r>
          </a:p>
        </p:txBody>
      </p:sp>
      <p:pic>
        <p:nvPicPr>
          <p:cNvPr id="83979" name="Picture 11" descr="Achil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rcRect t="1682"/>
          <a:stretch>
            <a:fillRect/>
          </a:stretch>
        </p:blipFill>
        <p:spPr>
          <a:xfrm>
            <a:off x="1414463" y="1600200"/>
            <a:ext cx="2809875" cy="4530725"/>
          </a:xfrm>
          <a:noFill/>
          <a:ln/>
        </p:spPr>
      </p:pic>
      <p:pic>
        <p:nvPicPr>
          <p:cNvPr id="83981" name="Picture 13" descr="Achil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4876800" y="2644775"/>
            <a:ext cx="3810000" cy="2439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treatment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+mn-lt"/>
              </a:rPr>
              <a:t>Regardless of how you choose to affect the problem, certain things must be consistently done in order to treat the problem, and prevent its recurrence.</a:t>
            </a:r>
          </a:p>
          <a:p>
            <a:pPr lvl="1"/>
            <a:r>
              <a:rPr lang="en-US">
                <a:latin typeface="+mn-lt"/>
              </a:rPr>
              <a:t>Remember that there is pathology here.</a:t>
            </a:r>
          </a:p>
          <a:p>
            <a:r>
              <a:rPr lang="en-US">
                <a:latin typeface="+mn-lt"/>
              </a:rPr>
              <a:t>Inquire regarding changes in activity, footwear:</a:t>
            </a:r>
          </a:p>
          <a:p>
            <a:pPr lvl="1"/>
            <a:r>
              <a:rPr lang="en-US">
                <a:latin typeface="+mn-lt"/>
              </a:rPr>
              <a:t>Often patients present after it has been present for months—ask specifically. </a:t>
            </a:r>
          </a:p>
          <a:p>
            <a:pPr lvl="1"/>
            <a:r>
              <a:rPr lang="en-US">
                <a:latin typeface="+mn-lt"/>
              </a:rPr>
              <a:t>Look at the shoes and the insoles.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Common aspects of treatment	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You must take pressure off the plantar fascia:</a:t>
            </a:r>
          </a:p>
          <a:p>
            <a:pPr lvl="1"/>
            <a:r>
              <a:rPr lang="en-US" sz="3200" dirty="0">
                <a:latin typeface="+mn-lt"/>
              </a:rPr>
              <a:t>Easiest way to do this is with a heel lift:</a:t>
            </a:r>
          </a:p>
          <a:p>
            <a:pPr lvl="2"/>
            <a:r>
              <a:rPr lang="en-US" sz="3200" dirty="0">
                <a:latin typeface="+mn-lt"/>
              </a:rPr>
              <a:t>Typically 5-10mm is sufficient.</a:t>
            </a:r>
          </a:p>
          <a:p>
            <a:pPr lvl="1"/>
            <a:r>
              <a:rPr lang="en-US" sz="3200" dirty="0">
                <a:latin typeface="+mn-lt"/>
              </a:rPr>
              <a:t>Treat both sides.</a:t>
            </a:r>
          </a:p>
          <a:p>
            <a:r>
              <a:rPr lang="en-US" dirty="0">
                <a:latin typeface="+mn-lt"/>
              </a:rPr>
              <a:t>Stretch the Achilles tendon, both </a:t>
            </a:r>
            <a:r>
              <a:rPr lang="en-US" dirty="0" err="1">
                <a:latin typeface="+mn-lt"/>
              </a:rPr>
              <a:t>gastrocnemius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soleus</a:t>
            </a:r>
            <a:r>
              <a:rPr lang="en-US" dirty="0">
                <a:latin typeface="+mn-lt"/>
              </a:rPr>
              <a:t>.</a:t>
            </a:r>
          </a:p>
          <a:p>
            <a:r>
              <a:rPr lang="en-US" dirty="0">
                <a:latin typeface="+mn-lt"/>
              </a:rPr>
              <a:t>Stretch the plantar fascia. </a:t>
            </a:r>
          </a:p>
          <a:p>
            <a:r>
              <a:rPr lang="en-US" dirty="0">
                <a:latin typeface="+mn-lt"/>
              </a:rPr>
              <a:t>Strengthen the intrinsic foot muscles.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Unload the plantar fascia</a:t>
            </a:r>
          </a:p>
        </p:txBody>
      </p:sp>
      <p:sp>
        <p:nvSpPr>
          <p:cNvPr id="1874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5720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Very important to relieve the tension on the plantar fascia.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Can be done multiple ways, but heel lift is often easiest: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n-lt"/>
              </a:rPr>
              <a:t>This drops the forefoot during weight bearing, shortening the distance between the metatarsals and </a:t>
            </a:r>
            <a:r>
              <a:rPr lang="en-US" sz="2400" dirty="0" err="1">
                <a:latin typeface="+mn-lt"/>
              </a:rPr>
              <a:t>calcaneus</a:t>
            </a:r>
            <a:endParaRPr lang="en-US" sz="24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n-lt"/>
              </a:rPr>
              <a:t>Secondarily relieves tension on the Achilles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Should be done from a horizontal, not sloping (such as a high-heeled shoe would do), position.</a:t>
            </a:r>
          </a:p>
        </p:txBody>
      </p:sp>
      <p:pic>
        <p:nvPicPr>
          <p:cNvPr id="187403" name="Picture 11" descr="heel li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598738"/>
            <a:ext cx="4419600" cy="2719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Stretch the Achilles tendon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7244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Possibly the </a:t>
            </a:r>
            <a:r>
              <a:rPr lang="en-US" sz="2800" dirty="0">
                <a:latin typeface="+mn-lt"/>
              </a:rPr>
              <a:t>most important </a:t>
            </a:r>
            <a:r>
              <a:rPr lang="en-US" sz="2800" dirty="0" smtClean="0">
                <a:latin typeface="+mn-lt"/>
              </a:rPr>
              <a:t>aspect </a:t>
            </a:r>
            <a:r>
              <a:rPr lang="en-US" sz="2800" dirty="0">
                <a:latin typeface="+mn-lt"/>
              </a:rPr>
              <a:t>of treatment.</a:t>
            </a:r>
          </a:p>
          <a:p>
            <a:r>
              <a:rPr lang="en-US" sz="2800" dirty="0">
                <a:latin typeface="+mn-lt"/>
              </a:rPr>
              <a:t>Remember to stretch both </a:t>
            </a:r>
            <a:r>
              <a:rPr lang="en-US" sz="2800" dirty="0" err="1" smtClean="0">
                <a:latin typeface="+mn-lt"/>
              </a:rPr>
              <a:t>gastroc</a:t>
            </a:r>
            <a:r>
              <a:rPr lang="en-US" sz="2800" dirty="0" smtClean="0">
                <a:latin typeface="+mn-lt"/>
              </a:rPr>
              <a:t> (knee straight) &amp; </a:t>
            </a:r>
            <a:r>
              <a:rPr lang="en-US" sz="2800" dirty="0" err="1" smtClean="0">
                <a:latin typeface="+mn-lt"/>
              </a:rPr>
              <a:t>soleus</a:t>
            </a:r>
            <a:r>
              <a:rPr lang="en-US" sz="2800" dirty="0" smtClean="0">
                <a:latin typeface="+mn-lt"/>
              </a:rPr>
              <a:t> (knee bent)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Stretches should be held for 20-30s, repeated three times, both sides, regardless of symptoms</a:t>
            </a:r>
            <a:r>
              <a:rPr lang="en-US" sz="2800" dirty="0" smtClean="0">
                <a:latin typeface="+mn-lt"/>
              </a:rPr>
              <a:t>.</a:t>
            </a:r>
          </a:p>
          <a:p>
            <a:r>
              <a:rPr lang="en-US" sz="2800" dirty="0" smtClean="0"/>
              <a:t>Consider using a step &amp;/or activated stretching (muscle energy)</a:t>
            </a:r>
            <a:endParaRPr lang="en-US" sz="2800" dirty="0">
              <a:latin typeface="+mn-lt"/>
            </a:endParaRPr>
          </a:p>
        </p:txBody>
      </p:sp>
      <p:pic>
        <p:nvPicPr>
          <p:cNvPr id="190473" name="Picture 9" descr="Gastroc stret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447800"/>
            <a:ext cx="2343150" cy="3124200"/>
          </a:xfrm>
          <a:noFill/>
          <a:ln/>
        </p:spPr>
      </p:pic>
      <p:pic>
        <p:nvPicPr>
          <p:cNvPr id="190472" name="Picture 8" descr="Soleus stret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7375" y="3581400"/>
            <a:ext cx="2206625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Plantar fascia stretch	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Direct stretching of plantar fascia is often recommended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I am not always sure how beneficial this is, or if the therapeutic benefit is really in stretching the fascia, or in some of the associated muscles supporting the arch.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Stretch held same as previous ones.</a:t>
            </a:r>
          </a:p>
        </p:txBody>
      </p:sp>
      <p:pic>
        <p:nvPicPr>
          <p:cNvPr id="192518" name="Picture 6" descr="Plantar stret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22425"/>
            <a:ext cx="3810000" cy="4484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Strengthen intrinsic foot muscles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30725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I find this very helpful in reconditioning muscles to help support the arch. </a:t>
            </a:r>
          </a:p>
          <a:p>
            <a:r>
              <a:rPr lang="en-US" dirty="0">
                <a:latin typeface="+mn-lt"/>
              </a:rPr>
              <a:t>Does more than just intrinsic muscles, </a:t>
            </a:r>
            <a:r>
              <a:rPr lang="en-US" dirty="0" smtClean="0">
                <a:latin typeface="+mn-lt"/>
              </a:rPr>
              <a:t>also includes </a:t>
            </a:r>
            <a:r>
              <a:rPr lang="en-US" dirty="0">
                <a:latin typeface="+mn-lt"/>
              </a:rPr>
              <a:t>the flexor </a:t>
            </a:r>
            <a:r>
              <a:rPr lang="en-US" dirty="0" err="1">
                <a:latin typeface="+mn-lt"/>
              </a:rPr>
              <a:t>hallucis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longus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flexor </a:t>
            </a:r>
            <a:r>
              <a:rPr lang="en-US" dirty="0" err="1">
                <a:latin typeface="+mn-lt"/>
              </a:rPr>
              <a:t>digitorum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longus</a:t>
            </a:r>
            <a:r>
              <a:rPr lang="en-US" dirty="0" smtClean="0">
                <a:latin typeface="+mn-lt"/>
              </a:rPr>
              <a:t>, and maybe </a:t>
            </a:r>
            <a:r>
              <a:rPr lang="en-US" dirty="0" err="1" smtClean="0">
                <a:latin typeface="+mn-lt"/>
              </a:rPr>
              <a:t>tibialis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posterior.</a:t>
            </a:r>
          </a:p>
        </p:txBody>
      </p:sp>
      <p:pic>
        <p:nvPicPr>
          <p:cNvPr id="194568" name="Picture 8" descr="foot muscle strengthening K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00200"/>
            <a:ext cx="2919413" cy="2189163"/>
          </a:xfrm>
          <a:noFill/>
          <a:ln/>
        </p:spPr>
      </p:pic>
      <p:pic>
        <p:nvPicPr>
          <p:cNvPr id="194569" name="Picture 9" descr="foot muscle strengthening 2 K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4038600"/>
            <a:ext cx="2919413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25" y="76200"/>
            <a:ext cx="49688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267200" cy="990600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latin typeface="+mn-lt"/>
              </a:rPr>
              <a:t>Tensegrity</a:t>
            </a:r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267200" cy="5791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Still in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development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A self-stabilizing system in which tension is continuously transmitted across all elements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Stability from distribution &amp; balancing of mechanical forces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Triangulated structures form the basis for this system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n-lt"/>
              </a:rPr>
              <a:t>Tetrahedron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n-lt"/>
              </a:rPr>
              <a:t>Octahedron</a:t>
            </a:r>
          </a:p>
          <a:p>
            <a:pPr lvl="2"/>
            <a:r>
              <a:rPr lang="en-US" dirty="0" err="1">
                <a:solidFill>
                  <a:schemeClr val="tx1"/>
                </a:solidFill>
                <a:latin typeface="+mn-lt"/>
              </a:rPr>
              <a:t>Icosahedron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96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OMT: navicular/cuboid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8768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Correct dysfunction of the arch, especially the </a:t>
            </a:r>
            <a:r>
              <a:rPr lang="en-US" sz="2800" dirty="0" err="1">
                <a:latin typeface="+mn-lt"/>
              </a:rPr>
              <a:t>navicular</a:t>
            </a:r>
            <a:r>
              <a:rPr lang="en-US" sz="2800" dirty="0">
                <a:latin typeface="+mn-lt"/>
              </a:rPr>
              <a:t>, which tends to be rotated medially.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n-lt"/>
              </a:rPr>
              <a:t>Functional </a:t>
            </a:r>
            <a:r>
              <a:rPr lang="en-US" sz="2800" dirty="0">
                <a:latin typeface="+mn-lt"/>
              </a:rPr>
              <a:t>approach: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Start from position of ease.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Add compressive force.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Take joint to, and through, the original barrier, maintaining the compressive force. </a:t>
            </a:r>
          </a:p>
        </p:txBody>
      </p:sp>
      <p:pic>
        <p:nvPicPr>
          <p:cNvPr id="197639" name="Picture 7" descr="Na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1300" y="1600200"/>
            <a:ext cx="2919413" cy="2189163"/>
          </a:xfrm>
          <a:noFill/>
          <a:ln/>
        </p:spPr>
      </p:pic>
      <p:pic>
        <p:nvPicPr>
          <p:cNvPr id="197640" name="Picture 8" descr="Na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911600"/>
            <a:ext cx="2895600" cy="2251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OMT: tibiotalar joint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6482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Often also restricted with talus held in relatively </a:t>
            </a:r>
            <a:r>
              <a:rPr lang="en-US" sz="2400" dirty="0" err="1">
                <a:latin typeface="+mn-lt"/>
              </a:rPr>
              <a:t>valgus</a:t>
            </a:r>
            <a:r>
              <a:rPr lang="en-US" sz="2400" dirty="0">
                <a:latin typeface="+mn-lt"/>
              </a:rPr>
              <a:t> position.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n-lt"/>
              </a:rPr>
              <a:t>Many ways to do this: this is an </a:t>
            </a:r>
            <a:r>
              <a:rPr lang="en-US" sz="2400" dirty="0" err="1">
                <a:latin typeface="+mn-lt"/>
              </a:rPr>
              <a:t>articulatory</a:t>
            </a:r>
            <a:r>
              <a:rPr lang="en-US" sz="2400" dirty="0">
                <a:latin typeface="+mn-lt"/>
              </a:rPr>
              <a:t> technique: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+mn-lt"/>
              </a:rPr>
              <a:t>Contralateral</a:t>
            </a:r>
            <a:r>
              <a:rPr lang="en-US" sz="2400" dirty="0">
                <a:latin typeface="+mn-lt"/>
              </a:rPr>
              <a:t> elbow in popliteal fossa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n-lt"/>
              </a:rPr>
              <a:t>Hand grasp </a:t>
            </a:r>
            <a:r>
              <a:rPr lang="en-US" sz="2400" dirty="0" err="1">
                <a:latin typeface="+mn-lt"/>
              </a:rPr>
              <a:t>calcaneus</a:t>
            </a:r>
            <a:r>
              <a:rPr lang="en-US" sz="2400" dirty="0">
                <a:latin typeface="+mn-lt"/>
              </a:rPr>
              <a:t> and anterior process of talus.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n-lt"/>
              </a:rPr>
              <a:t>Lean cephalad, elbow acting as fulcrum to distract the talus from the mortise.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n-lt"/>
              </a:rPr>
              <a:t>Gently rock the talus until articulation and release occurs.</a:t>
            </a:r>
          </a:p>
        </p:txBody>
      </p:sp>
      <p:pic>
        <p:nvPicPr>
          <p:cNvPr id="199687" name="Picture 7" descr="Talar distraction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09800"/>
            <a:ext cx="3810000" cy="3336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OMT: </a:t>
            </a:r>
            <a:r>
              <a:rPr lang="en-US" dirty="0" err="1">
                <a:latin typeface="+mn-lt"/>
              </a:rPr>
              <a:t>tibial</a:t>
            </a:r>
            <a:r>
              <a:rPr lang="en-US" dirty="0">
                <a:latin typeface="+mn-lt"/>
              </a:rPr>
              <a:t> torsion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95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Notice that we are working up the kinetic chain. Obviously any somatic dysfunction should be treated, especially in the lumbar spine and pelvis.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Functional technique: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Start from position of ease, typically ext rot.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Apply compressive force.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Move tibia to and through barrier while extending the knee.</a:t>
            </a:r>
          </a:p>
          <a:p>
            <a:pPr lvl="1">
              <a:lnSpc>
                <a:spcPct val="90000"/>
              </a:lnSpc>
            </a:pPr>
            <a:endParaRPr lang="en-US" sz="2200" dirty="0">
              <a:latin typeface="+mn-lt"/>
            </a:endParaRPr>
          </a:p>
        </p:txBody>
      </p:sp>
      <p:pic>
        <p:nvPicPr>
          <p:cNvPr id="201735" name="Picture 7" descr="tibial torsion 1 K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528763"/>
            <a:ext cx="3657600" cy="2332037"/>
          </a:xfrm>
          <a:noFill/>
          <a:ln/>
        </p:spPr>
      </p:pic>
      <p:pic>
        <p:nvPicPr>
          <p:cNvPr id="201736" name="Picture 8" descr="tibial torsion 2 K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941763"/>
            <a:ext cx="3698875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Fascial stripping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This is something that </a:t>
            </a:r>
            <a:r>
              <a:rPr lang="en-US" sz="3600" dirty="0" smtClean="0">
                <a:latin typeface="+mn-lt"/>
              </a:rPr>
              <a:t>has been modified </a:t>
            </a:r>
            <a:r>
              <a:rPr lang="en-US" sz="3600" dirty="0">
                <a:latin typeface="+mn-lt"/>
              </a:rPr>
              <a:t>from Steven </a:t>
            </a:r>
            <a:r>
              <a:rPr lang="en-US" sz="3600" dirty="0" err="1">
                <a:latin typeface="+mn-lt"/>
              </a:rPr>
              <a:t>Typaldos</a:t>
            </a:r>
            <a:r>
              <a:rPr lang="en-US" sz="3600" dirty="0">
                <a:latin typeface="+mn-lt"/>
              </a:rPr>
              <a:t>, DO. </a:t>
            </a:r>
          </a:p>
          <a:p>
            <a:r>
              <a:rPr lang="en-US" sz="3600" dirty="0">
                <a:latin typeface="+mn-lt"/>
              </a:rPr>
              <a:t>It is very painful, but very effective, and they often stand up feeling much better. </a:t>
            </a:r>
          </a:p>
          <a:p>
            <a:r>
              <a:rPr lang="en-US" sz="3600" dirty="0" smtClean="0">
                <a:latin typeface="+mn-lt"/>
              </a:rPr>
              <a:t>Treatment </a:t>
            </a:r>
            <a:r>
              <a:rPr lang="en-US" sz="3600" dirty="0">
                <a:latin typeface="+mn-lt"/>
              </a:rPr>
              <a:t>is done once per week, and typically takes ~6 </a:t>
            </a:r>
            <a:r>
              <a:rPr lang="en-US" sz="3600" dirty="0" smtClean="0">
                <a:latin typeface="+mn-lt"/>
              </a:rPr>
              <a:t>treatments</a:t>
            </a:r>
            <a:r>
              <a:rPr lang="en-US" sz="3600" dirty="0" smtClean="0"/>
              <a:t>, sometimes less.</a:t>
            </a:r>
            <a:endParaRPr lang="en-US" sz="36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Fascial stripping</a:t>
            </a:r>
          </a:p>
        </p:txBody>
      </p:sp>
      <p:pic>
        <p:nvPicPr>
          <p:cNvPr id="204809" name="Picture 9" descr="Fasc stripp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5100" y="1600200"/>
            <a:ext cx="2767013" cy="2189163"/>
          </a:xfrm>
          <a:noFill/>
          <a:ln/>
        </p:spPr>
      </p:pic>
      <p:pic>
        <p:nvPicPr>
          <p:cNvPr id="204810" name="Picture 10" descr="Fasc strip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1625" y="1600200"/>
            <a:ext cx="2800350" cy="2189163"/>
          </a:xfrm>
          <a:noFill/>
          <a:ln/>
        </p:spPr>
      </p:pic>
      <p:pic>
        <p:nvPicPr>
          <p:cNvPr id="204811" name="Picture 11" descr="Fasc stripp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58900" y="3941763"/>
            <a:ext cx="2919413" cy="2189162"/>
          </a:xfrm>
          <a:noFill/>
          <a:ln/>
        </p:spPr>
      </p:pic>
      <p:pic>
        <p:nvPicPr>
          <p:cNvPr id="204812" name="Picture 12" descr="Fasc stripp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3962400"/>
            <a:ext cx="2895600" cy="2170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So what </a:t>
            </a:r>
            <a:r>
              <a:rPr lang="en-US" dirty="0" smtClean="0">
                <a:latin typeface="+mn-lt"/>
              </a:rPr>
              <a:t>do we do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7244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Make sure it is plantar fasciitis!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Treat the existing somatic dysfunction on the first visit.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Heel lift.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HEP consisting of stretching and strengthening as described.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Then either:	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Fascial stripping protocol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Injection protocol</a:t>
            </a:r>
          </a:p>
        </p:txBody>
      </p:sp>
      <p:pic>
        <p:nvPicPr>
          <p:cNvPr id="206856" name="Picture 8" descr="Fasc strip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1625" y="1600200"/>
            <a:ext cx="2800350" cy="2189163"/>
          </a:xfrm>
          <a:noFill/>
          <a:ln/>
        </p:spPr>
      </p:pic>
      <p:pic>
        <p:nvPicPr>
          <p:cNvPr id="206857" name="Picture 9" descr="med cal tu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7463" y="3941763"/>
            <a:ext cx="3368675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Functional Anatomic Concepts: Muscle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5257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Kinetic chain - the sequencing of individual body segments &amp; joints to accomplish a task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Generally functions from a base of support proximally &amp; then proceeds distally, but this is entirely dependant on the task at hand: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a bench press would follow the aforementioned path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a pushup reverses the mechanics even though the muscles engaged are similar, if not identical </a:t>
            </a:r>
          </a:p>
        </p:txBody>
      </p:sp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0" y="1752600"/>
            <a:ext cx="303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Kinetic Chain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181600" cy="53340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‘Catch-up’ phenomenon 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compensation for dysfunction in the earlier (temporally speaking) components of the chain is not as productive a motion &amp; can lead to injury in the later components, as the tissues either cannot handle the load or fire inappropriately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4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Kibler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Compensation, Dysfunction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and Motor Patterns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Compensation can be a good thing – allows for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us to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perform </a:t>
            </a:r>
            <a:r>
              <a:rPr lang="en-US" i="1" u="sng" dirty="0">
                <a:solidFill>
                  <a:schemeClr val="tx1"/>
                </a:solidFill>
                <a:latin typeface="+mn-lt"/>
              </a:rPr>
              <a:t>around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 hindrance.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Or, it can result in dysfunction in which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we are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now impaired to a greater degree perhaps than the original hindrance!</a:t>
            </a:r>
          </a:p>
        </p:txBody>
      </p:sp>
      <p:graphicFrame>
        <p:nvGraphicFramePr>
          <p:cNvPr id="41882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14800" y="1828800"/>
          <a:ext cx="5029200" cy="3911600"/>
        </p:xfrm>
        <a:graphic>
          <a:graphicData uri="http://schemas.openxmlformats.org/presentationml/2006/ole">
            <p:oleObj spid="_x0000_s1026" r:id="rId3" imgW="4105848" imgH="28388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Disturbed Motor Function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4525963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Most important symptom ... PAIN!</a:t>
            </a:r>
          </a:p>
          <a:p>
            <a:pPr>
              <a:lnSpc>
                <a:spcPct val="110000"/>
              </a:lnSpc>
            </a:pPr>
            <a:r>
              <a:rPr lang="en-US" dirty="0"/>
              <a:t>The area of the pain may not tell you where the problem is…</a:t>
            </a:r>
          </a:p>
          <a:p>
            <a:pPr>
              <a:lnSpc>
                <a:spcPct val="110000"/>
              </a:lnSpc>
            </a:pPr>
            <a:r>
              <a:rPr lang="en-US" dirty="0"/>
              <a:t>Must learn to identify &amp; treat </a:t>
            </a:r>
            <a:r>
              <a:rPr lang="en-US" u="sng" dirty="0"/>
              <a:t>underlying</a:t>
            </a:r>
            <a:r>
              <a:rPr lang="en-US" dirty="0"/>
              <a:t> somatic dysfunction.</a:t>
            </a: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705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2318</Words>
  <Application>Microsoft Office PowerPoint</Application>
  <PresentationFormat>On-screen Show (4:3)</PresentationFormat>
  <Paragraphs>265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An Osteopathic Ground Game</vt:lpstr>
      <vt:lpstr>Slide 2</vt:lpstr>
      <vt:lpstr>Osteopathic Principles</vt:lpstr>
      <vt:lpstr>Osteopathic Principles</vt:lpstr>
      <vt:lpstr>Tensegrity</vt:lpstr>
      <vt:lpstr>Functional Anatomic Concepts: Muscle</vt:lpstr>
      <vt:lpstr>Kinetic Chain</vt:lpstr>
      <vt:lpstr>Compensation, Dysfunction  and Motor Patterns</vt:lpstr>
      <vt:lpstr>Disturbed Motor Function</vt:lpstr>
      <vt:lpstr>Somatic Dysfunction</vt:lpstr>
      <vt:lpstr>Dysfunction</vt:lpstr>
      <vt:lpstr>Slide 12</vt:lpstr>
      <vt:lpstr>Gravitational Strain</vt:lpstr>
      <vt:lpstr>Gravitational Strain</vt:lpstr>
      <vt:lpstr>Functional Biomechanical Exam</vt:lpstr>
      <vt:lpstr>Inversion Ankle Sprain</vt:lpstr>
      <vt:lpstr>Inversion Ankle Sprain</vt:lpstr>
      <vt:lpstr>Navicular Dysfunction</vt:lpstr>
      <vt:lpstr>Navicular Dysfunction</vt:lpstr>
      <vt:lpstr>Navicular Dysfunction</vt:lpstr>
      <vt:lpstr>Navicular Dysfunction</vt:lpstr>
      <vt:lpstr>Navicular “Whip”</vt:lpstr>
      <vt:lpstr>Navicular Dysfunction</vt:lpstr>
      <vt:lpstr>Cuboid Dysfunction</vt:lpstr>
      <vt:lpstr>Cuboid Dysfunction</vt:lpstr>
      <vt:lpstr>Cuboid Dysfunction</vt:lpstr>
      <vt:lpstr>Cuboid Dysfunction</vt:lpstr>
      <vt:lpstr>Cuboid “Whip”</vt:lpstr>
      <vt:lpstr>Cuboid Dysfunction</vt:lpstr>
      <vt:lpstr>Articular Techniques for Talus</vt:lpstr>
      <vt:lpstr>Articular Techniques for Talus</vt:lpstr>
      <vt:lpstr>Talar Tug – Alternate Hold</vt:lpstr>
      <vt:lpstr>Talar Release</vt:lpstr>
      <vt:lpstr>Plantar fasciitis - the problem:</vt:lpstr>
      <vt:lpstr>Differential diagnosis</vt:lpstr>
      <vt:lpstr>Standard treatment</vt:lpstr>
      <vt:lpstr>What does an osteopath offer?</vt:lpstr>
      <vt:lpstr>The osteopathic advantage</vt:lpstr>
      <vt:lpstr>Arches</vt:lpstr>
      <vt:lpstr>Arches: deep ligaments</vt:lpstr>
      <vt:lpstr>Intrinsic foot muscles</vt:lpstr>
      <vt:lpstr>Tibialis posterior, flexor hallucis longus, flexor digitorum longus</vt:lpstr>
      <vt:lpstr>Achilles Tendon</vt:lpstr>
      <vt:lpstr>The treatment</vt:lpstr>
      <vt:lpstr>Common aspects of treatment </vt:lpstr>
      <vt:lpstr>Unload the plantar fascia</vt:lpstr>
      <vt:lpstr>Stretch the Achilles tendon</vt:lpstr>
      <vt:lpstr>Plantar fascia stretch </vt:lpstr>
      <vt:lpstr>Strengthen intrinsic foot muscles</vt:lpstr>
      <vt:lpstr>OMT: navicular/cuboid</vt:lpstr>
      <vt:lpstr>OMT: tibiotalar joint</vt:lpstr>
      <vt:lpstr>OMT: tibial torsion</vt:lpstr>
      <vt:lpstr>Fascial stripping</vt:lpstr>
      <vt:lpstr>Fascial stripping</vt:lpstr>
      <vt:lpstr>So what do we do?</vt:lpstr>
    </vt:vector>
  </TitlesOfParts>
  <Company>OHIOHEALTH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Osteopathic Ground Game</dc:title>
  <dc:creator>Ohio Health</dc:creator>
  <cp:lastModifiedBy>joy studer</cp:lastModifiedBy>
  <cp:revision>34</cp:revision>
  <dcterms:created xsi:type="dcterms:W3CDTF">2014-09-02T18:19:22Z</dcterms:created>
  <dcterms:modified xsi:type="dcterms:W3CDTF">2014-10-24T19:24:17Z</dcterms:modified>
</cp:coreProperties>
</file>