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2" r:id="rId4"/>
  </p:sldMasterIdLst>
  <p:sldIdLst>
    <p:sldId id="267" r:id="rId5"/>
    <p:sldId id="287" r:id="rId6"/>
    <p:sldId id="269" r:id="rId7"/>
    <p:sldId id="258" r:id="rId8"/>
    <p:sldId id="270" r:id="rId9"/>
    <p:sldId id="271" r:id="rId10"/>
    <p:sldId id="272" r:id="rId11"/>
    <p:sldId id="286" r:id="rId12"/>
    <p:sldId id="278" r:id="rId13"/>
    <p:sldId id="279" r:id="rId14"/>
    <p:sldId id="263" r:id="rId15"/>
    <p:sldId id="264" r:id="rId16"/>
    <p:sldId id="268" r:id="rId17"/>
    <p:sldId id="273" r:id="rId18"/>
    <p:sldId id="291" r:id="rId19"/>
    <p:sldId id="292" r:id="rId20"/>
    <p:sldId id="295" r:id="rId21"/>
    <p:sldId id="285" r:id="rId22"/>
    <p:sldId id="275" r:id="rId23"/>
    <p:sldId id="293" r:id="rId24"/>
    <p:sldId id="277" r:id="rId25"/>
    <p:sldId id="294" r:id="rId26"/>
    <p:sldId id="276" r:id="rId27"/>
    <p:sldId id="296" r:id="rId28"/>
    <p:sldId id="259" r:id="rId29"/>
    <p:sldId id="282" r:id="rId30"/>
    <p:sldId id="283" r:id="rId31"/>
    <p:sldId id="288" r:id="rId32"/>
    <p:sldId id="284" r:id="rId33"/>
    <p:sldId id="297" r:id="rId34"/>
    <p:sldId id="280" r:id="rId35"/>
    <p:sldId id="300" r:id="rId36"/>
    <p:sldId id="298" r:id="rId37"/>
    <p:sldId id="299" r:id="rId38"/>
    <p:sldId id="301" r:id="rId39"/>
    <p:sldId id="302" r:id="rId40"/>
    <p:sldId id="303" r:id="rId41"/>
    <p:sldId id="304" r:id="rId42"/>
    <p:sldId id="274" r:id="rId43"/>
    <p:sldId id="262" r:id="rId44"/>
    <p:sldId id="289" r:id="rId45"/>
    <p:sldId id="290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19" autoAdjust="0"/>
  </p:normalViewPr>
  <p:slideViewPr>
    <p:cSldViewPr snapToGrid="0">
      <p:cViewPr varScale="1">
        <p:scale>
          <a:sx n="92" d="100"/>
          <a:sy n="92" d="100"/>
        </p:scale>
        <p:origin x="9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EA0C0817-A112-4847-8014-A94B7D2A4EA3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90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3375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F6FA2B21-3FCD-4721-B95C-427943F61125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5695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9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1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C646AA-F36E-4540-911D-FFFC0A0EF24A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97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1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80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45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27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7E8D12A6-918A-48BD-8CB9-CA713993B0EA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62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E778CE86-875F-4587-BCF6-FA054AFC0D53}" type="datetime1">
              <a:rPr lang="en-US" smtClean="0"/>
              <a:pPr/>
              <a:t>4/10/2020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39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6FA2B21-3FCD-4721-B95C-427943F61125}" type="datetime1">
              <a:rPr lang="en-US" smtClean="0"/>
              <a:t>4/10/2020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87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sychologytoday.com/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docs/default-source/coronaviruse/mental-health-considerations.pdf?sfvrsn=6d3578af_2" TargetMode="External"/><Relationship Id="rId2" Type="http://schemas.openxmlformats.org/officeDocument/2006/relationships/hyperlink" Target="https://www.who.int/docs/default-source/coronaviruse/helping-children-cope-with-stress-print.pdf?sfvrsn=f3a063ff_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hildrensmentalhealthmatters.org/files/2020/03/Calm-your-childs-coronavirus-fears.pdf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4E789-8312-4053-B61D-FF8F00F805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Providing Quality Pediatric Care</a:t>
            </a:r>
            <a:br>
              <a:rPr lang="en-US" dirty="0"/>
            </a:br>
            <a:r>
              <a:rPr lang="en-US" dirty="0"/>
              <a:t>in Uncertain Times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40D3C-08BB-46F5-A402-962AB06E7E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Dawn Dillinger, DO</a:t>
            </a:r>
          </a:p>
        </p:txBody>
      </p:sp>
    </p:spTree>
    <p:extLst>
      <p:ext uri="{BB962C8B-B14F-4D97-AF65-F5344CB8AC3E}">
        <p14:creationId xmlns:p14="http://schemas.microsoft.com/office/powerpoint/2010/main" val="880720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E4837-580A-4FDF-BF7E-4141E667D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B85B-6C31-447F-89B5-F6A1C995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Depression and anxiety in children 6-17y/o have increased over time</a:t>
            </a:r>
          </a:p>
          <a:p>
            <a:pPr lvl="1"/>
            <a:r>
              <a:rPr lang="en-US" dirty="0"/>
              <a:t>5.4% in 2003</a:t>
            </a:r>
          </a:p>
          <a:p>
            <a:pPr lvl="1"/>
            <a:r>
              <a:rPr lang="en-US" dirty="0"/>
              <a:t>8.4% in 2012</a:t>
            </a:r>
          </a:p>
          <a:p>
            <a:r>
              <a:rPr lang="en-US" dirty="0"/>
              <a:t>Depression and anxiety are more common with increased age</a:t>
            </a:r>
          </a:p>
          <a:p>
            <a:r>
              <a:rPr lang="en-US" dirty="0"/>
              <a:t>Addressing mental health early is essential to effective treatment</a:t>
            </a:r>
          </a:p>
          <a:p>
            <a:r>
              <a:rPr lang="en-US" dirty="0"/>
              <a:t>We won’t know what effect the pandemic and stay-at-home orders will have on pediatric mental health</a:t>
            </a:r>
          </a:p>
          <a:p>
            <a:r>
              <a:rPr lang="en-US" dirty="0"/>
              <a:t>Concern for child abuse</a:t>
            </a:r>
          </a:p>
          <a:p>
            <a:pPr lvl="1"/>
            <a:r>
              <a:rPr lang="en-US" dirty="0"/>
              <a:t>Less reporting in Ohio in the month of March, but also less exposure kids have had to mandated reporters (teachers, primary care providers)</a:t>
            </a:r>
          </a:p>
        </p:txBody>
      </p:sp>
    </p:spTree>
    <p:extLst>
      <p:ext uri="{BB962C8B-B14F-4D97-AF65-F5344CB8AC3E}">
        <p14:creationId xmlns:p14="http://schemas.microsoft.com/office/powerpoint/2010/main" val="1492055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303A1-D117-45EC-AF4D-AD9114284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Children’s Response to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C3B2A-48BA-4CF0-96D7-4B31F4B14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Clingy</a:t>
            </a:r>
          </a:p>
          <a:p>
            <a:r>
              <a:rPr lang="en-US" dirty="0"/>
              <a:t>Restless </a:t>
            </a:r>
          </a:p>
          <a:p>
            <a:r>
              <a:rPr lang="en-US" dirty="0"/>
              <a:t>Anxious</a:t>
            </a:r>
          </a:p>
          <a:p>
            <a:r>
              <a:rPr lang="en-US" dirty="0"/>
              <a:t>Withdrawn</a:t>
            </a:r>
          </a:p>
          <a:p>
            <a:r>
              <a:rPr lang="en-US" dirty="0"/>
              <a:t>Angry</a:t>
            </a:r>
          </a:p>
          <a:p>
            <a:r>
              <a:rPr lang="en-US" dirty="0"/>
              <a:t>Agitated</a:t>
            </a:r>
          </a:p>
          <a:p>
            <a:r>
              <a:rPr lang="en-US" dirty="0"/>
              <a:t>Bedwetting</a:t>
            </a:r>
          </a:p>
          <a:p>
            <a:r>
              <a:rPr lang="en-US" dirty="0"/>
              <a:t>Sleep disturbances</a:t>
            </a:r>
          </a:p>
          <a:p>
            <a:r>
              <a:rPr lang="en-US" dirty="0"/>
              <a:t>Difficulty concentrating</a:t>
            </a:r>
          </a:p>
        </p:txBody>
      </p:sp>
    </p:spTree>
    <p:extLst>
      <p:ext uri="{BB962C8B-B14F-4D97-AF65-F5344CB8AC3E}">
        <p14:creationId xmlns:p14="http://schemas.microsoft.com/office/powerpoint/2010/main" val="342312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E9759-75CF-4F2D-964D-58490D280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Respond to Children’s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6B45F-E59C-4621-A634-64DE9624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Parents and guardians need to respond in a supportive way</a:t>
            </a:r>
          </a:p>
          <a:p>
            <a:pPr lvl="1"/>
            <a:r>
              <a:rPr lang="en-US" dirty="0"/>
              <a:t>Listen and reassure children</a:t>
            </a:r>
          </a:p>
          <a:p>
            <a:pPr lvl="1"/>
            <a:r>
              <a:rPr lang="en-US" dirty="0"/>
              <a:t>Give extra love and attention</a:t>
            </a:r>
          </a:p>
          <a:p>
            <a:pPr lvl="1"/>
            <a:r>
              <a:rPr lang="en-US" dirty="0"/>
              <a:t>Speak kindly</a:t>
            </a:r>
          </a:p>
          <a:p>
            <a:pPr lvl="1"/>
            <a:r>
              <a:rPr lang="en-US" dirty="0"/>
              <a:t>Make opportunities for kids to play and relax</a:t>
            </a:r>
          </a:p>
          <a:p>
            <a:r>
              <a:rPr lang="en-US" dirty="0"/>
              <a:t>Physical closeness</a:t>
            </a:r>
          </a:p>
          <a:p>
            <a:pPr lvl="1"/>
            <a:r>
              <a:rPr lang="en-US" dirty="0"/>
              <a:t>Ensure regular contact by phone or video and provide </a:t>
            </a:r>
            <a:r>
              <a:rPr lang="en-US" dirty="0" err="1"/>
              <a:t>reaasurance</a:t>
            </a:r>
            <a:endParaRPr lang="en-US" dirty="0"/>
          </a:p>
          <a:p>
            <a:r>
              <a:rPr lang="en-US" dirty="0"/>
              <a:t>Routines </a:t>
            </a:r>
          </a:p>
          <a:p>
            <a:pPr lvl="1"/>
            <a:r>
              <a:rPr lang="en-US" dirty="0"/>
              <a:t>If need to change things, create a completely new environment (</a:t>
            </a:r>
            <a:r>
              <a:rPr lang="en-US" dirty="0" err="1"/>
              <a:t>ie</a:t>
            </a:r>
            <a:r>
              <a:rPr lang="en-US" dirty="0"/>
              <a:t>: learning)</a:t>
            </a:r>
          </a:p>
        </p:txBody>
      </p:sp>
    </p:spTree>
    <p:extLst>
      <p:ext uri="{BB962C8B-B14F-4D97-AF65-F5344CB8AC3E}">
        <p14:creationId xmlns:p14="http://schemas.microsoft.com/office/powerpoint/2010/main" val="2507071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A6025-95E2-44B9-A874-9B41DF7A9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Children’s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80F18-A5FB-4508-AB61-B6FD99F91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facts about what is happening or has happened</a:t>
            </a:r>
          </a:p>
          <a:p>
            <a:r>
              <a:rPr lang="en-US" dirty="0"/>
              <a:t>Explain what is going on in words that are age appropriate</a:t>
            </a:r>
          </a:p>
          <a:p>
            <a:r>
              <a:rPr lang="en-US" dirty="0"/>
              <a:t>Provide information in a reassuring way</a:t>
            </a:r>
          </a:p>
          <a:p>
            <a:pPr lvl="1"/>
            <a:r>
              <a:rPr lang="en-US" dirty="0"/>
              <a:t>Don’t make unrealistic promises</a:t>
            </a:r>
          </a:p>
          <a:p>
            <a:r>
              <a:rPr lang="en-US" dirty="0"/>
              <a:t>Don’t force kids to talk unless they are ready</a:t>
            </a:r>
          </a:p>
          <a:p>
            <a:r>
              <a:rPr lang="en-US" dirty="0"/>
              <a:t>Acknowledge their thoughts and feelings</a:t>
            </a:r>
          </a:p>
          <a:p>
            <a:r>
              <a:rPr lang="en-US" dirty="0"/>
              <a:t>Take a break from TV, internet and media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13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73D30-F45A-45AA-BA30-BAFD42C3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Pediatric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DB812-3DBA-45F5-82D6-567E27367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Maintain primary care providers as a safe, recognizable and reliable source of information and care for continuity of outpatient care</a:t>
            </a:r>
          </a:p>
          <a:p>
            <a:pPr lvl="1"/>
            <a:r>
              <a:rPr lang="en-US" dirty="0"/>
              <a:t>Updated social media posts frequently</a:t>
            </a:r>
          </a:p>
          <a:p>
            <a:r>
              <a:rPr lang="en-US" dirty="0"/>
              <a:t>Separate well and sick visits</a:t>
            </a:r>
          </a:p>
          <a:p>
            <a:pPr lvl="1"/>
            <a:r>
              <a:rPr lang="en-US" dirty="0"/>
              <a:t>Still need to address newborn care and vaccination</a:t>
            </a:r>
          </a:p>
          <a:p>
            <a:r>
              <a:rPr lang="en-US" dirty="0"/>
              <a:t>Eliminate walk-in visits due to inability to triage for COVID signs/symptoms</a:t>
            </a:r>
          </a:p>
          <a:p>
            <a:r>
              <a:rPr lang="en-US" dirty="0"/>
              <a:t>Necessary to remove items from exam and waiting areas to limit theft</a:t>
            </a:r>
          </a:p>
          <a:p>
            <a:pPr lvl="1"/>
            <a:r>
              <a:rPr lang="en-US" dirty="0"/>
              <a:t>Hand sanitizer, masks, gloves, rubbing alcohol, gauze</a:t>
            </a:r>
          </a:p>
          <a:p>
            <a:r>
              <a:rPr lang="en-US" dirty="0"/>
              <a:t>Telemedicine visits</a:t>
            </a:r>
          </a:p>
          <a:p>
            <a:pPr lvl="1"/>
            <a:r>
              <a:rPr lang="en-US" dirty="0"/>
              <a:t>ADHD, anxiety, depression, some ill visits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77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A9673-85A3-48B8-A4CE-12DDD8177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Pediatric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B5937-D1FD-4E5D-B8B2-DBB063AE4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Healthcare workers wearing mask</a:t>
            </a:r>
          </a:p>
          <a:p>
            <a:pPr lvl="1"/>
            <a:r>
              <a:rPr lang="en-US" dirty="0"/>
              <a:t>Some small children are frightened</a:t>
            </a:r>
          </a:p>
          <a:p>
            <a:pPr lvl="1"/>
            <a:r>
              <a:rPr lang="en-US" dirty="0"/>
              <a:t>Patients can’t see smiles</a:t>
            </a:r>
          </a:p>
          <a:p>
            <a:pPr lvl="1"/>
            <a:r>
              <a:rPr lang="en-US" dirty="0"/>
              <a:t>Can’t mimic </a:t>
            </a:r>
          </a:p>
          <a:p>
            <a:pPr lvl="2"/>
            <a:r>
              <a:rPr lang="en-US" dirty="0"/>
              <a:t>“say </a:t>
            </a:r>
            <a:r>
              <a:rPr lang="en-US" dirty="0" err="1"/>
              <a:t>ahhhh</a:t>
            </a:r>
            <a:r>
              <a:rPr lang="en-US" dirty="0"/>
              <a:t>”, </a:t>
            </a:r>
          </a:p>
          <a:p>
            <a:pPr lvl="2"/>
            <a:r>
              <a:rPr lang="en-US" dirty="0"/>
              <a:t>“show me your teeth, say </a:t>
            </a:r>
            <a:r>
              <a:rPr lang="en-US" dirty="0" err="1"/>
              <a:t>eeeeee</a:t>
            </a:r>
            <a:r>
              <a:rPr lang="en-US" dirty="0"/>
              <a:t>”</a:t>
            </a:r>
          </a:p>
          <a:p>
            <a:r>
              <a:rPr lang="en-US" dirty="0"/>
              <a:t>Unable to utilize nebulized aerosol treatments in office</a:t>
            </a:r>
          </a:p>
          <a:p>
            <a:pPr lvl="1"/>
            <a:r>
              <a:rPr lang="en-US" dirty="0"/>
              <a:t>Giving out more spacers in office</a:t>
            </a:r>
          </a:p>
          <a:p>
            <a:pPr lvl="1"/>
            <a:r>
              <a:rPr lang="en-US" dirty="0"/>
              <a:t>Able to have home delivery of nebulizer now</a:t>
            </a:r>
          </a:p>
          <a:p>
            <a:r>
              <a:rPr lang="en-US" dirty="0"/>
              <a:t>Limits on testing (NP viral swabs)</a:t>
            </a:r>
          </a:p>
        </p:txBody>
      </p:sp>
    </p:spTree>
    <p:extLst>
      <p:ext uri="{BB962C8B-B14F-4D97-AF65-F5344CB8AC3E}">
        <p14:creationId xmlns:p14="http://schemas.microsoft.com/office/powerpoint/2010/main" val="1882610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BDECE-A4E7-4563-B73F-898BBE73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Specific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4A56-1C01-44B8-A482-2547F12A0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High Medicaid population</a:t>
            </a:r>
          </a:p>
          <a:p>
            <a:pPr lvl="1"/>
            <a:r>
              <a:rPr lang="en-US" dirty="0"/>
              <a:t>Many don’t have cars: take bus, Uber, Medicaid transportation, dropped off</a:t>
            </a:r>
          </a:p>
          <a:p>
            <a:pPr lvl="1"/>
            <a:r>
              <a:rPr lang="en-US" dirty="0"/>
              <a:t>Many don’t have working phones: cannot stay in car in parking lot and call ahead</a:t>
            </a:r>
          </a:p>
          <a:p>
            <a:pPr lvl="1"/>
            <a:r>
              <a:rPr lang="en-US" dirty="0"/>
              <a:t>Many don’t have internet: makes telemedicine difficult</a:t>
            </a:r>
          </a:p>
          <a:p>
            <a:pPr lvl="1"/>
            <a:r>
              <a:rPr lang="en-US" dirty="0"/>
              <a:t>Many don’t have enough food for all day at home</a:t>
            </a:r>
          </a:p>
          <a:p>
            <a:pPr lvl="1"/>
            <a:r>
              <a:rPr lang="en-US" dirty="0"/>
              <a:t>Many still at mercy of opioid crisis</a:t>
            </a:r>
          </a:p>
          <a:p>
            <a:r>
              <a:rPr lang="en-US" dirty="0"/>
              <a:t>Ask about online school ability</a:t>
            </a:r>
          </a:p>
          <a:p>
            <a:pPr lvl="1"/>
            <a:r>
              <a:rPr lang="en-US" dirty="0"/>
              <a:t>Lack of internet, </a:t>
            </a:r>
            <a:r>
              <a:rPr lang="en-US" dirty="0" err="1"/>
              <a:t>wifi</a:t>
            </a:r>
            <a:r>
              <a:rPr lang="en-US" dirty="0"/>
              <a:t>, broadband</a:t>
            </a:r>
          </a:p>
          <a:p>
            <a:pPr lvl="1"/>
            <a:r>
              <a:rPr lang="en-US" dirty="0"/>
              <a:t>Many parents still essential, low-wage workers and not home to help</a:t>
            </a:r>
          </a:p>
          <a:p>
            <a:pPr lvl="1"/>
            <a:r>
              <a:rPr lang="en-US" dirty="0"/>
              <a:t>Many families share one device and must take turns</a:t>
            </a:r>
          </a:p>
          <a:p>
            <a:pPr lvl="1"/>
            <a:r>
              <a:rPr lang="en-US" dirty="0"/>
              <a:t>Many were not good students to begin with, have special needs, or had truancy problems</a:t>
            </a:r>
          </a:p>
        </p:txBody>
      </p:sp>
    </p:spTree>
    <p:extLst>
      <p:ext uri="{BB962C8B-B14F-4D97-AF65-F5344CB8AC3E}">
        <p14:creationId xmlns:p14="http://schemas.microsoft.com/office/powerpoint/2010/main" val="27889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87BA-F032-4799-8BCF-9A2997D42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Specific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F6CDE-30F8-446D-820C-ADB18A33E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Mask use</a:t>
            </a:r>
          </a:p>
          <a:p>
            <a:pPr lvl="1"/>
            <a:r>
              <a:rPr lang="en-US" dirty="0"/>
              <a:t>Have you ever tried to put/keep a mask on a 3-year-old?</a:t>
            </a:r>
          </a:p>
          <a:p>
            <a:r>
              <a:rPr lang="en-US" dirty="0"/>
              <a:t>Quarantine</a:t>
            </a:r>
          </a:p>
          <a:p>
            <a:pPr lvl="1"/>
            <a:r>
              <a:rPr lang="en-US" dirty="0"/>
              <a:t>Good luck keeping small children away from others when people are sick</a:t>
            </a:r>
          </a:p>
          <a:p>
            <a:pPr lvl="1"/>
            <a:r>
              <a:rPr lang="en-US" dirty="0"/>
              <a:t>No one is being tested unless they have underlying conditions, have cyanotic congenital heart condition, have only one functioning heart chamber, etc. </a:t>
            </a:r>
          </a:p>
          <a:p>
            <a:r>
              <a:rPr lang="en-US" dirty="0"/>
              <a:t>Stay at home</a:t>
            </a:r>
          </a:p>
          <a:p>
            <a:pPr lvl="1"/>
            <a:r>
              <a:rPr lang="en-US" dirty="0"/>
              <a:t>OK to go outside, in your own yard, with the family you live with, if that space is available</a:t>
            </a:r>
          </a:p>
          <a:p>
            <a:pPr lvl="1"/>
            <a:r>
              <a:rPr lang="en-US" dirty="0"/>
              <a:t>Many families in apartments do not have this ability</a:t>
            </a:r>
          </a:p>
        </p:txBody>
      </p:sp>
    </p:spTree>
    <p:extLst>
      <p:ext uri="{BB962C8B-B14F-4D97-AF65-F5344CB8AC3E}">
        <p14:creationId xmlns:p14="http://schemas.microsoft.com/office/powerpoint/2010/main" val="80018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21A00-6A36-4AB5-9F47-92C03C264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Usage/Implementation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BC49F-E5E2-4530-AFA4-ABBFAE01E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Allows for rapid updates that are accessible by public</a:t>
            </a:r>
          </a:p>
          <a:p>
            <a:pPr lvl="1"/>
            <a:r>
              <a:rPr lang="en-US" dirty="0"/>
              <a:t>Changes in office hours</a:t>
            </a:r>
          </a:p>
          <a:p>
            <a:pPr lvl="1"/>
            <a:r>
              <a:rPr lang="en-US" dirty="0"/>
              <a:t>Changes in policy</a:t>
            </a:r>
          </a:p>
          <a:p>
            <a:r>
              <a:rPr lang="en-US" dirty="0"/>
              <a:t>Allows for sharing of resources with all patients</a:t>
            </a:r>
          </a:p>
          <a:p>
            <a:pPr lvl="1"/>
            <a:r>
              <a:rPr lang="en-US" dirty="0"/>
              <a:t>Free lunch to public school children</a:t>
            </a:r>
          </a:p>
          <a:p>
            <a:pPr lvl="1"/>
            <a:r>
              <a:rPr lang="en-US" dirty="0"/>
              <a:t>Reliable COVID resources from Ohio Dept. of Health, for example</a:t>
            </a:r>
          </a:p>
          <a:p>
            <a:pPr lvl="1"/>
            <a:r>
              <a:rPr lang="en-US" dirty="0"/>
              <a:t>Community resources</a:t>
            </a:r>
          </a:p>
          <a:p>
            <a:pPr lvl="1"/>
            <a:r>
              <a:rPr lang="en-US" dirty="0"/>
              <a:t>Translate apps can be helpful</a:t>
            </a:r>
          </a:p>
          <a:p>
            <a:r>
              <a:rPr lang="en-US" dirty="0"/>
              <a:t>Allows for notifications</a:t>
            </a:r>
          </a:p>
          <a:p>
            <a:pPr lvl="1"/>
            <a:r>
              <a:rPr lang="en-US" dirty="0"/>
              <a:t> Instituting telemedicine</a:t>
            </a:r>
          </a:p>
          <a:p>
            <a:pPr lvl="1"/>
            <a:r>
              <a:rPr lang="en-US" dirty="0"/>
              <a:t>Stay-at-Home orders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6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AF8CD-5FC5-4F84-8F66-F8B77F68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Telemedicine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4732B-175F-4F8A-A433-0CB735E30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Patient must be in Ohio (subject to change)</a:t>
            </a:r>
          </a:p>
          <a:p>
            <a:pPr lvl="1"/>
            <a:r>
              <a:rPr lang="en-US" dirty="0"/>
              <a:t>Child has to be present during visit</a:t>
            </a:r>
          </a:p>
          <a:p>
            <a:r>
              <a:rPr lang="en-US" dirty="0"/>
              <a:t>Provider must have an Ohio License (subject to change)</a:t>
            </a:r>
          </a:p>
          <a:p>
            <a:r>
              <a:rPr lang="en-US" dirty="0"/>
              <a:t>HIPAA compliant telecommunication (subject to modifications)</a:t>
            </a:r>
          </a:p>
          <a:p>
            <a:pPr lvl="1"/>
            <a:r>
              <a:rPr lang="en-US" dirty="0"/>
              <a:t>Doxy.me, </a:t>
            </a:r>
            <a:r>
              <a:rPr lang="en-US" dirty="0" err="1"/>
              <a:t>qliqsoft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Have been able to use Facetime </a:t>
            </a:r>
          </a:p>
          <a:p>
            <a:pPr lvl="1"/>
            <a:r>
              <a:rPr lang="en-US" dirty="0"/>
              <a:t>Unable to use things like </a:t>
            </a:r>
            <a:r>
              <a:rPr lang="en-US" dirty="0" err="1"/>
              <a:t>Tik-tok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11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4C9D-A25E-4BCE-B7E0-6D9C76B4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D754E-8225-4B17-8641-A7465097E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Address guidelines for general population, healthcare worker, and other </a:t>
            </a:r>
            <a:r>
              <a:rPr lang="en-US"/>
              <a:t>providers for the care of  </a:t>
            </a:r>
            <a:r>
              <a:rPr lang="en-US" dirty="0"/>
              <a:t>children during crisis</a:t>
            </a:r>
          </a:p>
          <a:p>
            <a:r>
              <a:rPr lang="en-US" dirty="0"/>
              <a:t>Address pediatric mental health as it relates to dealing with stress during a crisis</a:t>
            </a:r>
          </a:p>
          <a:p>
            <a:r>
              <a:rPr lang="en-US" dirty="0"/>
              <a:t>Discuss changes that have occurred in pediatric care as a result of pandemic</a:t>
            </a:r>
          </a:p>
          <a:p>
            <a:r>
              <a:rPr lang="en-US" dirty="0"/>
              <a:t>Discuss use of telemedicine and social media, both benefits and limitations, during crisis</a:t>
            </a:r>
          </a:p>
          <a:p>
            <a:r>
              <a:rPr lang="en-US" dirty="0"/>
              <a:t>Discuss osteopathic approach, healing touch and applicable OMT to provide for pediatric patients during crisis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2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4496D-4390-4DC1-9F68-99BC6184B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Telemedicine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F25B-B69E-42BE-B589-F1F4F0A8B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eye contact, smile and nod</a:t>
            </a:r>
          </a:p>
          <a:p>
            <a:r>
              <a:rPr lang="en-US" dirty="0"/>
              <a:t>Integrate non-verbal communication kids like (fist bump, waves)</a:t>
            </a:r>
          </a:p>
          <a:p>
            <a:r>
              <a:rPr lang="en-US" dirty="0"/>
              <a:t>Other kids and pets want to be in the video</a:t>
            </a:r>
          </a:p>
          <a:p>
            <a:r>
              <a:rPr lang="en-US" dirty="0"/>
              <a:t>Concern for deaf patients and hearing impaired</a:t>
            </a:r>
          </a:p>
          <a:p>
            <a:pPr lvl="1"/>
            <a:r>
              <a:rPr lang="en-US" dirty="0"/>
              <a:t>Can do text communication within some apps</a:t>
            </a:r>
          </a:p>
          <a:p>
            <a:r>
              <a:rPr lang="en-US" dirty="0"/>
              <a:t>Privacy is limited</a:t>
            </a:r>
          </a:p>
          <a:p>
            <a:pPr lvl="1"/>
            <a:r>
              <a:rPr lang="en-US" dirty="0"/>
              <a:t>Must confirm all the people who are present in the room, just as a visit</a:t>
            </a:r>
          </a:p>
        </p:txBody>
      </p:sp>
    </p:spTree>
    <p:extLst>
      <p:ext uri="{BB962C8B-B14F-4D97-AF65-F5344CB8AC3E}">
        <p14:creationId xmlns:p14="http://schemas.microsoft.com/office/powerpoint/2010/main" val="514571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BA26-1D43-4933-AA79-B2E694DF1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Telemedicine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8C59E-B969-4F4E-8CC1-37AB87F94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Cannot perform a physical exam</a:t>
            </a:r>
          </a:p>
          <a:p>
            <a:pPr lvl="1"/>
            <a:r>
              <a:rPr lang="en-US" dirty="0"/>
              <a:t>Cannot evaluate for ear infections, heart or lung sounds, etc.</a:t>
            </a:r>
          </a:p>
          <a:p>
            <a:r>
              <a:rPr lang="en-US" dirty="0"/>
              <a:t>Items people don’t have or don’t know proper use:</a:t>
            </a:r>
          </a:p>
          <a:p>
            <a:pPr lvl="1"/>
            <a:r>
              <a:rPr lang="en-US" dirty="0"/>
              <a:t>Blood pressure cuff</a:t>
            </a:r>
          </a:p>
          <a:p>
            <a:pPr lvl="1"/>
            <a:r>
              <a:rPr lang="en-US" dirty="0"/>
              <a:t>Thermometer</a:t>
            </a:r>
          </a:p>
          <a:p>
            <a:pPr lvl="1"/>
            <a:r>
              <a:rPr lang="en-US" dirty="0"/>
              <a:t>Nebulizer</a:t>
            </a:r>
          </a:p>
          <a:p>
            <a:pPr lvl="1"/>
            <a:r>
              <a:rPr lang="en-US" dirty="0"/>
              <a:t>Spacer or </a:t>
            </a:r>
            <a:r>
              <a:rPr lang="en-US" dirty="0" err="1"/>
              <a:t>aerochamber</a:t>
            </a:r>
            <a:endParaRPr lang="en-US" dirty="0"/>
          </a:p>
          <a:p>
            <a:pPr lvl="1"/>
            <a:r>
              <a:rPr lang="en-US" dirty="0"/>
              <a:t>Glucometer or test strips or urine ketone strips</a:t>
            </a:r>
          </a:p>
          <a:p>
            <a:pPr lvl="1"/>
            <a:r>
              <a:rPr lang="en-US" dirty="0"/>
              <a:t>Phone apps for pulse ox are not proven accurate</a:t>
            </a:r>
          </a:p>
          <a:p>
            <a:pPr lvl="1"/>
            <a:r>
              <a:rPr lang="en-US" dirty="0"/>
              <a:t>EKG</a:t>
            </a:r>
          </a:p>
          <a:p>
            <a:pPr lvl="1"/>
            <a:r>
              <a:rPr lang="en-US"/>
              <a:t>Scale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66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5908-8687-42F9-8715-8B3C14812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with Telemedicine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2A117-1E94-4F84-B704-4836393DA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Payment</a:t>
            </a:r>
          </a:p>
          <a:p>
            <a:pPr lvl="1"/>
            <a:r>
              <a:rPr lang="en-US" dirty="0"/>
              <a:t>Not every insurance company has come on board with full visit reimbursement</a:t>
            </a:r>
          </a:p>
          <a:p>
            <a:pPr lvl="1"/>
            <a:r>
              <a:rPr lang="en-US" dirty="0"/>
              <a:t>Be sure to stay up to date with payment changes as we progress</a:t>
            </a:r>
          </a:p>
          <a:p>
            <a:pPr lvl="1"/>
            <a:r>
              <a:rPr lang="en-US" dirty="0"/>
              <a:t>Patient and physician location of visit</a:t>
            </a:r>
          </a:p>
          <a:p>
            <a:pPr lvl="1"/>
            <a:r>
              <a:rPr lang="en-US" dirty="0"/>
              <a:t>Document face-to-face and total time</a:t>
            </a:r>
          </a:p>
          <a:p>
            <a:pPr lvl="1"/>
            <a:r>
              <a:rPr lang="en-US" dirty="0"/>
              <a:t>Audio versus video need to be differentiated</a:t>
            </a:r>
          </a:p>
          <a:p>
            <a:r>
              <a:rPr lang="en-US" dirty="0"/>
              <a:t>Safety: some patients are wanted to do this while driving!</a:t>
            </a:r>
          </a:p>
          <a:p>
            <a:r>
              <a:rPr lang="en-US" dirty="0"/>
              <a:t>Unable to effectively see for health maintenance visit/check-up</a:t>
            </a:r>
          </a:p>
        </p:txBody>
      </p:sp>
    </p:spTree>
    <p:extLst>
      <p:ext uri="{BB962C8B-B14F-4D97-AF65-F5344CB8AC3E}">
        <p14:creationId xmlns:p14="http://schemas.microsoft.com/office/powerpoint/2010/main" val="3541134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6867-1B2F-4CC3-B6C9-6BF77D72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Human Touch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DE463-ABE6-49DF-99E8-CFCD788CF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Touch is a basic human need</a:t>
            </a:r>
          </a:p>
          <a:p>
            <a:pPr lvl="1"/>
            <a:r>
              <a:rPr lang="en-US" dirty="0"/>
              <a:t>Kangaroo care in premature babies in NICU: manage pain, improve weight gain, sleep better, decreased infant distress</a:t>
            </a:r>
          </a:p>
          <a:p>
            <a:r>
              <a:rPr lang="en-US" dirty="0"/>
              <a:t>Touch is not unique to DOs in medical care, but is critical for OMT</a:t>
            </a:r>
          </a:p>
          <a:p>
            <a:pPr lvl="1"/>
            <a:r>
              <a:rPr lang="en-US" dirty="0"/>
              <a:t>Layered palpation</a:t>
            </a:r>
          </a:p>
          <a:p>
            <a:pPr lvl="1"/>
            <a:r>
              <a:rPr lang="en-US" dirty="0"/>
              <a:t>Assessing for somatic dysfunction will always require touch</a:t>
            </a:r>
          </a:p>
          <a:p>
            <a:r>
              <a:rPr lang="en-US" dirty="0"/>
              <a:t>OMT links the palpatory exam of the musculoskeletal system to functioning of whole person</a:t>
            </a:r>
          </a:p>
          <a:p>
            <a:pPr lvl="1"/>
            <a:r>
              <a:rPr lang="en-US" dirty="0"/>
              <a:t>Immune, nervous, endocrine, circulatory and visceral</a:t>
            </a:r>
          </a:p>
        </p:txBody>
      </p:sp>
    </p:spTree>
    <p:extLst>
      <p:ext uri="{BB962C8B-B14F-4D97-AF65-F5344CB8AC3E}">
        <p14:creationId xmlns:p14="http://schemas.microsoft.com/office/powerpoint/2010/main" val="27263958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5B04-345F-4958-81D0-B4F8F050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 on Touch of OMT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A95F-C46B-42AB-93EE-2E91435E8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Activates tactile receptors</a:t>
            </a:r>
          </a:p>
          <a:p>
            <a:r>
              <a:rPr lang="en-US" dirty="0"/>
              <a:t>Contributes to the release of oxytocin</a:t>
            </a:r>
          </a:p>
          <a:p>
            <a:pPr lvl="1"/>
            <a:r>
              <a:rPr lang="en-US" dirty="0"/>
              <a:t>Decreases heart rate and blood pressure</a:t>
            </a:r>
          </a:p>
          <a:p>
            <a:pPr lvl="1"/>
            <a:r>
              <a:rPr lang="en-US" dirty="0"/>
              <a:t>Decreases sensitivity to painful stimuli</a:t>
            </a:r>
          </a:p>
          <a:p>
            <a:pPr lvl="1"/>
            <a:r>
              <a:rPr lang="en-US" dirty="0"/>
              <a:t>Global anxiolytic effects</a:t>
            </a:r>
          </a:p>
          <a:p>
            <a:r>
              <a:rPr lang="en-US" dirty="0"/>
              <a:t>Down regulates hypothalamic-pituitary-adrenal axis</a:t>
            </a:r>
          </a:p>
        </p:txBody>
      </p:sp>
    </p:spTree>
    <p:extLst>
      <p:ext uri="{BB962C8B-B14F-4D97-AF65-F5344CB8AC3E}">
        <p14:creationId xmlns:p14="http://schemas.microsoft.com/office/powerpoint/2010/main" val="3701862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Osteopathic Tenants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Body functions as a unit</a:t>
            </a:r>
          </a:p>
          <a:p>
            <a:r>
              <a:rPr lang="en-US" dirty="0"/>
              <a:t>Body is inherently self-regulating and self-healing</a:t>
            </a:r>
          </a:p>
          <a:p>
            <a:r>
              <a:rPr lang="en-US" dirty="0"/>
              <a:t>Structure and function are interrelated and are inseparably linked at all levels</a:t>
            </a:r>
          </a:p>
          <a:p>
            <a:r>
              <a:rPr lang="en-US" dirty="0"/>
              <a:t>Rational treatment should be based on the three tenants above</a:t>
            </a:r>
          </a:p>
          <a:p>
            <a:endParaRPr lang="en-US" dirty="0"/>
          </a:p>
          <a:p>
            <a:r>
              <a:rPr lang="en-US" dirty="0"/>
              <a:t>*OMT targets structures related to autonomic nervous system to support optimal function</a:t>
            </a:r>
          </a:p>
        </p:txBody>
      </p:sp>
    </p:spTree>
    <p:extLst>
      <p:ext uri="{BB962C8B-B14F-4D97-AF65-F5344CB8AC3E}">
        <p14:creationId xmlns:p14="http://schemas.microsoft.com/office/powerpoint/2010/main" val="2883673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1918-1919 Influenza Pandemic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62201" y="2362201"/>
            <a:ext cx="7693025" cy="3724275"/>
          </a:xfrm>
          <a:prstGeom prst="rect">
            <a:avLst/>
          </a:prstGeom>
        </p:spPr>
        <p:txBody>
          <a:bodyPr/>
          <a:lstStyle/>
          <a:p>
            <a:r>
              <a:rPr lang="en-US" altLang="en-US" dirty="0"/>
              <a:t> about 1% or 21-30 million people died worldwide over 2 years</a:t>
            </a:r>
          </a:p>
          <a:p>
            <a:r>
              <a:rPr lang="en-US" altLang="en-US" dirty="0"/>
              <a:t>28% of the US population died during the epidemic </a:t>
            </a:r>
          </a:p>
          <a:p>
            <a:r>
              <a:rPr lang="en-US" altLang="en-US" dirty="0"/>
              <a:t>The mortality rate in US military hospitals was 36% </a:t>
            </a:r>
          </a:p>
          <a:p>
            <a:r>
              <a:rPr lang="en-US" altLang="en-US" dirty="0"/>
              <a:t>The mortality rate in civilian medical hospitals was 30-40%.</a:t>
            </a:r>
          </a:p>
          <a:p>
            <a:r>
              <a:rPr lang="en-US" altLang="en-US" dirty="0"/>
              <a:t> In New York Hospitals, the mortality was 68%</a:t>
            </a:r>
          </a:p>
          <a:p>
            <a:r>
              <a:rPr lang="en-US" altLang="en-US" dirty="0"/>
              <a:t>Overall mortality was 30-60% if influenza was complicated by pneumonia</a:t>
            </a:r>
          </a:p>
        </p:txBody>
      </p:sp>
    </p:spTree>
    <p:extLst>
      <p:ext uri="{BB962C8B-B14F-4D97-AF65-F5344CB8AC3E}">
        <p14:creationId xmlns:p14="http://schemas.microsoft.com/office/powerpoint/2010/main" val="2788516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Osteopathic Approach to Influenza Pandemic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62201" y="2362201"/>
            <a:ext cx="7693025" cy="372427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1920, Dr. RK Smith, DO published evidence collected from osteopaths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2,445 Osteopathic physicians supplied data regarding 110,112 patients treated for influenza during pandemic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reduced the mortality rate from 5% to 0.25%.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400 bed Massachusetts Osteopathic hospital in Boston reduced the mortality to 0.25% and reduced hospital stays by 10%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Overall mortality for those who developed pneumonia was reduced to 10%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Utilized OMT for respiratory and lymphatic systems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056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502D-C28C-48D9-9F7E-DB2A5369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Osteopathic Approach to Influenza Pandemic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6DAFA-B451-4731-9BA9-47E38C4818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Discussion</a:t>
            </a:r>
          </a:p>
          <a:p>
            <a:pPr lvl="1"/>
            <a:r>
              <a:rPr lang="en-US" dirty="0"/>
              <a:t>Non-controlled, observational study 1920</a:t>
            </a:r>
          </a:p>
          <a:p>
            <a:pPr lvl="2"/>
            <a:r>
              <a:rPr lang="en-US" dirty="0"/>
              <a:t>Unsure of scientific standards used</a:t>
            </a:r>
          </a:p>
          <a:p>
            <a:pPr lvl="1"/>
            <a:r>
              <a:rPr lang="en-US" dirty="0"/>
              <a:t>Pts who received OMT had a mortality rate of 0.25% as compared to those that did not receive OMT </a:t>
            </a:r>
          </a:p>
          <a:p>
            <a:r>
              <a:rPr lang="en-US" dirty="0"/>
              <a:t>2008 discussion in JAOA after H1N1</a:t>
            </a:r>
          </a:p>
          <a:p>
            <a:pPr lvl="1"/>
            <a:r>
              <a:rPr lang="en-US" dirty="0"/>
              <a:t>Challenge the osteopathic research community to initiate protocols necessary to begin studying the effects of OMT in patients exposed to or infected with a “flu”</a:t>
            </a:r>
          </a:p>
          <a:p>
            <a:pPr lvl="1"/>
            <a:r>
              <a:rPr lang="en-US" dirty="0"/>
              <a:t>Nothing would vindicate the observations of our osteopathic predecessors better than replicating studies of OMT during “flu” epidemics and getting similar results</a:t>
            </a:r>
          </a:p>
        </p:txBody>
      </p:sp>
    </p:spTree>
    <p:extLst>
      <p:ext uri="{BB962C8B-B14F-4D97-AF65-F5344CB8AC3E}">
        <p14:creationId xmlns:p14="http://schemas.microsoft.com/office/powerpoint/2010/main" val="29784938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Goals of OMM in Respiratory Disease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62201" y="2362201"/>
            <a:ext cx="7693025" cy="3724275"/>
          </a:xfrm>
          <a:prstGeom prst="rect">
            <a:avLst/>
          </a:prstGeom>
        </p:spPr>
        <p:txBody>
          <a:bodyPr/>
          <a:lstStyle/>
          <a:p>
            <a:r>
              <a:rPr lang="en-US" altLang="en-US" dirty="0"/>
              <a:t>Increase mobility of the thoracic spine and rib cage</a:t>
            </a:r>
          </a:p>
          <a:p>
            <a:r>
              <a:rPr lang="en-US" altLang="en-US" dirty="0"/>
              <a:t>allow full excursion of chest with breathing</a:t>
            </a:r>
          </a:p>
          <a:p>
            <a:r>
              <a:rPr lang="en-US" altLang="en-US" dirty="0"/>
              <a:t>Decrease negative impact of </a:t>
            </a:r>
            <a:r>
              <a:rPr lang="en-US" altLang="en-US" dirty="0" err="1"/>
              <a:t>viscerosomatic</a:t>
            </a:r>
            <a:r>
              <a:rPr lang="en-US" altLang="en-US" dirty="0"/>
              <a:t> and </a:t>
            </a:r>
            <a:r>
              <a:rPr lang="en-US" altLang="en-US" dirty="0" err="1"/>
              <a:t>somatovisceral</a:t>
            </a:r>
            <a:r>
              <a:rPr lang="en-US" altLang="en-US" dirty="0"/>
              <a:t> reflexes</a:t>
            </a:r>
          </a:p>
          <a:p>
            <a:r>
              <a:rPr lang="en-US" altLang="en-US" dirty="0"/>
              <a:t>Improve musculoskeletal components of airway disease to allow maximum effectiveness of medications</a:t>
            </a:r>
          </a:p>
        </p:txBody>
      </p:sp>
    </p:spTree>
    <p:extLst>
      <p:ext uri="{BB962C8B-B14F-4D97-AF65-F5344CB8AC3E}">
        <p14:creationId xmlns:p14="http://schemas.microsoft.com/office/powerpoint/2010/main" val="36009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54B9C-AE93-4053-A5B7-B4677D03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Coronavirus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B487F-A96C-47A5-932A-B4F599035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Jan 2020</a:t>
            </a:r>
          </a:p>
          <a:p>
            <a:pPr lvl="1"/>
            <a:r>
              <a:rPr lang="en-US" dirty="0"/>
              <a:t>WHO classified coronavirus as a Public Health Emergency of International Concern</a:t>
            </a:r>
          </a:p>
          <a:p>
            <a:r>
              <a:rPr lang="en-US" dirty="0"/>
              <a:t>March 2020</a:t>
            </a:r>
          </a:p>
          <a:p>
            <a:pPr lvl="1"/>
            <a:r>
              <a:rPr lang="en-US" dirty="0"/>
              <a:t>WHO classified coronavirus as a pandemic</a:t>
            </a:r>
          </a:p>
        </p:txBody>
      </p:sp>
    </p:spTree>
    <p:extLst>
      <p:ext uri="{BB962C8B-B14F-4D97-AF65-F5344CB8AC3E}">
        <p14:creationId xmlns:p14="http://schemas.microsoft.com/office/powerpoint/2010/main" val="13022724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E3D89-99E2-4CC0-BCEF-623F51B54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Osteopathic Approach to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A9869-406A-4BFB-9550-A2D4AAB212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Standard of treatment care options for GAD</a:t>
            </a:r>
          </a:p>
          <a:p>
            <a:pPr lvl="1"/>
            <a:r>
              <a:rPr lang="en-US" dirty="0"/>
              <a:t>Pharmacologic</a:t>
            </a:r>
          </a:p>
          <a:p>
            <a:pPr lvl="1"/>
            <a:r>
              <a:rPr lang="en-US" dirty="0"/>
              <a:t>Psychological</a:t>
            </a:r>
          </a:p>
          <a:p>
            <a:pPr lvl="1"/>
            <a:r>
              <a:rPr lang="en-US" dirty="0"/>
              <a:t>&lt;50% of patients with GAD report remission with standard care</a:t>
            </a:r>
          </a:p>
          <a:p>
            <a:r>
              <a:rPr lang="en-US" dirty="0"/>
              <a:t>Fascia mechanically links systems of the body</a:t>
            </a:r>
          </a:p>
          <a:p>
            <a:r>
              <a:rPr lang="en-US" dirty="0"/>
              <a:t>Disruption of mobility and function of our fascia and integral structures leads to increased afferent sensory and nociceptive feedback to the brain</a:t>
            </a:r>
          </a:p>
          <a:p>
            <a:pPr lvl="1"/>
            <a:r>
              <a:rPr lang="en-US" dirty="0"/>
              <a:t>Influences emotional responses</a:t>
            </a:r>
          </a:p>
          <a:p>
            <a:pPr lvl="1"/>
            <a:r>
              <a:rPr lang="en-US" dirty="0"/>
              <a:t>OMT addresses physical tension in an effort to decrease afferent sensory and nociceptive feedbacks and dysregulate emotional response</a:t>
            </a:r>
          </a:p>
        </p:txBody>
      </p:sp>
    </p:spTree>
    <p:extLst>
      <p:ext uri="{BB962C8B-B14F-4D97-AF65-F5344CB8AC3E}">
        <p14:creationId xmlns:p14="http://schemas.microsoft.com/office/powerpoint/2010/main" val="517151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3B859-C5B1-4D96-B9C7-28075648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CBD59-6648-4E09-A49A-90C17AC98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Study in tertiary care psych clinic in Toronto</a:t>
            </a:r>
          </a:p>
          <a:p>
            <a:r>
              <a:rPr lang="en-US" dirty="0"/>
              <a:t>Investigate OMT as an adjunctive treatment for individuals with a diagnosis of generalized anxiety disorder (GAD)</a:t>
            </a:r>
          </a:p>
          <a:p>
            <a:r>
              <a:rPr lang="en-US" dirty="0"/>
              <a:t>Open-label, before and after, black-box study design</a:t>
            </a:r>
          </a:p>
          <a:p>
            <a:pPr lvl="1"/>
            <a:r>
              <a:rPr lang="en-US" dirty="0"/>
              <a:t>No control group (Every patient enrolled received OMT)</a:t>
            </a:r>
          </a:p>
          <a:p>
            <a:pPr lvl="1"/>
            <a:r>
              <a:rPr lang="en-US" dirty="0"/>
              <a:t>Clinicians not blinded </a:t>
            </a:r>
          </a:p>
          <a:p>
            <a:pPr lvl="1"/>
            <a:r>
              <a:rPr lang="en-US" dirty="0"/>
              <a:t>Pts age 18-65 y (mean age 41y)</a:t>
            </a:r>
          </a:p>
          <a:p>
            <a:pPr lvl="2"/>
            <a:r>
              <a:rPr lang="en-US" dirty="0"/>
              <a:t>N=26: 20 women</a:t>
            </a:r>
          </a:p>
          <a:p>
            <a:pPr lvl="1"/>
            <a:r>
              <a:rPr lang="en-US" dirty="0"/>
              <a:t>Primary diagnosis of GAD with a minimum of 8 weeks standard Tx without remission</a:t>
            </a:r>
          </a:p>
        </p:txBody>
      </p:sp>
    </p:spTree>
    <p:extLst>
      <p:ext uri="{BB962C8B-B14F-4D97-AF65-F5344CB8AC3E}">
        <p14:creationId xmlns:p14="http://schemas.microsoft.com/office/powerpoint/2010/main" val="390659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FE705-18CC-47B3-8479-1799809A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7D87D-EAD7-4317-A6F2-EA33DB97B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 box study design</a:t>
            </a:r>
          </a:p>
          <a:p>
            <a:pPr lvl="1"/>
            <a:r>
              <a:rPr lang="en-US" dirty="0"/>
              <a:t>Design of a study so that treatment and all of its components are delivered as they would be in a usual clinical situation</a:t>
            </a:r>
          </a:p>
          <a:p>
            <a:pPr lvl="1"/>
            <a:r>
              <a:rPr lang="en-US" dirty="0"/>
              <a:t>No component of the treatment is isolated or studied independently</a:t>
            </a:r>
          </a:p>
          <a:p>
            <a:pPr lvl="1"/>
            <a:r>
              <a:rPr lang="en-US" dirty="0"/>
              <a:t>Used to test overall efficacy of OMT in a clinical setting</a:t>
            </a:r>
          </a:p>
          <a:p>
            <a:pPr lvl="1"/>
            <a:r>
              <a:rPr lang="en-US" dirty="0"/>
              <a:t>Reflective of actual clinical practice of OMT</a:t>
            </a:r>
          </a:p>
        </p:txBody>
      </p:sp>
    </p:spTree>
    <p:extLst>
      <p:ext uri="{BB962C8B-B14F-4D97-AF65-F5344CB8AC3E}">
        <p14:creationId xmlns:p14="http://schemas.microsoft.com/office/powerpoint/2010/main" val="10567165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A5BF-A66A-48E0-BD82-0EEA09AE4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9CE18-F040-40B3-9B53-521F8C531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Outcomes screening measures</a:t>
            </a:r>
          </a:p>
          <a:p>
            <a:pPr lvl="1"/>
            <a:r>
              <a:rPr lang="en-US" dirty="0"/>
              <a:t>Mini international neuropsychiatric interview (MINI)</a:t>
            </a:r>
          </a:p>
          <a:p>
            <a:pPr lvl="1"/>
            <a:r>
              <a:rPr lang="en-US" dirty="0"/>
              <a:t>Hamilton Anxiety Rating Scale (HAM-A)</a:t>
            </a:r>
          </a:p>
          <a:p>
            <a:pPr lvl="1"/>
            <a:r>
              <a:rPr lang="en-US" dirty="0"/>
              <a:t>Intolerance of Uncertainty scale (IUS)</a:t>
            </a:r>
          </a:p>
          <a:p>
            <a:pPr lvl="1"/>
            <a:r>
              <a:rPr lang="en-US" dirty="0"/>
              <a:t>Screening=#1, Baseline = #2, and after each visit = #3-7</a:t>
            </a:r>
          </a:p>
          <a:p>
            <a:r>
              <a:rPr lang="en-US" dirty="0"/>
              <a:t>Exclusion criteria</a:t>
            </a:r>
          </a:p>
          <a:p>
            <a:pPr lvl="1"/>
            <a:r>
              <a:rPr lang="en-US" dirty="0"/>
              <a:t>Pts receiving other manual treatments</a:t>
            </a:r>
          </a:p>
          <a:p>
            <a:pPr lvl="1"/>
            <a:r>
              <a:rPr lang="en-US" dirty="0"/>
              <a:t>Alcohol or drug dependence</a:t>
            </a:r>
          </a:p>
          <a:p>
            <a:pPr lvl="1"/>
            <a:r>
              <a:rPr lang="en-US" dirty="0"/>
              <a:t>Bipolar or dementia comorbidity</a:t>
            </a:r>
          </a:p>
          <a:p>
            <a:pPr lvl="1"/>
            <a:r>
              <a:rPr lang="en-US" dirty="0"/>
              <a:t>Pregnant or lactating</a:t>
            </a:r>
          </a:p>
          <a:p>
            <a:pPr lvl="1"/>
            <a:r>
              <a:rPr lang="en-US" dirty="0"/>
              <a:t>Change in medications during study period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508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70218-55F7-4995-A1C1-E517EBF97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4AFAA-83CB-456C-8401-91848927E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OMT</a:t>
            </a:r>
          </a:p>
          <a:p>
            <a:pPr lvl="1"/>
            <a:r>
              <a:rPr lang="en-US" dirty="0"/>
              <a:t>Whole body evaluation for somatic dysfunction</a:t>
            </a:r>
          </a:p>
          <a:p>
            <a:pPr lvl="1"/>
            <a:r>
              <a:rPr lang="en-US" dirty="0"/>
              <a:t>Treatment not standardized and based on patient presentation</a:t>
            </a:r>
          </a:p>
          <a:p>
            <a:pPr lvl="1"/>
            <a:r>
              <a:rPr lang="en-US" dirty="0"/>
              <a:t>Fascial, visceral, cranial, osteoarticular</a:t>
            </a:r>
          </a:p>
          <a:p>
            <a:pPr lvl="1"/>
            <a:r>
              <a:rPr lang="en-US" dirty="0"/>
              <a:t>5 sessions over 8-9 weeks, approximately every week</a:t>
            </a:r>
          </a:p>
          <a:p>
            <a:pPr lvl="1"/>
            <a:r>
              <a:rPr lang="en-US" dirty="0"/>
              <a:t>First session = 90 minutes</a:t>
            </a:r>
          </a:p>
          <a:p>
            <a:pPr lvl="1"/>
            <a:r>
              <a:rPr lang="en-US" dirty="0"/>
              <a:t>Successive appointments = 60 minutes</a:t>
            </a:r>
          </a:p>
        </p:txBody>
      </p:sp>
    </p:spTree>
    <p:extLst>
      <p:ext uri="{BB962C8B-B14F-4D97-AF65-F5344CB8AC3E}">
        <p14:creationId xmlns:p14="http://schemas.microsoft.com/office/powerpoint/2010/main" val="18693978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AE978-EA25-4391-8BAA-C8769D961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B2A6A-0C9D-4D97-B279-B1F67C9EF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  <a:p>
            <a:pPr lvl="1"/>
            <a:r>
              <a:rPr lang="en-US" dirty="0"/>
              <a:t>Statically significant decrease in patient anxiety from visit 1-7: HAM-A</a:t>
            </a:r>
          </a:p>
          <a:p>
            <a:pPr lvl="2"/>
            <a:r>
              <a:rPr lang="en-US" dirty="0"/>
              <a:t>62% demonstrated &gt;50% reduction in HAM-A symptoms from baseline</a:t>
            </a:r>
          </a:p>
          <a:p>
            <a:pPr lvl="1"/>
            <a:r>
              <a:rPr lang="en-US" dirty="0"/>
              <a:t>IUS scores decreased significantly from visit 1-7</a:t>
            </a:r>
          </a:p>
          <a:p>
            <a:pPr lvl="1"/>
            <a:r>
              <a:rPr lang="en-US" dirty="0"/>
              <a:t>7 of 26 patients achieved remission at visit 7</a:t>
            </a:r>
          </a:p>
          <a:p>
            <a:r>
              <a:rPr lang="en-US" dirty="0"/>
              <a:t>Conclusion</a:t>
            </a:r>
          </a:p>
          <a:p>
            <a:pPr lvl="1"/>
            <a:r>
              <a:rPr lang="en-US" dirty="0"/>
              <a:t>OMT may be a useful adjunctive treatment to standard care in alleviating distress associated with GAD and may contribute to better outcomes from psychotherapeutic and pharmacologic interventions</a:t>
            </a:r>
          </a:p>
        </p:txBody>
      </p:sp>
    </p:spTree>
    <p:extLst>
      <p:ext uri="{BB962C8B-B14F-4D97-AF65-F5344CB8AC3E}">
        <p14:creationId xmlns:p14="http://schemas.microsoft.com/office/powerpoint/2010/main" val="41037187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37385-C72F-48E9-994E-98957A7F4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Evidence-based Medicine: OMT and Generalized Anxiety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52370-3B39-4849-B165-156C4ECB8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  <a:p>
            <a:pPr lvl="1"/>
            <a:r>
              <a:rPr lang="en-US" dirty="0"/>
              <a:t>Design limits definitive clinical recommendations </a:t>
            </a:r>
          </a:p>
          <a:p>
            <a:pPr lvl="1"/>
            <a:r>
              <a:rPr lang="en-US" dirty="0"/>
              <a:t>Design limits defined replication</a:t>
            </a:r>
          </a:p>
          <a:p>
            <a:pPr lvl="1"/>
            <a:r>
              <a:rPr lang="en-US" dirty="0"/>
              <a:t>Black-box design has advantage of reflecting actual practice of OMT </a:t>
            </a:r>
          </a:p>
          <a:p>
            <a:pPr lvl="2"/>
            <a:r>
              <a:rPr lang="en-US" dirty="0"/>
              <a:t>Consideration of OMT for individual patient presentation</a:t>
            </a:r>
          </a:p>
          <a:p>
            <a:pPr lvl="1"/>
            <a:r>
              <a:rPr lang="en-US" dirty="0"/>
              <a:t>Provides a platform and rationale for further research into OMT for GAD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6813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98431-9B6E-4C59-ABE9-0ABDBA2B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F933-8F2F-4B7E-B629-73F9D18D9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Children are not smaller adults and have unique needs and responses</a:t>
            </a:r>
          </a:p>
          <a:p>
            <a:r>
              <a:rPr lang="en-US" dirty="0"/>
              <a:t>Children are susceptible to increased stress from a crisis situation</a:t>
            </a:r>
          </a:p>
          <a:p>
            <a:r>
              <a:rPr lang="en-US" dirty="0"/>
              <a:t>Coronavirus provided us with an opportunity to see gaps in pediatric care from an access, transportation, communication and educational perspective</a:t>
            </a:r>
          </a:p>
          <a:p>
            <a:r>
              <a:rPr lang="en-US" dirty="0"/>
              <a:t>Need to continue to adapt and stay current</a:t>
            </a:r>
          </a:p>
          <a:p>
            <a:r>
              <a:rPr lang="en-US" dirty="0"/>
              <a:t>Need to be able to update patients quickly on changes happening in fluid situation</a:t>
            </a:r>
          </a:p>
          <a:p>
            <a:r>
              <a:rPr lang="en-US" dirty="0"/>
              <a:t>Some things will be able to be treated with telemedicine and some won’t </a:t>
            </a:r>
          </a:p>
          <a:p>
            <a:r>
              <a:rPr lang="en-US" dirty="0"/>
              <a:t>Need research into OMT during respiratory epidemics/pandemics</a:t>
            </a:r>
          </a:p>
          <a:p>
            <a:r>
              <a:rPr lang="en-US" dirty="0"/>
              <a:t>Need more pediatric OMT research</a:t>
            </a:r>
          </a:p>
          <a:p>
            <a:r>
              <a:rPr lang="en-US" dirty="0"/>
              <a:t>Need for more osteopathic pediatricians and primary care DOs to incorporate OMT</a:t>
            </a:r>
          </a:p>
        </p:txBody>
      </p:sp>
    </p:spTree>
    <p:extLst>
      <p:ext uri="{BB962C8B-B14F-4D97-AF65-F5344CB8AC3E}">
        <p14:creationId xmlns:p14="http://schemas.microsoft.com/office/powerpoint/2010/main" val="36753141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CA1AB-387B-4A32-A4F8-0C790042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Forward….Reminder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929F-B280-4B3D-BB43-3BF6BEE73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Children will observe adult behavior and emotions for cues on how to manage their own emotions during difficult times</a:t>
            </a:r>
          </a:p>
        </p:txBody>
      </p:sp>
    </p:spTree>
    <p:extLst>
      <p:ext uri="{BB962C8B-B14F-4D97-AF65-F5344CB8AC3E}">
        <p14:creationId xmlns:p14="http://schemas.microsoft.com/office/powerpoint/2010/main" val="4523037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48593-F0CD-4301-A348-20508695B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for Physicians and 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0E7E5-77F2-4980-AF3D-928AC355B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https://cap4kids.org/columbus/</a:t>
            </a:r>
          </a:p>
          <a:p>
            <a:r>
              <a:rPr lang="en-US" dirty="0">
                <a:hlinkClick r:id="rId2"/>
              </a:rPr>
              <a:t>https://partnersforkids.org/</a:t>
            </a:r>
          </a:p>
          <a:p>
            <a:r>
              <a:rPr lang="en-US" dirty="0">
                <a:hlinkClick r:id="rId2"/>
              </a:rPr>
              <a:t>https://www.nationwidechildrens.org/for-medical-professionals</a:t>
            </a:r>
          </a:p>
          <a:p>
            <a:r>
              <a:rPr lang="en-US" dirty="0">
                <a:hlinkClick r:id="rId2"/>
              </a:rPr>
              <a:t>http://ohioaap.org/covid19resources</a:t>
            </a:r>
          </a:p>
          <a:p>
            <a:r>
              <a:rPr lang="en-US" dirty="0">
                <a:hlinkClick r:id="rId2"/>
              </a:rPr>
              <a:t>https://www.psychologytoday.com/us</a:t>
            </a:r>
            <a:endParaRPr lang="en-US" dirty="0"/>
          </a:p>
          <a:p>
            <a:pPr lvl="1"/>
            <a:r>
              <a:rPr lang="en-US" dirty="0"/>
              <a:t>Click on area “Find a Therapist”</a:t>
            </a:r>
          </a:p>
          <a:p>
            <a:pPr lvl="1"/>
            <a:r>
              <a:rPr lang="en-US" dirty="0"/>
              <a:t>Enter </a:t>
            </a:r>
            <a:r>
              <a:rPr lang="en-US" dirty="0" err="1"/>
              <a:t>zipocde</a:t>
            </a:r>
            <a:endParaRPr lang="en-US" dirty="0"/>
          </a:p>
          <a:p>
            <a:pPr lvl="1"/>
            <a:r>
              <a:rPr lang="en-US" dirty="0"/>
              <a:t>List of therapists in your area provided</a:t>
            </a:r>
          </a:p>
        </p:txBody>
      </p:sp>
    </p:spTree>
    <p:extLst>
      <p:ext uri="{BB962C8B-B14F-4D97-AF65-F5344CB8AC3E}">
        <p14:creationId xmlns:p14="http://schemas.microsoft.com/office/powerpoint/2010/main" val="260627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Osteopathic Pediatrics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Approach the patient as a whole, including family and environment</a:t>
            </a:r>
          </a:p>
          <a:p>
            <a:r>
              <a:rPr lang="en-US" dirty="0"/>
              <a:t>Facilitate and maintain health</a:t>
            </a:r>
          </a:p>
          <a:p>
            <a:r>
              <a:rPr lang="en-US" dirty="0"/>
              <a:t>Psychosocial, nutritional and environmental factors play important roles in the management of pediatric and adolescent growth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32853279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0F9F-3A37-4DA9-8638-37B931D2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2B559-E919-4D02-B8C3-0EED14D8E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https://www.cdc.gov/childrensmentalhealth/data.html</a:t>
            </a:r>
          </a:p>
          <a:p>
            <a:r>
              <a:rPr lang="en-US" dirty="0">
                <a:hlinkClick r:id="rId2"/>
              </a:rPr>
              <a:t>https://www.who.int/docs/default-source/coronaviruse/helping-children-cope-with-stress-print.pdf?sfvrsn=f3a063ff_2</a:t>
            </a:r>
            <a:endParaRPr lang="en-US" dirty="0"/>
          </a:p>
          <a:p>
            <a:r>
              <a:rPr lang="en-US" dirty="0">
                <a:hlinkClick r:id="rId3"/>
              </a:rPr>
              <a:t>https://www.who.int/docs/default-source/coronaviruse/mental-health-considerations.pdf?sfvrsn=6d3578af_2</a:t>
            </a:r>
            <a:endParaRPr lang="en-US" dirty="0"/>
          </a:p>
          <a:p>
            <a:r>
              <a:rPr lang="en-US" dirty="0">
                <a:hlinkClick r:id="rId4"/>
              </a:rPr>
              <a:t>https://www.childrensmentalhealthmatters.org/files/2020/03/Calm-your-childs-coronavirus-fears.pdf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007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339C-B99F-4C96-8712-8EAEE2C1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859FD-C9A1-497E-B45D-A1EDB7C04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Patterson MM. Osteopathic Methods and the Great Flu Pandemic of 1918-1919.  JAOA. 2000; 100: 309-310.</a:t>
            </a:r>
          </a:p>
          <a:p>
            <a:r>
              <a:rPr lang="en-US" dirty="0"/>
              <a:t>Smith RK. One Hundred Thousand Cases of Influenza with a Death Rate of One-Fortieth of that Officially Reported Under Conventional Medical Treatment: a Reprint.  JAOA. 2000; 100: 320-323.</a:t>
            </a:r>
          </a:p>
          <a:p>
            <a:r>
              <a:rPr lang="en-US" dirty="0" err="1"/>
              <a:t>Dery</a:t>
            </a:r>
            <a:r>
              <a:rPr lang="en-US" dirty="0"/>
              <a:t> M. One Hundred Thousand Cases of Influenza with a Death Rate of One-Fortieth of that Officially Reported Under Conventional Medical Treatment.  JAOA. 2008; 108(9):</a:t>
            </a:r>
          </a:p>
          <a:p>
            <a:r>
              <a:rPr lang="en-US" dirty="0" err="1"/>
              <a:t>Magoun</a:t>
            </a:r>
            <a:r>
              <a:rPr lang="en-US" dirty="0"/>
              <a:t> H. More About the Use of OMT During Influenza Epidemics.  JAOA. 2004; 104(10): 406.</a:t>
            </a:r>
          </a:p>
        </p:txBody>
      </p:sp>
    </p:spTree>
    <p:extLst>
      <p:ext uri="{BB962C8B-B14F-4D97-AF65-F5344CB8AC3E}">
        <p14:creationId xmlns:p14="http://schemas.microsoft.com/office/powerpoint/2010/main" val="17532726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3033-9269-4500-AD7B-5EA6E6B36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8560-743C-4323-9E90-0610C455C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Dixon L, </a:t>
            </a:r>
            <a:r>
              <a:rPr lang="en-US" dirty="0" err="1"/>
              <a:t>Fotinos</a:t>
            </a:r>
            <a:r>
              <a:rPr lang="en-US" dirty="0"/>
              <a:t> K, </a:t>
            </a:r>
            <a:r>
              <a:rPr lang="en-US" dirty="0" err="1"/>
              <a:t>Sherifi</a:t>
            </a:r>
            <a:r>
              <a:rPr lang="en-US" dirty="0"/>
              <a:t> E, et al.  Effects of Osteopathic Manipulative Therapy on Generalized Anxiety Disorder.  JAOA. 2020; 120(3): 133-143.</a:t>
            </a:r>
          </a:p>
          <a:p>
            <a:r>
              <a:rPr lang="en-US" dirty="0" err="1"/>
              <a:t>Elkias</a:t>
            </a:r>
            <a:r>
              <a:rPr lang="en-US" dirty="0"/>
              <a:t> M, Jerome J.  Touch-More Than a Basic Science.  JAOA. 2012; 112(8): 514-517.</a:t>
            </a:r>
          </a:p>
          <a:p>
            <a:r>
              <a:rPr lang="en-US" dirty="0"/>
              <a:t>https://apps.who.int/medicinedocs/en/d/Jwhozip42e/6.3.html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0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DD729-AA8E-4B08-B2B6-2597A5019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General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C92BB-E04F-4654-AF2F-31AE18227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 not attach COVID19 to any ethnicity or nationality</a:t>
            </a:r>
          </a:p>
          <a:p>
            <a:r>
              <a:rPr lang="en-US" dirty="0"/>
              <a:t>Be empathetic, compassionate and kind</a:t>
            </a:r>
          </a:p>
          <a:p>
            <a:r>
              <a:rPr lang="en-US" dirty="0"/>
              <a:t>Separate the people who get sick from having an identity defined by COVID 19</a:t>
            </a:r>
          </a:p>
          <a:p>
            <a:r>
              <a:rPr lang="en-US" dirty="0"/>
              <a:t>Minimize watching, reading or listening to news that makes you feel anxious</a:t>
            </a:r>
          </a:p>
          <a:p>
            <a:r>
              <a:rPr lang="en-US" dirty="0"/>
              <a:t>Seek information from trusted news sources</a:t>
            </a:r>
          </a:p>
          <a:p>
            <a:pPr lvl="1"/>
            <a:r>
              <a:rPr lang="en-US" dirty="0"/>
              <a:t>Facts help minimize fears</a:t>
            </a:r>
          </a:p>
          <a:p>
            <a:pPr lvl="1"/>
            <a:r>
              <a:rPr lang="en-US" dirty="0"/>
              <a:t>WHO and local health authorities</a:t>
            </a:r>
          </a:p>
          <a:p>
            <a:r>
              <a:rPr lang="en-US" dirty="0"/>
              <a:t>Protect yourself and be supportive of others</a:t>
            </a:r>
          </a:p>
          <a:p>
            <a:r>
              <a:rPr lang="en-US" dirty="0"/>
              <a:t>Amplify positive and hopeful stories</a:t>
            </a:r>
          </a:p>
        </p:txBody>
      </p:sp>
    </p:spTree>
    <p:extLst>
      <p:ext uri="{BB962C8B-B14F-4D97-AF65-F5344CB8AC3E}">
        <p14:creationId xmlns:p14="http://schemas.microsoft.com/office/powerpoint/2010/main" val="418224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705E-A31E-4B5A-A72A-72B1D2249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Healthcare Workers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37923-98D2-4A45-8F9C-E687D4007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 psychosocial well being and physical health</a:t>
            </a:r>
          </a:p>
          <a:p>
            <a:r>
              <a:rPr lang="en-US" dirty="0"/>
              <a:t>Ensure sufficient rest</a:t>
            </a:r>
          </a:p>
          <a:p>
            <a:r>
              <a:rPr lang="en-US" dirty="0"/>
              <a:t>Eat sufficiently healthy food</a:t>
            </a:r>
          </a:p>
          <a:p>
            <a:r>
              <a:rPr lang="en-US" dirty="0"/>
              <a:t>Physical activity</a:t>
            </a:r>
          </a:p>
          <a:p>
            <a:r>
              <a:rPr lang="en-US" dirty="0"/>
              <a:t>Stay in contact with family and friends</a:t>
            </a:r>
          </a:p>
          <a:p>
            <a:pPr lvl="1"/>
            <a:r>
              <a:rPr lang="en-US" dirty="0"/>
              <a:t>Turn to colleagues for support due to similar experiences</a:t>
            </a:r>
          </a:p>
          <a:p>
            <a:r>
              <a:rPr lang="en-US" dirty="0"/>
              <a:t>Avoid tobacco, alcohol and drugs</a:t>
            </a:r>
          </a:p>
          <a:p>
            <a:r>
              <a:rPr lang="en-US" dirty="0"/>
              <a:t>**You are the person most likely to know how you can de-stress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11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60382-7F7B-407C-AECA-3821F509F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</a:t>
            </a:r>
            <a:r>
              <a:rPr lang="en-US" dirty="0" err="1"/>
              <a:t>Carers</a:t>
            </a:r>
            <a:r>
              <a:rPr lang="en-US" dirty="0"/>
              <a:t> of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7B13C-C045-41AB-90C3-34728020B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 children find a positive way to express feeling of fear and sadness</a:t>
            </a:r>
          </a:p>
          <a:p>
            <a:r>
              <a:rPr lang="en-US" dirty="0"/>
              <a:t>Create a safe and supportive environment for kids to express and communicate feelings</a:t>
            </a:r>
          </a:p>
          <a:p>
            <a:r>
              <a:rPr lang="en-US" dirty="0"/>
              <a:t>Keep children close to parents and family</a:t>
            </a:r>
          </a:p>
          <a:p>
            <a:r>
              <a:rPr lang="en-US" dirty="0"/>
              <a:t>Maintain familiar routines in daily life</a:t>
            </a:r>
          </a:p>
          <a:p>
            <a:r>
              <a:rPr lang="en-US" dirty="0"/>
              <a:t>Discussions with children should be honest and age-appropriate</a:t>
            </a:r>
          </a:p>
          <a:p>
            <a:r>
              <a:rPr lang="en-US" dirty="0"/>
              <a:t>**Children will observe adult behavior and emotions for cues on how to manage their own emotions during difficult times</a:t>
            </a:r>
          </a:p>
        </p:txBody>
      </p:sp>
    </p:spTree>
    <p:extLst>
      <p:ext uri="{BB962C8B-B14F-4D97-AF65-F5344CB8AC3E}">
        <p14:creationId xmlns:p14="http://schemas.microsoft.com/office/powerpoint/2010/main" val="130994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F88E9-5915-4441-A690-A278FE09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Osteopathic Pediatrics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A7E97-1E3A-4F62-A280-E682EAAE8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Knowing the difference between normal development and abnormal deviation is of major importance</a:t>
            </a:r>
          </a:p>
          <a:p>
            <a:r>
              <a:rPr lang="en-US" dirty="0"/>
              <a:t>Early intervention generally has better outcomes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70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C1731-DE26-4050-8B9A-0970F5E67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Pediatric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CB387-1ED1-469C-A174-EE2595D35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in 6 US kids, age 2-8y/o (17%) have been diagnosed with mental, behavioral or developmental disorder</a:t>
            </a:r>
          </a:p>
          <a:p>
            <a:r>
              <a:rPr lang="en-US" dirty="0"/>
              <a:t>7% or 4.4 million kids age 3-17y/o have anxiety</a:t>
            </a:r>
          </a:p>
          <a:p>
            <a:r>
              <a:rPr lang="en-US" dirty="0"/>
              <a:t>3% or 1.9 million kids age 3-17y/o have depression</a:t>
            </a:r>
          </a:p>
          <a:p>
            <a:pPr lvl="1"/>
            <a:r>
              <a:rPr lang="en-US" dirty="0"/>
              <a:t>&gt;73% of kids who have depression also have co-morbid anxiety</a:t>
            </a:r>
          </a:p>
        </p:txBody>
      </p:sp>
    </p:spTree>
    <p:extLst>
      <p:ext uri="{BB962C8B-B14F-4D97-AF65-F5344CB8AC3E}">
        <p14:creationId xmlns:p14="http://schemas.microsoft.com/office/powerpoint/2010/main" val="773061489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2677</Words>
  <Application>Microsoft Office PowerPoint</Application>
  <PresentationFormat>Widescreen</PresentationFormat>
  <Paragraphs>325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Calibri</vt:lpstr>
      <vt:lpstr>Century Schoolbook</vt:lpstr>
      <vt:lpstr>Corbel</vt:lpstr>
      <vt:lpstr>Informal Roman</vt:lpstr>
      <vt:lpstr>Feathered</vt:lpstr>
      <vt:lpstr>Providing Quality Pediatric Care in Uncertain Times</vt:lpstr>
      <vt:lpstr>Objectives</vt:lpstr>
      <vt:lpstr>Coronavirus</vt:lpstr>
      <vt:lpstr>Osteopathic Pediatrics</vt:lpstr>
      <vt:lpstr>Guidelines for General Population</vt:lpstr>
      <vt:lpstr>Guidelines for Healthcare Workers</vt:lpstr>
      <vt:lpstr>Guidelines for Carers of Children</vt:lpstr>
      <vt:lpstr>Osteopathic Pediatrics</vt:lpstr>
      <vt:lpstr>Pediatric Mental Health</vt:lpstr>
      <vt:lpstr>Pediatric Mental Health</vt:lpstr>
      <vt:lpstr>Children’s Response to Stress</vt:lpstr>
      <vt:lpstr>How to Respond to Children’s Stress</vt:lpstr>
      <vt:lpstr>Address Children’s Concerns</vt:lpstr>
      <vt:lpstr>Changes in Pediatric Care</vt:lpstr>
      <vt:lpstr>Changes in Pediatric Care</vt:lpstr>
      <vt:lpstr>Pediatric Specific Considerations</vt:lpstr>
      <vt:lpstr>Pediatric Specific Considerations</vt:lpstr>
      <vt:lpstr>Social Media Usage/Implementation</vt:lpstr>
      <vt:lpstr>Telemedicine Implementation</vt:lpstr>
      <vt:lpstr>Pediatric Telemedicine Tips</vt:lpstr>
      <vt:lpstr>Limitations of Telemedicine</vt:lpstr>
      <vt:lpstr>Concerns with Telemedicine</vt:lpstr>
      <vt:lpstr>Effect of Human Touch</vt:lpstr>
      <vt:lpstr>Hands on Touch of OMT</vt:lpstr>
      <vt:lpstr>Osteopathic Tenants</vt:lpstr>
      <vt:lpstr>1918-1919 Influenza Pandemic</vt:lpstr>
      <vt:lpstr>Osteopathic Approach to Influenza Pandemic</vt:lpstr>
      <vt:lpstr>Osteopathic Approach to Influenza Pandemic</vt:lpstr>
      <vt:lpstr>Goals of OMM in Respiratory Disease</vt:lpstr>
      <vt:lpstr>Osteopathic Approach to Generalized Anxiety Disorder</vt:lpstr>
      <vt:lpstr>Evidence-based Medicine: OMT and Generalized Anxiety Disorder</vt:lpstr>
      <vt:lpstr>Evidence-based Medicine: OMT and Generalized Anxiety Disorder</vt:lpstr>
      <vt:lpstr>Evidence-based Medicine: OMT and Generalized Anxiety Disorder</vt:lpstr>
      <vt:lpstr>Evidence-based Medicine: OMT and Generalized Anxiety Disorder</vt:lpstr>
      <vt:lpstr>Evidence-based Medicine: OMT and Generalized Anxiety Disorder</vt:lpstr>
      <vt:lpstr>Evidence-based Medicine: OMT and Generalized Anxiety Disorder</vt:lpstr>
      <vt:lpstr>Moving Forward</vt:lpstr>
      <vt:lpstr>Moving Forward….Reminder</vt:lpstr>
      <vt:lpstr>Resources for Physicians and Families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2020-04-02T17:48:07Z</dcterms:created>
  <dcterms:modified xsi:type="dcterms:W3CDTF">2020-04-10T18:22:52Z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