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30" r:id="rId2"/>
    <p:sldId id="273" r:id="rId3"/>
    <p:sldId id="329" r:id="rId4"/>
    <p:sldId id="327" r:id="rId5"/>
    <p:sldId id="299" r:id="rId6"/>
    <p:sldId id="300" r:id="rId7"/>
    <p:sldId id="301" r:id="rId8"/>
    <p:sldId id="324" r:id="rId9"/>
    <p:sldId id="302" r:id="rId10"/>
    <p:sldId id="303" r:id="rId11"/>
    <p:sldId id="322" r:id="rId12"/>
    <p:sldId id="304" r:id="rId13"/>
    <p:sldId id="305" r:id="rId14"/>
    <p:sldId id="325" r:id="rId15"/>
    <p:sldId id="306" r:id="rId16"/>
    <p:sldId id="307" r:id="rId17"/>
    <p:sldId id="308" r:id="rId18"/>
    <p:sldId id="309" r:id="rId19"/>
    <p:sldId id="320" r:id="rId20"/>
    <p:sldId id="314" r:id="rId21"/>
    <p:sldId id="319" r:id="rId22"/>
    <p:sldId id="310" r:id="rId23"/>
    <p:sldId id="311" r:id="rId24"/>
    <p:sldId id="326" r:id="rId25"/>
    <p:sldId id="312" r:id="rId26"/>
    <p:sldId id="313" r:id="rId27"/>
    <p:sldId id="321" r:id="rId28"/>
    <p:sldId id="315" r:id="rId29"/>
    <p:sldId id="316" r:id="rId30"/>
    <p:sldId id="317" r:id="rId31"/>
    <p:sldId id="318" r:id="rId32"/>
    <p:sldId id="328" r:id="rId33"/>
    <p:sldId id="262" r:id="rId34"/>
    <p:sldId id="290"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DB9D6F-A0BB-41A4-8389-135AAF250F1F}">
          <p14:sldIdLst>
            <p14:sldId id="330"/>
            <p14:sldId id="273"/>
            <p14:sldId id="329"/>
            <p14:sldId id="327"/>
            <p14:sldId id="299"/>
            <p14:sldId id="300"/>
            <p14:sldId id="301"/>
            <p14:sldId id="324"/>
            <p14:sldId id="302"/>
            <p14:sldId id="303"/>
            <p14:sldId id="322"/>
            <p14:sldId id="304"/>
            <p14:sldId id="305"/>
            <p14:sldId id="325"/>
            <p14:sldId id="306"/>
            <p14:sldId id="307"/>
            <p14:sldId id="308"/>
            <p14:sldId id="309"/>
            <p14:sldId id="320"/>
            <p14:sldId id="314"/>
            <p14:sldId id="319"/>
            <p14:sldId id="310"/>
            <p14:sldId id="311"/>
            <p14:sldId id="326"/>
            <p14:sldId id="312"/>
            <p14:sldId id="313"/>
            <p14:sldId id="321"/>
            <p14:sldId id="315"/>
            <p14:sldId id="316"/>
            <p14:sldId id="317"/>
            <p14:sldId id="318"/>
            <p14:sldId id="328"/>
            <p14:sldId id="262"/>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Lauren" initials="WL" lastIdx="81" clrIdx="0">
    <p:extLst>
      <p:ext uri="{19B8F6BF-5375-455C-9EA6-DF929625EA0E}">
        <p15:presenceInfo xmlns:p15="http://schemas.microsoft.com/office/powerpoint/2012/main" userId="S-1-5-21-9984937-1189363288-1556967425-7710" providerId="AD"/>
      </p:ext>
    </p:extLst>
  </p:cmAuthor>
  <p:cmAuthor id="2" name="Testa, Kate" initials="TK" lastIdx="23" clrIdx="1">
    <p:extLst>
      <p:ext uri="{19B8F6BF-5375-455C-9EA6-DF929625EA0E}">
        <p15:presenceInfo xmlns:p15="http://schemas.microsoft.com/office/powerpoint/2012/main" userId="S-1-5-21-9984937-1189363288-1556967425-16654" providerId="AD"/>
      </p:ext>
    </p:extLst>
  </p:cmAuthor>
  <p:cmAuthor id="3" name="Maksimuk, Peggy" initials="MP" lastIdx="25" clrIdx="2">
    <p:extLst>
      <p:ext uri="{19B8F6BF-5375-455C-9EA6-DF929625EA0E}">
        <p15:presenceInfo xmlns:p15="http://schemas.microsoft.com/office/powerpoint/2012/main" userId="S-1-5-21-9984937-1189363288-1556967425-10388" providerId="AD"/>
      </p:ext>
    </p:extLst>
  </p:cmAuthor>
  <p:cmAuthor id="4" name="DeVito, Sherri" initials="DS" lastIdx="11" clrIdx="3">
    <p:extLst>
      <p:ext uri="{19B8F6BF-5375-455C-9EA6-DF929625EA0E}">
        <p15:presenceInfo xmlns:p15="http://schemas.microsoft.com/office/powerpoint/2012/main" userId="S-1-5-21-9984937-1189363288-1556967425-10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2" autoAdjust="0"/>
    <p:restoredTop sz="83537" autoAdjust="0"/>
  </p:normalViewPr>
  <p:slideViewPr>
    <p:cSldViewPr snapToGrid="0">
      <p:cViewPr varScale="1">
        <p:scale>
          <a:sx n="106" d="100"/>
          <a:sy n="106" d="100"/>
        </p:scale>
        <p:origin x="1184" y="176"/>
      </p:cViewPr>
      <p:guideLst/>
    </p:cSldViewPr>
  </p:slideViewPr>
  <p:notesTextViewPr>
    <p:cViewPr>
      <p:scale>
        <a:sx n="100" d="100"/>
        <a:sy n="100" d="100"/>
      </p:scale>
      <p:origin x="0" y="0"/>
    </p:cViewPr>
  </p:notesText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D1A97-EBB0-4585-8CD3-6B9A31E87A27}" type="datetimeFigureOut">
              <a:rPr lang="en-US" smtClean="0"/>
              <a:t>4/13/20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1AE2B-63B6-4FA2-9289-F3B66D762F4D}" type="slidenum">
              <a:rPr lang="en-US" smtClean="0"/>
              <a:t>‹#›</a:t>
            </a:fld>
            <a:endParaRPr lang="en-US" dirty="0"/>
          </a:p>
        </p:txBody>
      </p:sp>
    </p:spTree>
    <p:extLst>
      <p:ext uri="{BB962C8B-B14F-4D97-AF65-F5344CB8AC3E}">
        <p14:creationId xmlns:p14="http://schemas.microsoft.com/office/powerpoint/2010/main" val="1409777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sco.org/sites/new-www.asco.org/files/content-files/advocacy-and-policy/documents/2019-CDC-Opioid-Guideline-Clarification-Letter-to-ASCO-ASH-NCC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ealthaffairs.org/doi/abs/10.1377/hlthaff.2018.05026"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ismiemutual.com/fellowship-risk-management-essentials" TargetMode="External"/><Relationship Id="rId4" Type="http://schemas.openxmlformats.org/officeDocument/2006/relationships/hyperlink" Target="https://www.ismiemutual.com/difficult-conversation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Maternal_mortality_in_the_United_States#cite_note-macdorman-4"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wikipedia.org/wiki/Maternal_mortality_in_the_United_States#cite_note-5"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satoday.com/in-depth/news/investigations/deadly-deliveries/2019/03/07/maternal-death-rates-secret-hospital-safety-records-childbirth-deaths/2953224002/"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usatoday.com/in-depth/news/investigations/deadly-deliveries/2018/07/26/maternal-mortality-rates-preeclampsia-postpartum-hemorrhage-safety/54688900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smiemutual.com/genomic-medicine" TargetMode="External"/><Relationship Id="rId7" Type="http://schemas.openxmlformats.org/officeDocument/2006/relationships/hyperlink" Target="https://www.sciencemag.org/news/2019/05/gene-testing-surges-lawsuits-arent-far-behind"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medicaleconomics.com/medical-economics-blog/next-malpractice-crisis" TargetMode="External"/><Relationship Id="rId5" Type="http://schemas.openxmlformats.org/officeDocument/2006/relationships/hyperlink" Target="https://www.ismiemutual.com/abc-of-dna" TargetMode="External"/><Relationship Id="rId4" Type="http://schemas.openxmlformats.org/officeDocument/2006/relationships/hyperlink" Target="https://www.ismiemutual.com/hereditary-predispositions-to-cancer"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scape.com/viewarticle/897302" TargetMode="External"/><Relationship Id="rId7" Type="http://schemas.openxmlformats.org/officeDocument/2006/relationships/hyperlink" Target="https://www.modernhealthcare.com/article/20180303/INFO/180309962/realizing-ai-what-s-holding-technology-back"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healthitanalytics.com/news/arguing-the-pros-and-cons-of-artificial-intelligence-in-healthcare" TargetMode="External"/><Relationship Id="rId5" Type="http://schemas.openxmlformats.org/officeDocument/2006/relationships/hyperlink" Target="https://www.medscape.com/viewarticle/908950" TargetMode="External"/><Relationship Id="rId4" Type="http://schemas.openxmlformats.org/officeDocument/2006/relationships/hyperlink" Target="https://www.medscape.com/viewarticle/89753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healthitanalytics.com/news/arguing-the-pros-and-cons-of-artificial-intelligence-in-healthcar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modernhealthcare.com/article/20180303/INFO/180309962/realizing-ai-what-s-holding-technology-back"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ami.org/Learn-More/Mental-Health-By-the-Number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nnfammed.org/content/14/5/460.ful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nami.org/Learn-More/Mental-Health-By-the-Numbers"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nnfammed.org/content/14/5/460.ful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nami.org/Learn-More/Mental-Health-By-the-Numbers"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jamanetwork.com/journals/jamainternalmedicine/article-abstract/2698144"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annfammed.org/content/15/5/419.full" TargetMode="External"/><Relationship Id="rId4" Type="http://schemas.openxmlformats.org/officeDocument/2006/relationships/hyperlink" Target="https://doi.org/10.31478/201905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afp.org/fpm/2015/0900/p42.html#fpm20150900p42-b3"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smiemutual.com/resource-library/electronic-medical-record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jamanetwork.com/journals/jama/fullarticle/2676098" TargetMode="External"/><Relationship Id="rId4" Type="http://schemas.openxmlformats.org/officeDocument/2006/relationships/hyperlink" Target="http://fortune.com/longform/medical-record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ymeded.com/resource-library/telemedicin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1</a:t>
            </a:fld>
            <a:endParaRPr lang="en-US" dirty="0"/>
          </a:p>
        </p:txBody>
      </p:sp>
    </p:spTree>
    <p:extLst>
      <p:ext uri="{BB962C8B-B14F-4D97-AF65-F5344CB8AC3E}">
        <p14:creationId xmlns:p14="http://schemas.microsoft.com/office/powerpoint/2010/main" val="3654874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AANP – citing</a:t>
            </a:r>
            <a:r>
              <a:rPr lang="en-US" baseline="0" dirty="0"/>
              <a:t> </a:t>
            </a:r>
            <a:r>
              <a:rPr lang="en-US" dirty="0"/>
              <a:t>https://www.aanp.org/news-feed/nurse-practitioner-role-continues-to-grow-to-meet-primary-care-provider-shortages-and-patient-demands</a:t>
            </a:r>
          </a:p>
          <a:p>
            <a:endParaRPr lang="en-US" dirty="0"/>
          </a:p>
          <a:p>
            <a:r>
              <a:rPr lang="en-US" dirty="0"/>
              <a:t>400 independent NP’s in Illinois</a:t>
            </a:r>
          </a:p>
          <a:p>
            <a:r>
              <a:rPr lang="en-US" dirty="0"/>
              <a:t>12,000 NPs in Illinois</a:t>
            </a:r>
          </a:p>
          <a:p>
            <a:r>
              <a:rPr lang="en-US" dirty="0"/>
              <a:t>Mike’s 2/10 email</a:t>
            </a:r>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11</a:t>
            </a:fld>
            <a:endParaRPr lang="en-US" dirty="0"/>
          </a:p>
        </p:txBody>
      </p:sp>
    </p:spTree>
    <p:extLst>
      <p:ext uri="{BB962C8B-B14F-4D97-AF65-F5344CB8AC3E}">
        <p14:creationId xmlns:p14="http://schemas.microsoft.com/office/powerpoint/2010/main" val="91942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practitioners = + patient </a:t>
            </a:r>
            <a:r>
              <a:rPr lang="en-US" baseline="0" dirty="0" err="1"/>
              <a:t>volument</a:t>
            </a:r>
            <a:r>
              <a:rPr lang="en-US" baseline="0" dirty="0"/>
              <a:t>, + DX, + ordered tests, + medications (what about opioids)</a:t>
            </a:r>
          </a:p>
          <a:p>
            <a:r>
              <a:rPr lang="en-US" baseline="0" dirty="0"/>
              <a:t>Visiting more nursing homes and rounding at various hospitals and other facilities</a:t>
            </a:r>
          </a:p>
          <a:p>
            <a:r>
              <a:rPr lang="en-US" baseline="0" dirty="0"/>
              <a:t>Increased independence and decrease experience to appreciate when to refer on or get help</a:t>
            </a:r>
          </a:p>
          <a:p>
            <a:r>
              <a:rPr lang="en-US" baseline="0" dirty="0"/>
              <a:t>Lack of supervision = increased liability as the employer</a:t>
            </a:r>
          </a:p>
          <a:p>
            <a:r>
              <a:rPr lang="en-US" baseline="0" dirty="0"/>
              <a:t>Arrangements with other employers = Locums, performing telemedicine, working at urgent care or another doctors office, your employee but also under contract at a nursing home</a:t>
            </a:r>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12</a:t>
            </a:fld>
            <a:endParaRPr lang="en-US" dirty="0"/>
          </a:p>
        </p:txBody>
      </p:sp>
    </p:spTree>
    <p:extLst>
      <p:ext uri="{BB962C8B-B14F-4D97-AF65-F5344CB8AC3E}">
        <p14:creationId xmlns:p14="http://schemas.microsoft.com/office/powerpoint/2010/main" val="6939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5527">
              <a:spcBef>
                <a:spcPts val="1000"/>
              </a:spcBef>
              <a:buFont typeface="Wingdings" panose="05000000000000000000" pitchFamily="2" charset="2"/>
              <a:buNone/>
              <a:defRPr sz="1914"/>
            </a:pPr>
            <a:r>
              <a:rPr lang="en-US" sz="1200" dirty="0"/>
              <a:t>Ensure that shared mental models exist:</a:t>
            </a:r>
            <a:r>
              <a:rPr lang="en-US" sz="1200" baseline="0" dirty="0"/>
              <a:t> </a:t>
            </a:r>
            <a:r>
              <a:rPr lang="en-US" sz="1200" dirty="0"/>
              <a:t>What needs to be done? Who does it? How do we communicate about it?</a:t>
            </a:r>
          </a:p>
          <a:p>
            <a:pPr marL="0" marR="0" lvl="0" indent="0" algn="l" defTabSz="795527" rtl="0" eaLnBrk="1" fontAlgn="auto" latinLnBrk="0" hangingPunct="1">
              <a:lnSpc>
                <a:spcPct val="100000"/>
              </a:lnSpc>
              <a:spcBef>
                <a:spcPts val="1000"/>
              </a:spcBef>
              <a:spcAft>
                <a:spcPts val="0"/>
              </a:spcAft>
              <a:buClrTx/>
              <a:buSzTx/>
              <a:buFont typeface="Wingdings" panose="05000000000000000000" pitchFamily="2" charset="2"/>
              <a:buNone/>
              <a:tabLst/>
              <a:defRPr sz="1914"/>
            </a:pPr>
            <a:r>
              <a:rPr lang="en-US" sz="1200" dirty="0"/>
              <a:t>When documenting training activities in staff files, include who attended the trainings and what was covered</a:t>
            </a:r>
          </a:p>
          <a:p>
            <a:pPr marL="0" marR="0" lvl="0" indent="0" algn="l" defTabSz="795527" rtl="0" eaLnBrk="1" fontAlgn="auto" latinLnBrk="0" hangingPunct="1">
              <a:lnSpc>
                <a:spcPct val="100000"/>
              </a:lnSpc>
              <a:spcBef>
                <a:spcPts val="1000"/>
              </a:spcBef>
              <a:spcAft>
                <a:spcPts val="0"/>
              </a:spcAft>
              <a:buClrTx/>
              <a:buSzTx/>
              <a:buFont typeface="Wingdings" panose="05000000000000000000" pitchFamily="2" charset="2"/>
              <a:buNone/>
              <a:tabLst/>
              <a:defRPr sz="1914"/>
            </a:pPr>
            <a:r>
              <a:rPr lang="en-US" sz="1200" dirty="0"/>
              <a:t>Changing</a:t>
            </a:r>
            <a:r>
              <a:rPr lang="en-US" sz="1200" baseline="0" dirty="0"/>
              <a:t> business – find out if APNs and PAs are moonlighting at other facilities or practice locations?  Are they covered by your insurance or theirs? Are they performing procedures and treating patients for conditions you aren’t treating?</a:t>
            </a:r>
            <a:endParaRPr lang="en-US" sz="1200" dirty="0"/>
          </a:p>
          <a:p>
            <a:pPr defTabSz="795527">
              <a:spcBef>
                <a:spcPts val="1000"/>
              </a:spcBef>
              <a:buFont typeface="Wingdings" panose="05000000000000000000" pitchFamily="2" charset="2"/>
              <a:buNone/>
              <a:defRPr sz="1914"/>
            </a:pPr>
            <a:endParaRPr lang="en-US" sz="1200" dirty="0"/>
          </a:p>
          <a:p>
            <a:endParaRPr lang="en-US" sz="1200" dirty="0"/>
          </a:p>
        </p:txBody>
      </p:sp>
      <p:sp>
        <p:nvSpPr>
          <p:cNvPr id="4" name="Slide Number Placeholder 3"/>
          <p:cNvSpPr>
            <a:spLocks noGrp="1"/>
          </p:cNvSpPr>
          <p:nvPr>
            <p:ph type="sldNum" sz="quarter" idx="10"/>
          </p:nvPr>
        </p:nvSpPr>
        <p:spPr/>
        <p:txBody>
          <a:bodyPr/>
          <a:lstStyle/>
          <a:p>
            <a:fld id="{F181AE2B-63B6-4FA2-9289-F3B66D762F4D}" type="slidenum">
              <a:rPr lang="en-US" smtClean="0"/>
              <a:t>13</a:t>
            </a:fld>
            <a:endParaRPr lang="en-US" dirty="0"/>
          </a:p>
        </p:txBody>
      </p:sp>
    </p:spTree>
    <p:extLst>
      <p:ext uri="{BB962C8B-B14F-4D97-AF65-F5344CB8AC3E}">
        <p14:creationId xmlns:p14="http://schemas.microsoft.com/office/powerpoint/2010/main" val="2712802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14</a:t>
            </a:fld>
            <a:endParaRPr lang="en-US" dirty="0"/>
          </a:p>
        </p:txBody>
      </p:sp>
    </p:spTree>
    <p:extLst>
      <p:ext uri="{BB962C8B-B14F-4D97-AF65-F5344CB8AC3E}">
        <p14:creationId xmlns:p14="http://schemas.microsoft.com/office/powerpoint/2010/main" val="223920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Due to a flurry of laws and the fear of jail time, the prescribing practices of most physicians have improved. However, we are now seeing the pendulum swing to the other side – and lawsuits for discriminating against patients by withholding necessary pain medications, for abandoning patients, for causing forced withdrawal or for undertreating pain have proven to be just as devastating. </a:t>
            </a:r>
          </a:p>
          <a:p>
            <a:r>
              <a:rPr lang="en-US" sz="1200" kern="1200" dirty="0">
                <a:solidFill>
                  <a:schemeClr val="tx1"/>
                </a:solidFill>
                <a:effectLst/>
                <a:latin typeface="+mn-lt"/>
                <a:ea typeface="+mn-ea"/>
                <a:cs typeface="+mn-cs"/>
              </a:rPr>
              <a:t>In early 2019, </a:t>
            </a:r>
            <a:r>
              <a:rPr lang="en-US" sz="1200" u="sng" kern="1200" dirty="0">
                <a:solidFill>
                  <a:schemeClr val="tx1"/>
                </a:solidFill>
                <a:effectLst/>
                <a:latin typeface="+mn-lt"/>
                <a:ea typeface="+mn-ea"/>
                <a:cs typeface="+mn-cs"/>
                <a:hlinkClick r:id="rId3"/>
              </a:rPr>
              <a:t>the CDC issued a letter clarifying their prescribing guidelines</a:t>
            </a:r>
            <a:r>
              <a:rPr lang="en-US" sz="1200" kern="1200" dirty="0">
                <a:solidFill>
                  <a:schemeClr val="tx1"/>
                </a:solidFill>
                <a:effectLst/>
                <a:latin typeface="+mn-lt"/>
                <a:ea typeface="+mn-ea"/>
                <a:cs typeface="+mn-cs"/>
              </a:rPr>
              <a:t> in response to the medical community’s implementation of practices and policies that go beyond the CDC’s initial recommendations.</a:t>
            </a:r>
          </a:p>
          <a:p>
            <a:r>
              <a:rPr lang="en-US" sz="1200" kern="1200" dirty="0">
                <a:solidFill>
                  <a:schemeClr val="tx1"/>
                </a:solidFill>
                <a:effectLst/>
                <a:latin typeface="+mn-lt"/>
                <a:ea typeface="+mn-ea"/>
                <a:cs typeface="+mn-cs"/>
              </a:rPr>
              <a:t>The challenge here is to take a balanced approach – to follow the law and use prescribing guidelines appropriately, while not abandoning patients or refusing to prescribe pain medication when it is truly needed.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patient selection, are they on contradictory medications (taking</a:t>
            </a:r>
            <a:r>
              <a:rPr lang="en-US" sz="1200" kern="1200" baseline="0" dirty="0">
                <a:solidFill>
                  <a:schemeClr val="tx1"/>
                </a:solidFill>
                <a:effectLst/>
                <a:latin typeface="+mn-lt"/>
                <a:ea typeface="+mn-ea"/>
                <a:cs typeface="+mn-cs"/>
              </a:rPr>
              <a:t> cannabis)</a:t>
            </a:r>
            <a:r>
              <a:rPr lang="en-US" sz="1200" kern="1200" dirty="0">
                <a:solidFill>
                  <a:schemeClr val="tx1"/>
                </a:solidFill>
                <a:effectLst/>
                <a:latin typeface="+mn-lt"/>
                <a:ea typeface="+mn-ea"/>
                <a:cs typeface="+mn-cs"/>
              </a:rPr>
              <a:t>, sleep apnea. over 65, history of drug or </a:t>
            </a:r>
            <a:r>
              <a:rPr lang="en-US" sz="1200" kern="1200" dirty="0" err="1">
                <a:solidFill>
                  <a:schemeClr val="tx1"/>
                </a:solidFill>
                <a:effectLst/>
                <a:latin typeface="+mn-lt"/>
                <a:ea typeface="+mn-ea"/>
                <a:cs typeface="+mn-cs"/>
              </a:rPr>
              <a:t>alchohol</a:t>
            </a:r>
            <a:r>
              <a:rPr lang="en-US" sz="1200" kern="1200" dirty="0">
                <a:solidFill>
                  <a:schemeClr val="tx1"/>
                </a:solidFill>
                <a:effectLst/>
                <a:latin typeface="+mn-lt"/>
                <a:ea typeface="+mn-ea"/>
                <a:cs typeface="+mn-cs"/>
              </a:rPr>
              <a:t> addiction, history of prior overdose, on a benzodiazepine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15</a:t>
            </a:fld>
            <a:endParaRPr lang="en-US" dirty="0"/>
          </a:p>
        </p:txBody>
      </p:sp>
    </p:spTree>
    <p:extLst>
      <p:ext uri="{BB962C8B-B14F-4D97-AF65-F5344CB8AC3E}">
        <p14:creationId xmlns:p14="http://schemas.microsoft.com/office/powerpoint/2010/main" val="743442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states have requirements to check the PMP prior to prescribing, do you know?  Is it documented in the record?</a:t>
            </a:r>
          </a:p>
          <a:p>
            <a:r>
              <a:rPr lang="en-US" dirty="0"/>
              <a:t>Be prepared – think</a:t>
            </a:r>
            <a:r>
              <a:rPr lang="en-US" baseline="0" dirty="0"/>
              <a:t> through the treatment plan, how will you monitor your patient, educate your patient on what to expect/what you will ask of them (</a:t>
            </a:r>
            <a:r>
              <a:rPr lang="en-US" baseline="0" dirty="0" err="1"/>
              <a:t>e.g</a:t>
            </a:r>
            <a:r>
              <a:rPr lang="en-US" baseline="0" dirty="0"/>
              <a:t>, urine drug screens), have a plan to discontinue treatment, etc. </a:t>
            </a:r>
          </a:p>
          <a:p>
            <a:endParaRPr lang="en-US" baseline="0" dirty="0"/>
          </a:p>
          <a:p>
            <a:r>
              <a:rPr lang="en-US" baseline="0" dirty="0"/>
              <a:t>Non-opioid options: Over the counter medications, m</a:t>
            </a:r>
            <a:r>
              <a:rPr lang="en-US" dirty="0">
                <a:effectLst/>
              </a:rPr>
              <a:t>assage or chiropractic care, exercise and/or physical therapy, interventional therapies</a:t>
            </a:r>
          </a:p>
          <a:p>
            <a:r>
              <a:rPr lang="en-US" dirty="0">
                <a:effectLst/>
              </a:rPr>
              <a:t>when prescribing, decrease the number of pills. Avoid opioids in conjunction with benzodiazepines.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16</a:t>
            </a:fld>
            <a:endParaRPr lang="en-US" dirty="0"/>
          </a:p>
        </p:txBody>
      </p:sp>
    </p:spTree>
    <p:extLst>
      <p:ext uri="{BB962C8B-B14F-4D97-AF65-F5344CB8AC3E}">
        <p14:creationId xmlns:p14="http://schemas.microsoft.com/office/powerpoint/2010/main" val="3834362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more patients have high-deductible health insurance plans, physicians are seeing patients wait significantly longer to seek treatment. As a result, patients are sicker when they do seek treatment, in part because they have delayed or avoided obtaining costly screening and treatment (e.g., MRIs, expensive medications, etc.). </a:t>
            </a:r>
          </a:p>
          <a:p>
            <a:r>
              <a:rPr lang="en-US" sz="1200" kern="1200" dirty="0">
                <a:solidFill>
                  <a:schemeClr val="tx1"/>
                </a:solidFill>
                <a:effectLst/>
                <a:latin typeface="+mn-lt"/>
                <a:ea typeface="+mn-ea"/>
                <a:cs typeface="+mn-cs"/>
              </a:rPr>
              <a:t>In a March 2019 study in </a:t>
            </a:r>
            <a:r>
              <a:rPr lang="en-US" sz="1200" i="1" u="sng" kern="1200" dirty="0">
                <a:solidFill>
                  <a:schemeClr val="tx1"/>
                </a:solidFill>
                <a:effectLst/>
                <a:latin typeface="+mn-lt"/>
                <a:ea typeface="+mn-ea"/>
                <a:cs typeface="+mn-cs"/>
                <a:hlinkClick r:id="rId3"/>
              </a:rPr>
              <a:t>Health Affairs</a:t>
            </a:r>
            <a:r>
              <a:rPr lang="en-US" sz="1200" kern="1200" dirty="0">
                <a:solidFill>
                  <a:schemeClr val="tx1"/>
                </a:solidFill>
                <a:effectLst/>
                <a:latin typeface="+mn-lt"/>
                <a:ea typeface="+mn-ea"/>
                <a:cs typeface="+mn-cs"/>
              </a:rPr>
              <a:t>, women enrolled in high-deductible health plans experienced delayed breast cancer care compared to their low-deductible counterparts; these results did not vary meaningfully based on income, race or geographic location.</a:t>
            </a:r>
          </a:p>
          <a:p>
            <a:r>
              <a:rPr lang="en-US" sz="1200" kern="1200" dirty="0">
                <a:solidFill>
                  <a:schemeClr val="tx1"/>
                </a:solidFill>
                <a:effectLst/>
                <a:latin typeface="+mn-lt"/>
                <a:ea typeface="+mn-ea"/>
                <a:cs typeface="+mn-cs"/>
              </a:rPr>
              <a:t>This is an example of the increased risk for physicians across the board, and makes good risk management practices (e.g., engaging patients, documenting well, collecting informed refusal, following up on outstanding orders for tests and consults) even more critical. Doing so can help mitigate expensive claims for failure/delay in diagnosis for cancer, cardiovascular conditions, etc.</a:t>
            </a:r>
          </a:p>
          <a:p>
            <a:r>
              <a:rPr lang="en-US" sz="1200" kern="1200" dirty="0">
                <a:solidFill>
                  <a:schemeClr val="tx1"/>
                </a:solidFill>
                <a:effectLst/>
                <a:latin typeface="+mn-lt"/>
                <a:ea typeface="+mn-ea"/>
                <a:cs typeface="+mn-cs"/>
              </a:rPr>
              <a:t>- Not met deductible </a:t>
            </a:r>
          </a:p>
          <a:p>
            <a:r>
              <a:rPr lang="en-US" sz="1200" b="1" kern="1200" dirty="0">
                <a:solidFill>
                  <a:schemeClr val="tx1"/>
                </a:solidFill>
                <a:effectLst/>
                <a:latin typeface="+mn-lt"/>
                <a:ea typeface="+mn-ea"/>
                <a:cs typeface="+mn-cs"/>
              </a:rPr>
              <a:t>Here’s how ISMIE is tackling this topic: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Online course: </a:t>
            </a:r>
            <a:r>
              <a:rPr lang="en-US" sz="1200" u="sng" kern="1200" dirty="0">
                <a:solidFill>
                  <a:schemeClr val="tx1"/>
                </a:solidFill>
                <a:effectLst/>
                <a:latin typeface="+mn-lt"/>
                <a:ea typeface="+mn-ea"/>
                <a:cs typeface="+mn-cs"/>
                <a:hlinkClick r:id="rId4"/>
              </a:rPr>
              <a:t>Difficult Conversations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Online course: </a:t>
            </a:r>
            <a:r>
              <a:rPr lang="en-US" sz="1200" u="sng" kern="1200" dirty="0">
                <a:solidFill>
                  <a:schemeClr val="tx1"/>
                </a:solidFill>
                <a:effectLst/>
                <a:latin typeface="+mn-lt"/>
                <a:ea typeface="+mn-ea"/>
                <a:cs typeface="+mn-cs"/>
                <a:hlinkClick r:id="rId5"/>
              </a:rPr>
              <a:t>Fellowship: Risk Management Essentials</a:t>
            </a:r>
            <a:endParaRPr lang="en-US" sz="1200" u="sng" kern="120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a:t>
            </a:r>
            <a:r>
              <a:rPr lang="en-US" sz="1200" b="1" u="none" kern="1200" dirty="0">
                <a:solidFill>
                  <a:schemeClr val="tx1"/>
                </a:solidFill>
                <a:effectLst/>
                <a:latin typeface="+mn-lt"/>
                <a:ea typeface="+mn-ea"/>
                <a:cs typeface="+mn-cs"/>
              </a:rPr>
              <a:t>opportunity </a:t>
            </a:r>
            <a:r>
              <a:rPr lang="en-US" sz="1200" b="1" u="none" kern="1200">
                <a:solidFill>
                  <a:schemeClr val="tx1"/>
                </a:solidFill>
                <a:effectLst/>
                <a:latin typeface="+mn-lt"/>
                <a:ea typeface="+mn-ea"/>
                <a:cs typeface="+mn-cs"/>
              </a:rPr>
              <a:t>to discuss</a:t>
            </a:r>
            <a:r>
              <a:rPr lang="en-US" sz="1200" b="1" u="none" kern="1200" baseline="0">
                <a:solidFill>
                  <a:schemeClr val="tx1"/>
                </a:solidFill>
                <a:effectLst/>
                <a:latin typeface="+mn-lt"/>
                <a:ea typeface="+mn-ea"/>
                <a:cs typeface="+mn-cs"/>
              </a:rPr>
              <a:t> SDOH **</a:t>
            </a:r>
            <a:endParaRPr lang="en-US" sz="1200" u="non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81AE2B-63B6-4FA2-9289-F3B66D762F4D}" type="slidenum">
              <a:rPr lang="en-US" smtClean="0"/>
              <a:t>17</a:t>
            </a:fld>
            <a:endParaRPr lang="en-US" dirty="0"/>
          </a:p>
        </p:txBody>
      </p:sp>
    </p:spTree>
    <p:extLst>
      <p:ext uri="{BB962C8B-B14F-4D97-AF65-F5344CB8AC3E}">
        <p14:creationId xmlns:p14="http://schemas.microsoft.com/office/powerpoint/2010/main" val="2793919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Get to the root = social determinants</a:t>
            </a:r>
          </a:p>
        </p:txBody>
      </p:sp>
      <p:sp>
        <p:nvSpPr>
          <p:cNvPr id="4" name="Slide Number Placeholder 3"/>
          <p:cNvSpPr>
            <a:spLocks noGrp="1"/>
          </p:cNvSpPr>
          <p:nvPr>
            <p:ph type="sldNum" sz="quarter" idx="10"/>
          </p:nvPr>
        </p:nvSpPr>
        <p:spPr/>
        <p:txBody>
          <a:bodyPr/>
          <a:lstStyle/>
          <a:p>
            <a:fld id="{F181AE2B-63B6-4FA2-9289-F3B66D762F4D}" type="slidenum">
              <a:rPr lang="en-US" smtClean="0"/>
              <a:t>18</a:t>
            </a:fld>
            <a:endParaRPr lang="en-US" dirty="0"/>
          </a:p>
        </p:txBody>
      </p:sp>
    </p:spTree>
    <p:extLst>
      <p:ext uri="{BB962C8B-B14F-4D97-AF65-F5344CB8AC3E}">
        <p14:creationId xmlns:p14="http://schemas.microsoft.com/office/powerpoint/2010/main" val="289639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https://en.wikipedia.org/wiki/Maternal_mortality_in_the_United_States</a:t>
            </a:r>
            <a:r>
              <a:rPr lang="en-US" baseline="0" dirty="0"/>
              <a:t> </a:t>
            </a:r>
            <a:r>
              <a:rPr lang="en-US" dirty="0"/>
              <a:t> </a:t>
            </a:r>
          </a:p>
          <a:p>
            <a:r>
              <a:rPr lang="en-US" dirty="0"/>
              <a:t>The CDC reported an increase in the maternal mortality ratio in the United States from 18.8 deaths per 100,000 births to 23.8 deaths per 100,000 births between 2000 and 2014, a 26.6% increase;</a:t>
            </a:r>
            <a:r>
              <a:rPr lang="en-US" baseline="30000" dirty="0">
                <a:hlinkClick r:id="rId3"/>
              </a:rPr>
              <a:t>[4]</a:t>
            </a:r>
            <a:r>
              <a:rPr lang="en-US" dirty="0"/>
              <a:t> It is estimated that 20-50% of these deaths are due to preventable causes, such as: hemorrhage, severe high blood pressure, and infection.</a:t>
            </a:r>
            <a:r>
              <a:rPr lang="en-US" baseline="30000" dirty="0">
                <a:hlinkClick r:id="rId4"/>
              </a:rPr>
              <a:t>[5]</a:t>
            </a:r>
            <a:r>
              <a:rPr lang="en-US" dirty="0"/>
              <a:t> </a:t>
            </a:r>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19</a:t>
            </a:fld>
            <a:endParaRPr lang="en-US" dirty="0"/>
          </a:p>
        </p:txBody>
      </p:sp>
    </p:spTree>
    <p:extLst>
      <p:ext uri="{BB962C8B-B14F-4D97-AF65-F5344CB8AC3E}">
        <p14:creationId xmlns:p14="http://schemas.microsoft.com/office/powerpoint/2010/main" val="396386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Preventable causes of</a:t>
            </a:r>
            <a:r>
              <a:rPr lang="en-US" baseline="0" dirty="0"/>
              <a:t> death with increased awareness and understanding</a:t>
            </a:r>
          </a:p>
          <a:p>
            <a:r>
              <a:rPr lang="en-US" dirty="0"/>
              <a:t>4 levels of maternal care:</a:t>
            </a:r>
          </a:p>
          <a:p>
            <a:r>
              <a:rPr lang="en-US" dirty="0"/>
              <a:t>https://www.acog.org/Clinical-Guidance-and-Publications/Obstetric-Care-Consensus-Series/Levels-of-Maternal-Care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Further reading: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USA Today: </a:t>
            </a:r>
            <a:r>
              <a:rPr lang="en-US" sz="1200" u="sng" kern="1200" dirty="0">
                <a:solidFill>
                  <a:schemeClr val="tx1"/>
                </a:solidFill>
                <a:effectLst/>
                <a:latin typeface="+mn-lt"/>
                <a:ea typeface="+mn-ea"/>
                <a:cs typeface="+mn-cs"/>
                <a:hlinkClick r:id="rId3"/>
              </a:rPr>
              <a:t>Hospitals blame moms when childbirth goes wrong. Secret data suggest it’s not that simple.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USA Today: </a:t>
            </a:r>
            <a:r>
              <a:rPr lang="en-US" sz="1200" u="sng" kern="1200" dirty="0">
                <a:solidFill>
                  <a:schemeClr val="tx1"/>
                </a:solidFill>
                <a:effectLst/>
                <a:latin typeface="+mn-lt"/>
                <a:ea typeface="+mn-ea"/>
                <a:cs typeface="+mn-cs"/>
                <a:hlinkClick r:id="rId4"/>
              </a:rPr>
              <a:t>Hospitals know how to protect mothers. They just aren’t doing it.</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20</a:t>
            </a:fld>
            <a:endParaRPr lang="en-US" dirty="0"/>
          </a:p>
        </p:txBody>
      </p:sp>
    </p:spTree>
    <p:extLst>
      <p:ext uri="{BB962C8B-B14F-4D97-AF65-F5344CB8AC3E}">
        <p14:creationId xmlns:p14="http://schemas.microsoft.com/office/powerpoint/2010/main" val="271165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Member of the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American Society for Health Care Risk Management (ASHRM)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Chicagoland Healthcare Risk Management Society (CHRMS)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Illinois Society of Healthcare Risk Management (ISHRM)</a:t>
            </a:r>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2</a:t>
            </a:fld>
            <a:endParaRPr lang="en-US" dirty="0"/>
          </a:p>
        </p:txBody>
      </p:sp>
    </p:spTree>
    <p:extLst>
      <p:ext uri="{BB962C8B-B14F-4D97-AF65-F5344CB8AC3E}">
        <p14:creationId xmlns:p14="http://schemas.microsoft.com/office/powerpoint/2010/main" val="2166528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https://www.acog.org/Clinical-Guidance-and-Publications/Obstetric-Care-Consensus-Series/Levels-of-Maternal-Care</a:t>
            </a:r>
          </a:p>
          <a:p>
            <a:r>
              <a:rPr lang="en-US" dirty="0"/>
              <a:t>encouraging the growth and maturation of systems for the provision of risk-appropriate care specific to maternal health needs. To standardize a complete and integrated system of perinatal regionalization and risk-appropriate maternal care, this classification system establishes levels of maternal care that pertain to basic care (level I), specialty care (level II), subspecialty care (level III), and regional perinatal health care centers (level IV). The determination of the appropriate level of care to be provided by a given facility should be guided by regional and state health care entities, national accreditation and professional organization guidelines, identified regional perinatal health care service needs, and regional resources. State and regional authorities should work together with the multiple institutions within a region, and with the input from their obstetric care providers, to determine the appropriate coordinated system of care and to implement policies that promote and support a regionalized system of care. </a:t>
            </a:r>
          </a:p>
          <a:p>
            <a:r>
              <a:rPr lang="en-US" dirty="0"/>
              <a:t>https://www.jointcommission.org/resources/news-and-multimedia/news/2019/10/the-joint-commission-issues-quick-safety-advisory-on-preventing-maternal-death-from-obstetric-hemorr/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ISMIE courses: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Levels of Maternal Care in the United States: What Does This Mean for You?</a:t>
            </a:r>
          </a:p>
          <a:p>
            <a:r>
              <a:rPr lang="en-US" b="0" dirty="0"/>
              <a:t>https://www.mymeded.com/online-courses/levels-of-maternal-care </a:t>
            </a:r>
          </a:p>
          <a:p>
            <a:r>
              <a:rPr lang="en-US" b="0" dirty="0">
                <a:effectLst/>
              </a:rPr>
              <a:t>Postpartum Hemorrhage, Part 1</a:t>
            </a:r>
          </a:p>
          <a:p>
            <a:r>
              <a:rPr lang="en-US" dirty="0"/>
              <a:t>https://www.mymeded.com/online-courses/postpartum-hemorrhage-part-1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Postpartum Hemorrhage, Part 2</a:t>
            </a:r>
          </a:p>
          <a:p>
            <a:r>
              <a:rPr lang="en-US" dirty="0"/>
              <a:t>https://www.mymeded.com/online-courses/postpartum-hemorrhage-part-2</a:t>
            </a:r>
          </a:p>
          <a:p>
            <a:endParaRPr lang="en-US" dirty="0"/>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21</a:t>
            </a:fld>
            <a:endParaRPr lang="en-US" dirty="0"/>
          </a:p>
        </p:txBody>
      </p:sp>
    </p:spTree>
    <p:extLst>
      <p:ext uri="{BB962C8B-B14F-4D97-AF65-F5344CB8AC3E}">
        <p14:creationId xmlns:p14="http://schemas.microsoft.com/office/powerpoint/2010/main" val="1912744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genetic testing becomes more prevalent, the question becomes: “</a:t>
            </a:r>
            <a:r>
              <a:rPr lang="en-US" sz="1200" i="1" kern="1200" dirty="0">
                <a:solidFill>
                  <a:schemeClr val="tx1"/>
                </a:solidFill>
                <a:effectLst/>
                <a:latin typeface="+mn-lt"/>
                <a:ea typeface="+mn-ea"/>
                <a:cs typeface="+mn-cs"/>
              </a:rPr>
              <a:t>How will it be used in malpractice lawsuits?</a:t>
            </a:r>
            <a:r>
              <a:rPr lang="en-US" sz="1200" kern="1200" dirty="0">
                <a:solidFill>
                  <a:schemeClr val="tx1"/>
                </a:solidFill>
                <a:effectLst/>
                <a:latin typeface="+mn-lt"/>
                <a:ea typeface="+mn-ea"/>
                <a:cs typeface="+mn-cs"/>
              </a:rPr>
              <a:t>” This question is particularly important given the concerns about whether recommendations for genetic testing are becoming a part of the standard of care in preventing/treating cancer, cardiac disease, etc. </a:t>
            </a:r>
          </a:p>
          <a:p>
            <a:r>
              <a:rPr lang="en-US" sz="1200" kern="1200" dirty="0">
                <a:solidFill>
                  <a:schemeClr val="tx1"/>
                </a:solidFill>
                <a:effectLst/>
                <a:latin typeface="+mn-lt"/>
                <a:ea typeface="+mn-ea"/>
                <a:cs typeface="+mn-cs"/>
              </a:rPr>
              <a:t>Consider this: If a patient meets the criteria for genetic testing but the physician fails to recommend the testing and the patient is later diagnosed with advanced disease, is the physician liable because they did not recommend potentially lifesaving genetic testing? Alternatively, what if the testing </a:t>
            </a:r>
            <a:r>
              <a:rPr lang="en-US" sz="1200"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recommended and obtained but the results are ignored or otherwise not acted on appropriately?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These ideas are gaining traction with plaintiffs’ attorneys, as is the notion that genetic testing could be used to prove that a condition wasn’t genetic and therefore must be a result of a mistake by the physician (e.g., birth defects). The reverse is also true – what happens when there is a mistake in the genetic testing that causes a physician to recommend unnecessary treatment?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 - consider:  if the genetic test indicates the patient has the markers for a disease, does this mean the patient will develop the disease?  Also, in the case of OB, delayed notification of test result leads to the birth of a child that the patient, had she known results timely would have terminated the fetus.</a:t>
            </a:r>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22</a:t>
            </a:fld>
            <a:endParaRPr lang="en-US" dirty="0"/>
          </a:p>
        </p:txBody>
      </p:sp>
    </p:spTree>
    <p:extLst>
      <p:ext uri="{BB962C8B-B14F-4D97-AF65-F5344CB8AC3E}">
        <p14:creationId xmlns:p14="http://schemas.microsoft.com/office/powerpoint/2010/main" val="178923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Document the receipt and discussion with the patient concerning the results of genetic testing.  Also be sure to document any patient education regarding the results and future actions, S &amp; S to monitor including if the patient was advised to notify family members.  Be sure to obtain an accurate family history.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aware of what you do and do not know, refer to medical geneticist or a genetic counselor when appropriate. Of note, the referral source maybe limited. Consider university</a:t>
            </a:r>
            <a:r>
              <a:rPr lang="en-US" sz="1200" kern="1200" baseline="0" dirty="0">
                <a:solidFill>
                  <a:schemeClr val="tx1"/>
                </a:solidFill>
                <a:effectLst/>
                <a:latin typeface="+mn-lt"/>
                <a:ea typeface="+mn-ea"/>
                <a:cs typeface="+mn-cs"/>
              </a:rPr>
              <a:t> based health systems or go back to source where results are from for potential referral sources.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Here’s how ISMIE is tackling this topic:</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Online course: </a:t>
            </a:r>
            <a:r>
              <a:rPr lang="en-US" sz="1200" u="sng" kern="1200" dirty="0">
                <a:solidFill>
                  <a:schemeClr val="tx1"/>
                </a:solidFill>
                <a:effectLst/>
                <a:latin typeface="+mn-lt"/>
                <a:ea typeface="+mn-ea"/>
                <a:cs typeface="+mn-cs"/>
                <a:hlinkClick r:id="rId3"/>
              </a:rPr>
              <a:t>Genomic Medicine: Maximizing Benefits and Minimizing Risks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Online course: </a:t>
            </a:r>
            <a:r>
              <a:rPr lang="en-US" sz="1200" u="sng" kern="1200" dirty="0">
                <a:solidFill>
                  <a:schemeClr val="tx1"/>
                </a:solidFill>
                <a:effectLst/>
                <a:latin typeface="+mn-lt"/>
                <a:ea typeface="+mn-ea"/>
                <a:cs typeface="+mn-cs"/>
                <a:hlinkClick r:id="rId4"/>
              </a:rPr>
              <a:t>Special Considerations for Physicians Who Treat Patients with Hereditary Predispositions to Cancer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Online course: </a:t>
            </a:r>
            <a:r>
              <a:rPr lang="en-US" sz="1200" u="sng" kern="1200" dirty="0">
                <a:solidFill>
                  <a:schemeClr val="tx1"/>
                </a:solidFill>
                <a:effectLst/>
                <a:latin typeface="+mn-lt"/>
                <a:ea typeface="+mn-ea"/>
                <a:cs typeface="+mn-cs"/>
                <a:hlinkClick r:id="rId5"/>
              </a:rPr>
              <a:t>The ABCs of DNA: How to Ensure Safe, Effective Use of Genetics in Your Practice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Further reading:</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Medical Economics: </a:t>
            </a:r>
            <a:r>
              <a:rPr lang="en-US" sz="1200" u="sng" kern="1200" dirty="0">
                <a:solidFill>
                  <a:schemeClr val="tx1"/>
                </a:solidFill>
                <a:effectLst/>
                <a:latin typeface="+mn-lt"/>
                <a:ea typeface="+mn-ea"/>
                <a:cs typeface="+mn-cs"/>
                <a:hlinkClick r:id="rId6"/>
              </a:rPr>
              <a:t>The next malpractice crisis?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AAAS: </a:t>
            </a:r>
            <a:r>
              <a:rPr lang="en-US" sz="1200" u="sng" kern="1200" dirty="0">
                <a:solidFill>
                  <a:schemeClr val="tx1"/>
                </a:solidFill>
                <a:effectLst/>
                <a:latin typeface="+mn-lt"/>
                <a:ea typeface="+mn-ea"/>
                <a:cs typeface="+mn-cs"/>
                <a:hlinkClick r:id="rId7"/>
              </a:rPr>
              <a:t>As gene testing surges, lawsuits aren’t far behind</a:t>
            </a:r>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23</a:t>
            </a:fld>
            <a:endParaRPr lang="en-US" dirty="0"/>
          </a:p>
        </p:txBody>
      </p:sp>
    </p:spTree>
    <p:extLst>
      <p:ext uri="{BB962C8B-B14F-4D97-AF65-F5344CB8AC3E}">
        <p14:creationId xmlns:p14="http://schemas.microsoft.com/office/powerpoint/2010/main" val="71190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9486" lvl="1" indent="-285750">
              <a:buFont typeface="Arial" panose="020B0604020202020204" pitchFamily="34" charset="0"/>
              <a:buChar char="•"/>
            </a:pPr>
            <a:r>
              <a:rPr lang="en-US" dirty="0"/>
              <a:t>Newly on the horizon</a:t>
            </a:r>
            <a:r>
              <a:rPr lang="en-US" baseline="0" dirty="0"/>
              <a:t> - </a:t>
            </a:r>
            <a:r>
              <a:rPr lang="en-US" dirty="0"/>
              <a:t>Designed drug to enter human clinical trial for first time</a:t>
            </a:r>
          </a:p>
          <a:p>
            <a:pPr marL="459486" lvl="1" indent="-285750">
              <a:buFont typeface="Arial" panose="020B0604020202020204" pitchFamily="34" charset="0"/>
              <a:buChar char="•"/>
            </a:pPr>
            <a:r>
              <a:rPr lang="en-US" dirty="0"/>
              <a:t>Designing contact </a:t>
            </a:r>
            <a:r>
              <a:rPr lang="en-US" dirty="0" err="1"/>
              <a:t>lense</a:t>
            </a:r>
            <a:r>
              <a:rPr lang="en-US" dirty="0"/>
              <a:t> that could monitored the wearer’s glucose levels</a:t>
            </a:r>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24</a:t>
            </a:fld>
            <a:endParaRPr lang="en-US" dirty="0"/>
          </a:p>
        </p:txBody>
      </p:sp>
    </p:spTree>
    <p:extLst>
      <p:ext uri="{BB962C8B-B14F-4D97-AF65-F5344CB8AC3E}">
        <p14:creationId xmlns:p14="http://schemas.microsoft.com/office/powerpoint/2010/main" val="3757266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Though AI technology is still in its infancy, it has the potential to effect significant change in the healthcare landscape, from diagnosis to documentation to medical office business practices. AI has shown promising accuracy in areas such as </a:t>
            </a:r>
            <a:r>
              <a:rPr lang="en-US" sz="1200" u="sng" kern="1200" dirty="0">
                <a:solidFill>
                  <a:schemeClr val="tx1"/>
                </a:solidFill>
                <a:effectLst/>
                <a:latin typeface="+mn-lt"/>
                <a:ea typeface="+mn-ea"/>
                <a:cs typeface="+mn-cs"/>
                <a:hlinkClick r:id="rId3"/>
              </a:rPr>
              <a:t>diagnosing malignant skin lesions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detecting polyps during a colonoscopy</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5"/>
              </a:rPr>
              <a:t>diagnosing pediatric conditions</a:t>
            </a:r>
            <a:r>
              <a:rPr lang="en-US" sz="1200" kern="1200" dirty="0">
                <a:solidFill>
                  <a:schemeClr val="tx1"/>
                </a:solidFill>
                <a:effectLst/>
                <a:latin typeface="+mn-lt"/>
                <a:ea typeface="+mn-ea"/>
                <a:cs typeface="+mn-cs"/>
              </a:rPr>
              <a:t>, suggesting that physicians could someday use machine learning to support their own diagnostic process. Some experts believe AI may also be capable of handling some of the administrative tasks physicians currently perform, thus freeing doctors up to spend more time with patients.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While AI has exciting potential, it’s also rife with potential risks. For AI use to become widespread in healthcare, the technology must be shown to be accurate and secure. There are also ethical questions: Where will the vast data sets that AI needs to master its subject areas come from? What happens if the algorithms reflect the biases – conscious or unconscious – of their creators?</a:t>
            </a:r>
            <a:r>
              <a:rPr lang="en-US" sz="1200"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Physicians and healthcare organizations will need to strike a balance between tapping into the potential benefits of AI, once it matures, and considering the many risk factors associated with machine learning technology.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Health IT Analytics: </a:t>
            </a:r>
            <a:r>
              <a:rPr lang="en-US" sz="1200" u="sng" kern="1200" dirty="0">
                <a:solidFill>
                  <a:schemeClr val="tx1"/>
                </a:solidFill>
                <a:effectLst/>
                <a:latin typeface="+mn-lt"/>
                <a:ea typeface="+mn-ea"/>
                <a:cs typeface="+mn-cs"/>
                <a:hlinkClick r:id="rId6"/>
              </a:rPr>
              <a:t>Arguing the Pros and Cons of Artificial Intelligence in Healthcare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Modern Healthcare: </a:t>
            </a:r>
            <a:r>
              <a:rPr lang="en-US" sz="1200" u="sng" kern="1200" dirty="0">
                <a:solidFill>
                  <a:schemeClr val="tx1"/>
                </a:solidFill>
                <a:effectLst/>
                <a:latin typeface="+mn-lt"/>
                <a:ea typeface="+mn-ea"/>
                <a:cs typeface="+mn-cs"/>
                <a:hlinkClick r:id="rId7"/>
              </a:rPr>
              <a:t>Realizing AI: Artificial Intelligence in Healthcare Makes Slow Impact</a:t>
            </a:r>
            <a:endParaRPr lang="en-US" sz="1200" kern="1200" dirty="0">
              <a:solidFill>
                <a:schemeClr val="tx1"/>
              </a:solidFill>
              <a:effectLst/>
              <a:latin typeface="+mn-lt"/>
              <a:ea typeface="+mn-ea"/>
              <a:cs typeface="+mn-cs"/>
            </a:endParaRPr>
          </a:p>
          <a:p>
            <a:endParaRPr lang="en-US" dirty="0"/>
          </a:p>
          <a:p>
            <a:r>
              <a:rPr lang="en-US" dirty="0"/>
              <a:t>Accuracy – patients providing inappropriate history,</a:t>
            </a:r>
            <a:r>
              <a:rPr lang="en-US" baseline="0" dirty="0"/>
              <a:t> missing data fields or data entry errors AI relies on</a:t>
            </a:r>
            <a:endParaRPr lang="en-US" dirty="0"/>
          </a:p>
          <a:p>
            <a:r>
              <a:rPr lang="en-US" dirty="0"/>
              <a:t>what about risk of over relying on AI to 'treat' the patient and the clinician not fully synthesizing the full picture</a:t>
            </a:r>
          </a:p>
          <a:p>
            <a:r>
              <a:rPr lang="en-US" dirty="0"/>
              <a:t>consider security and privacy; potential for unintentional racial and demographic bias</a:t>
            </a:r>
          </a:p>
        </p:txBody>
      </p:sp>
      <p:sp>
        <p:nvSpPr>
          <p:cNvPr id="4" name="Slide Number Placeholder 3"/>
          <p:cNvSpPr>
            <a:spLocks noGrp="1"/>
          </p:cNvSpPr>
          <p:nvPr>
            <p:ph type="sldNum" sz="quarter" idx="10"/>
          </p:nvPr>
        </p:nvSpPr>
        <p:spPr/>
        <p:txBody>
          <a:bodyPr/>
          <a:lstStyle/>
          <a:p>
            <a:fld id="{F181AE2B-63B6-4FA2-9289-F3B66D762F4D}" type="slidenum">
              <a:rPr lang="en-US" smtClean="0"/>
              <a:t>25</a:t>
            </a:fld>
            <a:endParaRPr lang="en-US" dirty="0"/>
          </a:p>
        </p:txBody>
      </p:sp>
    </p:spTree>
    <p:extLst>
      <p:ext uri="{BB962C8B-B14F-4D97-AF65-F5344CB8AC3E}">
        <p14:creationId xmlns:p14="http://schemas.microsoft.com/office/powerpoint/2010/main" val="2988798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understand how your facility might be using AI </a:t>
            </a:r>
            <a:r>
              <a:rPr lang="en-US" sz="1200" u="none" kern="1200" dirty="0" err="1">
                <a:solidFill>
                  <a:schemeClr val="tx1"/>
                </a:solidFill>
                <a:effectLst/>
                <a:latin typeface="+mn-lt"/>
                <a:ea typeface="+mn-ea"/>
                <a:cs typeface="+mn-cs"/>
              </a:rPr>
              <a:t>ie</a:t>
            </a:r>
            <a:r>
              <a:rPr lang="en-US" sz="1200" u="none" kern="1200" dirty="0">
                <a:solidFill>
                  <a:schemeClr val="tx1"/>
                </a:solidFill>
                <a:effectLst/>
                <a:latin typeface="+mn-lt"/>
                <a:ea typeface="+mn-ea"/>
                <a:cs typeface="+mn-cs"/>
              </a:rPr>
              <a:t> early sepsis identification, (AI)-based screening for diabetic retinopathy</a:t>
            </a:r>
          </a:p>
          <a:p>
            <a:r>
              <a:rPr lang="en-US" sz="1200" u="none" kern="1200" dirty="0">
                <a:solidFill>
                  <a:schemeClr val="tx1"/>
                </a:solidFill>
                <a:effectLst/>
                <a:latin typeface="+mn-lt"/>
                <a:ea typeface="+mn-ea"/>
                <a:cs typeface="+mn-cs"/>
              </a:rPr>
              <a:t>Explain the use of AI to patients, success rates and limitations</a:t>
            </a:r>
          </a:p>
          <a:p>
            <a:r>
              <a:rPr lang="en-US" sz="1200" u="none" kern="1200" dirty="0">
                <a:solidFill>
                  <a:schemeClr val="tx1"/>
                </a:solidFill>
                <a:effectLst/>
                <a:latin typeface="+mn-lt"/>
                <a:ea typeface="+mn-ea"/>
                <a:cs typeface="+mn-cs"/>
              </a:rPr>
              <a:t>Changing technology</a:t>
            </a:r>
            <a:r>
              <a:rPr lang="en-US" sz="1200" u="none" kern="1200" baseline="0" dirty="0">
                <a:solidFill>
                  <a:schemeClr val="tx1"/>
                </a:solidFill>
                <a:effectLst/>
                <a:latin typeface="+mn-lt"/>
                <a:ea typeface="+mn-ea"/>
                <a:cs typeface="+mn-cs"/>
              </a:rPr>
              <a:t> – What about integration with existing systems (is it pulling data correctly)</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Physicians and healthcare organizations will need to strike a balance between tapping into the potential benefits of AI, once it matures, and considering the many risk factors associated with machine learning technology.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Health IT Analytics: </a:t>
            </a:r>
            <a:r>
              <a:rPr lang="en-US" sz="1200" u="sng" kern="1200" dirty="0">
                <a:solidFill>
                  <a:schemeClr val="tx1"/>
                </a:solidFill>
                <a:effectLst/>
                <a:latin typeface="+mn-lt"/>
                <a:ea typeface="+mn-ea"/>
                <a:cs typeface="+mn-cs"/>
                <a:hlinkClick r:id="rId3"/>
              </a:rPr>
              <a:t>Arguing the Pros and Cons of Artificial Intelligence in Healthcare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Modern Healthcare: </a:t>
            </a:r>
            <a:r>
              <a:rPr lang="en-US" sz="1200" u="sng" kern="1200" dirty="0">
                <a:solidFill>
                  <a:schemeClr val="tx1"/>
                </a:solidFill>
                <a:effectLst/>
                <a:latin typeface="+mn-lt"/>
                <a:ea typeface="+mn-ea"/>
                <a:cs typeface="+mn-cs"/>
                <a:hlinkClick r:id="rId4"/>
              </a:rPr>
              <a:t>Realizing AI: Artificial Intelligence in Healthcare Makes Slow Impact</a:t>
            </a:r>
            <a:endParaRPr lang="en-US" sz="1200" kern="1200" dirty="0">
              <a:solidFill>
                <a:schemeClr val="tx1"/>
              </a:solidFill>
              <a:effectLst/>
              <a:latin typeface="+mn-lt"/>
              <a:ea typeface="+mn-ea"/>
              <a:cs typeface="+mn-cs"/>
            </a:endParaRPr>
          </a:p>
          <a:p>
            <a:endParaRPr lang="en-US" dirty="0"/>
          </a:p>
          <a:p>
            <a:r>
              <a:rPr lang="en-US" dirty="0"/>
              <a:t>ISMIE</a:t>
            </a:r>
            <a:r>
              <a:rPr lang="en-US" baseline="0" dirty="0"/>
              <a:t> courses: </a:t>
            </a:r>
          </a:p>
          <a:p>
            <a:r>
              <a:rPr lang="en-US" baseline="0" dirty="0"/>
              <a:t>Using Big Data to Optimize the Use of Medications</a:t>
            </a:r>
          </a:p>
          <a:p>
            <a:r>
              <a:rPr lang="en-US" baseline="0" dirty="0"/>
              <a:t>Artificial Intelligence: Understanding the Basics and Navigating the Complexities </a:t>
            </a:r>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26</a:t>
            </a:fld>
            <a:endParaRPr lang="en-US" dirty="0"/>
          </a:p>
        </p:txBody>
      </p:sp>
    </p:spTree>
    <p:extLst>
      <p:ext uri="{BB962C8B-B14F-4D97-AF65-F5344CB8AC3E}">
        <p14:creationId xmlns:p14="http://schemas.microsoft.com/office/powerpoint/2010/main" val="1490907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Behavioral health. </a:t>
            </a:r>
            <a:r>
              <a:rPr lang="en-US" sz="1200" kern="1200" dirty="0">
                <a:solidFill>
                  <a:schemeClr val="tx1"/>
                </a:solidFill>
                <a:effectLst/>
                <a:latin typeface="+mn-lt"/>
                <a:ea typeface="+mn-ea"/>
                <a:cs typeface="+mn-cs"/>
              </a:rPr>
              <a:t>Behavioral health issues are not uncommon among U.S. adults – in any given year, about 1 in 5 Americans experience mental illness, and 1 in 25 experience a serious mental illness, according to the </a:t>
            </a:r>
            <a:r>
              <a:rPr lang="en-US" sz="1200" u="sng" kern="1200" dirty="0">
                <a:solidFill>
                  <a:schemeClr val="tx1"/>
                </a:solidFill>
                <a:effectLst/>
                <a:latin typeface="+mn-lt"/>
                <a:ea typeface="+mn-ea"/>
                <a:cs typeface="+mn-cs"/>
                <a:hlinkClick r:id="rId3"/>
              </a:rPr>
              <a:t>National Alliance on Mental Illness</a:t>
            </a:r>
            <a:r>
              <a:rPr lang="en-US" sz="1200" kern="1200" dirty="0">
                <a:solidFill>
                  <a:schemeClr val="tx1"/>
                </a:solidFill>
                <a:effectLst/>
                <a:latin typeface="+mn-lt"/>
                <a:ea typeface="+mn-ea"/>
                <a:cs typeface="+mn-cs"/>
              </a:rPr>
              <a:t>. However, many of these adults do not receive behavior health services. NAMI reports that just 41% of American adults with a mental health condition received mental health services in the past year. Slightly more – 62.9% –of those with a serious mental illness received treatment for the illness. They also report that 1:5 adult</a:t>
            </a:r>
            <a:r>
              <a:rPr lang="en-US" sz="1200" kern="1200" baseline="0" dirty="0">
                <a:solidFill>
                  <a:schemeClr val="tx1"/>
                </a:solidFill>
                <a:effectLst/>
                <a:latin typeface="+mn-lt"/>
                <a:ea typeface="+mn-ea"/>
                <a:cs typeface="+mn-cs"/>
              </a:rPr>
              <a:t> Americans experience mental illness and 1:25 experience a serious mental illness.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27</a:t>
            </a:fld>
            <a:endParaRPr lang="en-US" dirty="0"/>
          </a:p>
        </p:txBody>
      </p:sp>
    </p:spTree>
    <p:extLst>
      <p:ext uri="{BB962C8B-B14F-4D97-AF65-F5344CB8AC3E}">
        <p14:creationId xmlns:p14="http://schemas.microsoft.com/office/powerpoint/2010/main" val="2192623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Clearly, it’s important for physicians and healthcare organizations to give careful thought regarding how best to triage and manage these patients in practice, especially since many present with a wide range of symptoms. It may be helpful to have a process in place for screening patients and referring them to specialists for further care, if appropriate. Some practices also find it useful to compile a list of local mental health clinicians.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Further reading: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Annals of Family Medicine: </a:t>
            </a:r>
            <a:r>
              <a:rPr lang="en-US" sz="1200" u="sng" kern="1200" dirty="0">
                <a:solidFill>
                  <a:schemeClr val="tx1"/>
                </a:solidFill>
                <a:effectLst/>
                <a:latin typeface="+mn-lt"/>
                <a:ea typeface="+mn-ea"/>
                <a:cs typeface="+mn-cs"/>
                <a:hlinkClick r:id="rId3"/>
              </a:rPr>
              <a:t>Family Physician Support for a Family with a Mentally Ill Member</a:t>
            </a:r>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hlinkClick r:id="rId4"/>
              </a:rPr>
              <a:t>National Alliance on Mental Illness: Mental Health By the Numbers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28</a:t>
            </a:fld>
            <a:endParaRPr lang="en-US" dirty="0"/>
          </a:p>
        </p:txBody>
      </p:sp>
    </p:spTree>
    <p:extLst>
      <p:ext uri="{BB962C8B-B14F-4D97-AF65-F5344CB8AC3E}">
        <p14:creationId xmlns:p14="http://schemas.microsoft.com/office/powerpoint/2010/main" val="1223014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Further reading: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Annals of Family Medicine: </a:t>
            </a:r>
            <a:r>
              <a:rPr lang="en-US" sz="1200" u="sng" kern="1200" dirty="0">
                <a:solidFill>
                  <a:schemeClr val="tx1"/>
                </a:solidFill>
                <a:effectLst/>
                <a:latin typeface="+mn-lt"/>
                <a:ea typeface="+mn-ea"/>
                <a:cs typeface="+mn-cs"/>
                <a:hlinkClick r:id="rId3"/>
              </a:rPr>
              <a:t>Family Physician Support for a Family with a Mentally Ill Member</a:t>
            </a:r>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hlinkClick r:id="rId4"/>
              </a:rPr>
              <a:t>National Alliance on Mental Illness: Mental Health By the Numbers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29</a:t>
            </a:fld>
            <a:endParaRPr lang="en-US" dirty="0"/>
          </a:p>
        </p:txBody>
      </p:sp>
    </p:spTree>
    <p:extLst>
      <p:ext uri="{BB962C8B-B14F-4D97-AF65-F5344CB8AC3E}">
        <p14:creationId xmlns:p14="http://schemas.microsoft.com/office/powerpoint/2010/main" val="1896677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overwhelmingly show that physician burnout is both a physician safety and patient safety issue, and is therefore an increasingly contributing factor to medical professional liability suits. A recent meta-analysis of such studies in </a:t>
            </a:r>
            <a:r>
              <a:rPr lang="en-US" i="1" u="sng" dirty="0">
                <a:hlinkClick r:id="rId3"/>
              </a:rPr>
              <a:t>JAMA Internal Medicine</a:t>
            </a:r>
            <a:r>
              <a:rPr lang="en-US" dirty="0"/>
              <a:t> noted “physician burnout was associated with an increased risk of patient safety incidents … poorer quality of care … and reduced patient satisfaction.”</a:t>
            </a:r>
          </a:p>
          <a:p>
            <a:r>
              <a:rPr lang="en-US" sz="1200" b="0" i="0" kern="1200" dirty="0">
                <a:solidFill>
                  <a:schemeClr val="tx1"/>
                </a:solidFill>
                <a:effectLst/>
                <a:latin typeface="+mn-lt"/>
                <a:ea typeface="+mn-ea"/>
                <a:cs typeface="+mn-cs"/>
              </a:rPr>
              <a:t>A recent study found that about half of all physicians and medical students report feeling burnout, with the rate higher among women in the profession.</a:t>
            </a:r>
            <a:r>
              <a:rPr lang="en-US" sz="1200" b="0" i="0"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https://doi.org/10.31478/201905a</a:t>
            </a:r>
            <a:r>
              <a:rPr lang="en-US" sz="1200" b="0" i="0" u="none" strike="noStrike" kern="1200" dirty="0">
                <a:solidFill>
                  <a:schemeClr val="tx1"/>
                </a:solidFill>
                <a:effectLst/>
                <a:latin typeface="+mn-lt"/>
                <a:ea typeface="+mn-ea"/>
                <a:cs typeface="+mn-cs"/>
              </a:rPr>
              <a:t>)</a:t>
            </a:r>
            <a:endParaRPr lang="en-US" dirty="0"/>
          </a:p>
          <a:p>
            <a:r>
              <a:rPr lang="en-US" dirty="0"/>
              <a:t>Further, the EMR is a significant cause of burnout – a 2017 study published in the </a:t>
            </a:r>
            <a:r>
              <a:rPr lang="en-US" i="1" u="sng" dirty="0">
                <a:hlinkClick r:id="rId5"/>
              </a:rPr>
              <a:t>Annals of Family Medicine</a:t>
            </a:r>
            <a:r>
              <a:rPr lang="en-US" dirty="0"/>
              <a:t> noted that physicians spend, on average, six hours per day charting in the EMR and only five hours with patients. Of the EMR charting time, nearly 1.5 hours occurs after clinic hours, often at home.</a:t>
            </a:r>
          </a:p>
        </p:txBody>
      </p:sp>
      <p:sp>
        <p:nvSpPr>
          <p:cNvPr id="4" name="Slide Number Placeholder 3"/>
          <p:cNvSpPr>
            <a:spLocks noGrp="1"/>
          </p:cNvSpPr>
          <p:nvPr>
            <p:ph type="sldNum" sz="quarter" idx="10"/>
          </p:nvPr>
        </p:nvSpPr>
        <p:spPr/>
        <p:txBody>
          <a:bodyPr/>
          <a:lstStyle/>
          <a:p>
            <a:fld id="{F181AE2B-63B6-4FA2-9289-F3B66D762F4D}" type="slidenum">
              <a:rPr lang="en-US" smtClean="0"/>
              <a:t>30</a:t>
            </a:fld>
            <a:endParaRPr lang="en-US" dirty="0"/>
          </a:p>
        </p:txBody>
      </p:sp>
    </p:spTree>
    <p:extLst>
      <p:ext uri="{BB962C8B-B14F-4D97-AF65-F5344CB8AC3E}">
        <p14:creationId xmlns:p14="http://schemas.microsoft.com/office/powerpoint/2010/main" val="124954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4</a:t>
            </a:fld>
            <a:endParaRPr lang="en-US" dirty="0"/>
          </a:p>
        </p:txBody>
      </p:sp>
    </p:spTree>
    <p:extLst>
      <p:ext uri="{BB962C8B-B14F-4D97-AF65-F5344CB8AC3E}">
        <p14:creationId xmlns:p14="http://schemas.microsoft.com/office/powerpoint/2010/main" val="2059522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a:t>
            </a:r>
          </a:p>
          <a:p>
            <a:r>
              <a:rPr lang="en-US" dirty="0"/>
              <a:t>External:</a:t>
            </a:r>
            <a:r>
              <a:rPr lang="en-US" baseline="0" dirty="0"/>
              <a:t> long hours, EMRs, night shifts, etc.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Internal: unrealistic standard for achievement, struggle</a:t>
            </a:r>
            <a:r>
              <a:rPr lang="en-US" baseline="0" dirty="0"/>
              <a:t> to identify limitations or weaknesses. These are traits that may have helped get you through medical school</a:t>
            </a:r>
          </a:p>
          <a:p>
            <a:r>
              <a:rPr lang="en-US" dirty="0"/>
              <a:t>Culture: In medicine – you may need</a:t>
            </a:r>
            <a:r>
              <a:rPr lang="en-US" baseline="0" dirty="0"/>
              <a:t> to remove yourself a bit from all the emotions you may feel on any given day, this can lead to detachment and depersonalization. Which are major symptoms of burnout (</a:t>
            </a:r>
            <a:r>
              <a:rPr lang="en-US" sz="1200" b="0" i="0" u="none" strike="noStrike" kern="1200" dirty="0">
                <a:solidFill>
                  <a:schemeClr val="tx1"/>
                </a:solidFill>
                <a:effectLst/>
                <a:latin typeface="+mn-lt"/>
                <a:ea typeface="+mn-ea"/>
                <a:cs typeface="+mn-cs"/>
                <a:hlinkClick r:id="rId3"/>
              </a:rPr>
              <a:t>https://www.aafp.org/fpm/2015/0900/p42.html#fpm20150900p42-b3</a:t>
            </a:r>
            <a:r>
              <a:rPr lang="en-US" sz="1200" b="0" i="0" kern="1200" dirty="0">
                <a:solidFill>
                  <a:schemeClr val="tx1"/>
                </a:solidFill>
                <a:effectLst/>
                <a:latin typeface="+mn-lt"/>
                <a:ea typeface="+mn-ea"/>
                <a:cs typeface="+mn-cs"/>
              </a:rPr>
              <a:t>.)</a:t>
            </a:r>
            <a:endParaRPr lang="en-US" dirty="0"/>
          </a:p>
          <a:p>
            <a:endParaRPr lang="en-US" dirty="0"/>
          </a:p>
          <a:p>
            <a:r>
              <a:rPr lang="en-US" dirty="0"/>
              <a:t>Signs:</a:t>
            </a:r>
          </a:p>
          <a:p>
            <a:r>
              <a:rPr lang="en-US" sz="1200" b="0" i="0" kern="1200" dirty="0">
                <a:solidFill>
                  <a:schemeClr val="tx1"/>
                </a:solidFill>
                <a:effectLst/>
                <a:latin typeface="+mn-lt"/>
                <a:ea typeface="+mn-ea"/>
                <a:cs typeface="+mn-cs"/>
              </a:rPr>
              <a:t>Depersonalization, or decreasing empathy</a:t>
            </a:r>
          </a:p>
          <a:p>
            <a:r>
              <a:rPr lang="en-US" sz="1200" b="0" i="0" kern="1200" dirty="0">
                <a:solidFill>
                  <a:schemeClr val="tx1"/>
                </a:solidFill>
                <a:effectLst/>
                <a:latin typeface="+mn-lt"/>
                <a:ea typeface="+mn-ea"/>
                <a:cs typeface="+mn-cs"/>
              </a:rPr>
              <a:t>Feeling detached or disconnected from your work</a:t>
            </a:r>
          </a:p>
          <a:p>
            <a:r>
              <a:rPr lang="en-US" sz="1200" b="0" i="0" kern="1200" dirty="0">
                <a:solidFill>
                  <a:schemeClr val="tx1"/>
                </a:solidFill>
                <a:effectLst/>
                <a:latin typeface="+mn-lt"/>
                <a:ea typeface="+mn-ea"/>
                <a:cs typeface="+mn-cs"/>
              </a:rPr>
              <a:t>Emotional exhaustion, distress or depression</a:t>
            </a:r>
          </a:p>
          <a:p>
            <a:r>
              <a:rPr lang="en-US" sz="1200" b="0" i="0" kern="1200" dirty="0">
                <a:solidFill>
                  <a:schemeClr val="tx1"/>
                </a:solidFill>
                <a:effectLst/>
                <a:latin typeface="+mn-lt"/>
                <a:ea typeface="+mn-ea"/>
                <a:cs typeface="+mn-cs"/>
              </a:rPr>
              <a:t>Reduced feelings of personal accomplishment</a:t>
            </a:r>
          </a:p>
          <a:p>
            <a:r>
              <a:rPr lang="en-US" sz="1200" b="0" i="0" kern="1200" dirty="0">
                <a:solidFill>
                  <a:schemeClr val="tx1"/>
                </a:solidFill>
                <a:effectLst/>
                <a:latin typeface="+mn-lt"/>
                <a:ea typeface="+mn-ea"/>
                <a:cs typeface="+mn-cs"/>
              </a:rPr>
              <a:t>Poor work-life balance</a:t>
            </a:r>
          </a:p>
          <a:p>
            <a:r>
              <a:rPr lang="en-US" sz="1200" b="0" i="0" kern="1200" dirty="0">
                <a:solidFill>
                  <a:schemeClr val="tx1"/>
                </a:solidFill>
                <a:effectLst/>
                <a:latin typeface="+mn-lt"/>
                <a:ea typeface="+mn-ea"/>
                <a:cs typeface="+mn-cs"/>
              </a:rPr>
              <a:t>More mistakes than usual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Brought you to medicine: focus on the patient. Most</a:t>
            </a:r>
            <a:r>
              <a:rPr lang="en-US" sz="1200" b="0" i="0" kern="1200" baseline="0" dirty="0">
                <a:solidFill>
                  <a:schemeClr val="tx1"/>
                </a:solidFill>
                <a:effectLst/>
                <a:latin typeface="+mn-lt"/>
                <a:ea typeface="+mn-ea"/>
                <a:cs typeface="+mn-cs"/>
              </a:rPr>
              <a:t> likely got into medicine to help people. Make connections with patients or colleagues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31</a:t>
            </a:fld>
            <a:endParaRPr lang="en-US" dirty="0"/>
          </a:p>
        </p:txBody>
      </p:sp>
    </p:spTree>
    <p:extLst>
      <p:ext uri="{BB962C8B-B14F-4D97-AF65-F5344CB8AC3E}">
        <p14:creationId xmlns:p14="http://schemas.microsoft.com/office/powerpoint/2010/main" val="1230717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new technology and new developments are constantly coming</a:t>
            </a:r>
          </a:p>
          <a:p>
            <a:pPr marL="171450" indent="-171450">
              <a:buFontTx/>
              <a:buChar char="-"/>
            </a:pPr>
            <a:r>
              <a:rPr lang="en-US" sz="1200" kern="1200" dirty="0">
                <a:solidFill>
                  <a:schemeClr val="tx1"/>
                </a:solidFill>
                <a:effectLst/>
                <a:latin typeface="+mn-lt"/>
                <a:ea typeface="+mn-ea"/>
                <a:cs typeface="+mn-cs"/>
              </a:rPr>
              <a:t>patients will ask you for more and more</a:t>
            </a:r>
          </a:p>
          <a:p>
            <a:pPr marL="171450" indent="-171450">
              <a:buFontTx/>
              <a:buChar char="-"/>
            </a:pPr>
            <a:r>
              <a:rPr lang="en-US" sz="1200" kern="1200" dirty="0">
                <a:solidFill>
                  <a:schemeClr val="tx1"/>
                </a:solidFill>
                <a:effectLst/>
                <a:latin typeface="+mn-lt"/>
                <a:ea typeface="+mn-ea"/>
                <a:cs typeface="+mn-cs"/>
              </a:rPr>
              <a:t>make sure you do  your homework and weigh all the options when considering implementing new technology</a:t>
            </a:r>
          </a:p>
          <a:p>
            <a:pPr marL="171450" indent="-171450">
              <a:buFontTx/>
              <a:buChar char="-"/>
            </a:pPr>
            <a:r>
              <a:rPr lang="en-US" sz="1200" kern="1200" dirty="0">
                <a:solidFill>
                  <a:schemeClr val="tx1"/>
                </a:solidFill>
                <a:effectLst/>
                <a:latin typeface="+mn-lt"/>
                <a:ea typeface="+mn-ea"/>
                <a:cs typeface="+mn-cs"/>
              </a:rPr>
              <a:t>proactively making a plan will support you in managing your risk</a:t>
            </a:r>
          </a:p>
          <a:p>
            <a:pPr marL="171450" indent="-171450">
              <a:buFontTx/>
              <a:buChar char="-"/>
            </a:pPr>
            <a:r>
              <a:rPr lang="en-US" sz="1200" kern="1200">
                <a:solidFill>
                  <a:schemeClr val="tx1"/>
                </a:solidFill>
                <a:effectLst/>
                <a:latin typeface="+mn-lt"/>
                <a:ea typeface="+mn-ea"/>
                <a:cs typeface="+mn-cs"/>
              </a:rPr>
              <a:t>everyone </a:t>
            </a:r>
            <a:r>
              <a:rPr lang="en-US" sz="1200" kern="1200" dirty="0">
                <a:solidFill>
                  <a:schemeClr val="tx1"/>
                </a:solidFill>
                <a:effectLst/>
                <a:latin typeface="+mn-lt"/>
                <a:ea typeface="+mn-ea"/>
                <a:cs typeface="+mn-cs"/>
              </a:rPr>
              <a:t>want high quality and value in the care they receive, from patients, to payers, to hospitals and the government</a:t>
            </a:r>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32</a:t>
            </a:fld>
            <a:endParaRPr lang="en-US" dirty="0"/>
          </a:p>
        </p:txBody>
      </p:sp>
    </p:spTree>
    <p:extLst>
      <p:ext uri="{BB962C8B-B14F-4D97-AF65-F5344CB8AC3E}">
        <p14:creationId xmlns:p14="http://schemas.microsoft.com/office/powerpoint/2010/main" val="1098000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34</a:t>
            </a:fld>
            <a:endParaRPr lang="en-US" dirty="0"/>
          </a:p>
        </p:txBody>
      </p:sp>
    </p:spTree>
    <p:extLst>
      <p:ext uri="{BB962C8B-B14F-4D97-AF65-F5344CB8AC3E}">
        <p14:creationId xmlns:p14="http://schemas.microsoft.com/office/powerpoint/2010/main" val="261822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5</a:t>
            </a:fld>
            <a:endParaRPr lang="en-US" dirty="0"/>
          </a:p>
        </p:txBody>
      </p:sp>
    </p:spTree>
    <p:extLst>
      <p:ext uri="{BB962C8B-B14F-4D97-AF65-F5344CB8AC3E}">
        <p14:creationId xmlns:p14="http://schemas.microsoft.com/office/powerpoint/2010/main" val="291020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general feeling among patient safety experts seems to be that any numbers about EMR safety events are underreported. </a:t>
            </a:r>
          </a:p>
          <a:p>
            <a:r>
              <a:rPr lang="en-US" sz="1200" kern="1200" dirty="0">
                <a:solidFill>
                  <a:schemeClr val="tx1"/>
                </a:solidFill>
                <a:effectLst/>
                <a:latin typeface="+mn-lt"/>
                <a:ea typeface="+mn-ea"/>
                <a:cs typeface="+mn-cs"/>
              </a:rPr>
              <a:t>While EMRs were built to enhance patient safety and improve efficiency, the unintended consequences of the resultant systems have significantly hindered physicians from focusing on the fundamentals of patient care.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Who</a:t>
            </a:r>
            <a:r>
              <a:rPr lang="en-US" sz="1200" kern="1200" baseline="0" dirty="0">
                <a:solidFill>
                  <a:schemeClr val="tx1"/>
                </a:solidFill>
                <a:effectLst/>
                <a:latin typeface="+mn-lt"/>
                <a:ea typeface="+mn-ea"/>
                <a:cs typeface="+mn-cs"/>
              </a:rPr>
              <a:t> can discontinue medications or problems from list? PCP didn’t order and cannot remove, but patient isn’t taking</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Abnormal test results are scanned and filed without physician review or scanned into wrong section of chart and not missed.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Here’s how ISMIE is tackling this topic: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Resource: </a:t>
            </a:r>
            <a:r>
              <a:rPr lang="en-US" sz="1200" u="sng" kern="1200" dirty="0">
                <a:solidFill>
                  <a:schemeClr val="tx1"/>
                </a:solidFill>
                <a:effectLst/>
                <a:latin typeface="+mn-lt"/>
                <a:ea typeface="+mn-ea"/>
                <a:cs typeface="+mn-cs"/>
                <a:hlinkClick r:id="rId3"/>
              </a:rPr>
              <a:t>Electronic Medical Records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Further reading:</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Fortune: </a:t>
            </a:r>
            <a:r>
              <a:rPr lang="en-US" sz="1200" u="sng" kern="1200" dirty="0">
                <a:solidFill>
                  <a:schemeClr val="tx1"/>
                </a:solidFill>
                <a:effectLst/>
                <a:latin typeface="+mn-lt"/>
                <a:ea typeface="+mn-ea"/>
                <a:cs typeface="+mn-cs"/>
                <a:hlinkClick r:id="rId4"/>
              </a:rPr>
              <a:t>Death by a Thousand Clicks: Where Electronic Health Records Went Wrong</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JAMA: </a:t>
            </a:r>
            <a:r>
              <a:rPr lang="en-US" sz="1200" u="sng" kern="1200" dirty="0">
                <a:solidFill>
                  <a:schemeClr val="tx1"/>
                </a:solidFill>
                <a:effectLst/>
                <a:latin typeface="+mn-lt"/>
                <a:ea typeface="+mn-ea"/>
                <a:cs typeface="+mn-cs"/>
                <a:hlinkClick r:id="rId5"/>
              </a:rPr>
              <a:t>Electronic Health Record Usability Issues and Potential Contribution to Patient Harm</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6</a:t>
            </a:fld>
            <a:endParaRPr lang="en-US" dirty="0"/>
          </a:p>
        </p:txBody>
      </p:sp>
    </p:spTree>
    <p:extLst>
      <p:ext uri="{BB962C8B-B14F-4D97-AF65-F5344CB8AC3E}">
        <p14:creationId xmlns:p14="http://schemas.microsoft.com/office/powerpoint/2010/main" val="310937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sure all information in the notes actually happened during the encounter (carrying over old differential dx)</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Review dictation (male vs. female, age, patient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Meds/problems – can PCP remove med if specialist ordered and patient no longer taking? Or does PCP need to notify specialist request they remove? (captain of the 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Often times tasks are completed after insurance referral is complete, or after one follow-up phone call attempt (but the physician really wanted</a:t>
            </a:r>
            <a:r>
              <a:rPr lang="en-US" baseline="0" dirty="0"/>
              <a:t> it done and they were never notified they hadn’t – leads to failure to dx.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Copy and paste changes from previous visit will be billed twice – case for fraud</a:t>
            </a:r>
            <a:endParaRPr lang="en-US" dirty="0"/>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7</a:t>
            </a:fld>
            <a:endParaRPr lang="en-US" dirty="0"/>
          </a:p>
        </p:txBody>
      </p:sp>
    </p:spTree>
    <p:extLst>
      <p:ext uri="{BB962C8B-B14F-4D97-AF65-F5344CB8AC3E}">
        <p14:creationId xmlns:p14="http://schemas.microsoft.com/office/powerpoint/2010/main" val="427667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Practicing medicine at</a:t>
            </a:r>
            <a:r>
              <a:rPr lang="en-US" baseline="0" dirty="0"/>
              <a:t> arm’s length</a:t>
            </a:r>
            <a:endParaRPr lang="en-US" dirty="0"/>
          </a:p>
        </p:txBody>
      </p:sp>
      <p:sp>
        <p:nvSpPr>
          <p:cNvPr id="4" name="Slide Number Placeholder 3"/>
          <p:cNvSpPr>
            <a:spLocks noGrp="1"/>
          </p:cNvSpPr>
          <p:nvPr>
            <p:ph type="sldNum" sz="quarter" idx="10"/>
          </p:nvPr>
        </p:nvSpPr>
        <p:spPr/>
        <p:txBody>
          <a:bodyPr/>
          <a:lstStyle/>
          <a:p>
            <a:fld id="{F181AE2B-63B6-4FA2-9289-F3B66D762F4D}" type="slidenum">
              <a:rPr lang="en-US" smtClean="0"/>
              <a:t>8</a:t>
            </a:fld>
            <a:endParaRPr lang="en-US" dirty="0"/>
          </a:p>
        </p:txBody>
      </p:sp>
    </p:spTree>
    <p:extLst>
      <p:ext uri="{BB962C8B-B14F-4D97-AF65-F5344CB8AC3E}">
        <p14:creationId xmlns:p14="http://schemas.microsoft.com/office/powerpoint/2010/main" val="363269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popularity of telemedicine continues to rise, the risk is two-pronged: There are significant risks to the adoption of virtual medicine, and many physicians remain unfamiliar with the considerations for delivering safe patient care via telemedicine (think: diagnostic accuracy, privacy concerns, compliance with laws and regulations</a:t>
            </a:r>
          </a:p>
          <a:p>
            <a:r>
              <a:rPr lang="en-US" sz="1200" kern="1200" dirty="0">
                <a:solidFill>
                  <a:schemeClr val="tx1"/>
                </a:solidFill>
                <a:effectLst/>
                <a:latin typeface="+mn-lt"/>
                <a:ea typeface="+mn-ea"/>
                <a:cs typeface="+mn-cs"/>
              </a:rPr>
              <a:t>Despite the risks, there is an increasingly strong demand for telemedicine services, and patients are beginning to expect this capability from their physicians. </a:t>
            </a:r>
          </a:p>
          <a:p>
            <a:r>
              <a:rPr lang="en-US" sz="1200" kern="1200" dirty="0">
                <a:solidFill>
                  <a:schemeClr val="tx1"/>
                </a:solidFill>
                <a:effectLst/>
                <a:latin typeface="+mn-lt"/>
                <a:ea typeface="+mn-ea"/>
                <a:cs typeface="+mn-cs"/>
              </a:rPr>
              <a:t>Physicians and healthcare organizations must balance the patient safety considerations related to the adoption of telemedicine with the business necessity of meeting the needs of their consumers.</a:t>
            </a:r>
          </a:p>
          <a:p>
            <a:r>
              <a:rPr lang="en-US" sz="1200" kern="1200" dirty="0">
                <a:solidFill>
                  <a:schemeClr val="tx1"/>
                </a:solidFill>
                <a:effectLst/>
                <a:latin typeface="+mn-lt"/>
                <a:ea typeface="+mn-ea"/>
                <a:cs typeface="+mn-cs"/>
              </a:rPr>
              <a:t>Compliance – various state</a:t>
            </a:r>
            <a:r>
              <a:rPr lang="en-US" sz="1200" kern="1200" baseline="0" dirty="0">
                <a:solidFill>
                  <a:schemeClr val="tx1"/>
                </a:solidFill>
                <a:effectLst/>
                <a:latin typeface="+mn-lt"/>
                <a:ea typeface="+mn-ea"/>
                <a:cs typeface="+mn-cs"/>
              </a:rPr>
              <a:t> laws and regulations, do you have a license to practice in the state where patient is currently at?, what is and is not appropriate to treat using the virtual encounter?</a:t>
            </a:r>
          </a:p>
          <a:p>
            <a:r>
              <a:rPr lang="en-US" sz="1200" kern="1200" baseline="0" dirty="0">
                <a:solidFill>
                  <a:schemeClr val="tx1"/>
                </a:solidFill>
                <a:effectLst/>
                <a:latin typeface="+mn-lt"/>
                <a:ea typeface="+mn-ea"/>
                <a:cs typeface="+mn-cs"/>
              </a:rPr>
              <a:t>Are you tracking and follow-up on recommended treatment?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81AE2B-63B6-4FA2-9289-F3B66D762F4D}" type="slidenum">
              <a:rPr lang="en-US" smtClean="0"/>
              <a:t>9</a:t>
            </a:fld>
            <a:endParaRPr lang="en-US" dirty="0"/>
          </a:p>
        </p:txBody>
      </p:sp>
    </p:spTree>
    <p:extLst>
      <p:ext uri="{BB962C8B-B14F-4D97-AF65-F5344CB8AC3E}">
        <p14:creationId xmlns:p14="http://schemas.microsoft.com/office/powerpoint/2010/main" val="47318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resource: </a:t>
            </a:r>
            <a:r>
              <a:rPr lang="en-US" dirty="0">
                <a:hlinkClick r:id="rId3"/>
              </a:rPr>
              <a:t>https://www.mymeded.com/resource-library/telemedicine</a:t>
            </a:r>
            <a:endParaRPr lang="en-US" dirty="0"/>
          </a:p>
          <a:p>
            <a:r>
              <a:rPr lang="en-US" sz="1200" kern="1200" dirty="0">
                <a:solidFill>
                  <a:schemeClr val="tx1"/>
                </a:solidFill>
                <a:effectLst/>
                <a:latin typeface="+mn-lt"/>
                <a:ea typeface="+mn-ea"/>
                <a:cs typeface="+mn-cs"/>
              </a:rPr>
              <a:t>Same standard of care as an in-person visit.</a:t>
            </a:r>
          </a:p>
          <a:p>
            <a:r>
              <a:rPr lang="en-US" sz="1200" kern="1200" dirty="0">
                <a:solidFill>
                  <a:schemeClr val="tx1"/>
                </a:solidFill>
                <a:effectLst/>
                <a:latin typeface="+mn-lt"/>
                <a:ea typeface="+mn-ea"/>
                <a:cs typeface="+mn-cs"/>
              </a:rPr>
              <a:t>What</a:t>
            </a:r>
            <a:r>
              <a:rPr lang="en-US" sz="1200" kern="1200" baseline="0" dirty="0">
                <a:solidFill>
                  <a:schemeClr val="tx1"/>
                </a:solidFill>
                <a:effectLst/>
                <a:latin typeface="+mn-lt"/>
                <a:ea typeface="+mn-ea"/>
                <a:cs typeface="+mn-cs"/>
              </a:rPr>
              <a:t> conditions am I comfortable treating via telemedicine? (Think twice before entering new patient encounter)</a:t>
            </a:r>
          </a:p>
          <a:p>
            <a:r>
              <a:rPr lang="en-US" sz="1200" kern="1200" baseline="0" dirty="0">
                <a:solidFill>
                  <a:schemeClr val="tx1"/>
                </a:solidFill>
                <a:effectLst/>
                <a:latin typeface="+mn-lt"/>
                <a:ea typeface="+mn-ea"/>
                <a:cs typeface="+mn-cs"/>
              </a:rPr>
              <a:t>-training (safe space, secured system, </a:t>
            </a:r>
            <a:r>
              <a:rPr lang="en-US" sz="1200" kern="1200" baseline="0" dirty="0" err="1">
                <a:solidFill>
                  <a:schemeClr val="tx1"/>
                </a:solidFill>
                <a:effectLst/>
                <a:latin typeface="+mn-lt"/>
                <a:ea typeface="+mn-ea"/>
                <a:cs typeface="+mn-cs"/>
              </a:rPr>
              <a:t>hipaa</a:t>
            </a:r>
            <a:r>
              <a:rPr lang="en-US" sz="1200" kern="1200" baseline="0" dirty="0">
                <a:solidFill>
                  <a:schemeClr val="tx1"/>
                </a:solidFill>
                <a:effectLst/>
                <a:latin typeface="+mn-lt"/>
                <a:ea typeface="+mn-ea"/>
                <a:cs typeface="+mn-cs"/>
              </a:rPr>
              <a:t> compliant)</a:t>
            </a:r>
          </a:p>
          <a:p>
            <a:r>
              <a:rPr lang="en-US" sz="1200" kern="1200" baseline="0" dirty="0">
                <a:solidFill>
                  <a:schemeClr val="tx1"/>
                </a:solidFill>
                <a:effectLst/>
                <a:latin typeface="+mn-lt"/>
                <a:ea typeface="+mn-ea"/>
                <a:cs typeface="+mn-cs"/>
              </a:rPr>
              <a:t>Dropped calls or </a:t>
            </a:r>
            <a:r>
              <a:rPr lang="en-US" sz="1200" kern="1200" baseline="0" dirty="0" err="1">
                <a:solidFill>
                  <a:schemeClr val="tx1"/>
                </a:solidFill>
                <a:effectLst/>
                <a:latin typeface="+mn-lt"/>
                <a:ea typeface="+mn-ea"/>
                <a:cs typeface="+mn-cs"/>
              </a:rPr>
              <a:t>emr</a:t>
            </a:r>
            <a:r>
              <a:rPr lang="en-US" sz="1200" kern="1200" baseline="0" dirty="0">
                <a:solidFill>
                  <a:schemeClr val="tx1"/>
                </a:solidFill>
                <a:effectLst/>
                <a:latin typeface="+mn-lt"/>
                <a:ea typeface="+mn-ea"/>
                <a:cs typeface="+mn-cs"/>
              </a:rPr>
              <a:t> goes down</a:t>
            </a:r>
          </a:p>
          <a:p>
            <a:r>
              <a:rPr lang="en-US" sz="1200" kern="1200" baseline="0" dirty="0">
                <a:solidFill>
                  <a:schemeClr val="tx1"/>
                </a:solidFill>
                <a:effectLst/>
                <a:latin typeface="+mn-lt"/>
                <a:ea typeface="+mn-ea"/>
                <a:cs typeface="+mn-cs"/>
              </a:rPr>
              <a:t>Documentation is no different than any other encounter with patient</a:t>
            </a:r>
          </a:p>
          <a:p>
            <a:r>
              <a:rPr lang="en-US" sz="1200" kern="1200" baseline="0" dirty="0">
                <a:solidFill>
                  <a:schemeClr val="tx1"/>
                </a:solidFill>
                <a:effectLst/>
                <a:latin typeface="+mn-lt"/>
                <a:ea typeface="+mn-ea"/>
                <a:cs typeface="+mn-cs"/>
              </a:rPr>
              <a:t>Follow-up care – what if its determined the patient needs an in-person visit, or should go to ED (chest pain), or has outstanding l</a:t>
            </a:r>
          </a:p>
          <a:p>
            <a:r>
              <a:rPr lang="en-US" sz="1200" kern="1200" baseline="0" dirty="0">
                <a:solidFill>
                  <a:schemeClr val="tx1"/>
                </a:solidFill>
                <a:effectLst/>
                <a:latin typeface="+mn-lt"/>
                <a:ea typeface="+mn-ea"/>
                <a:cs typeface="+mn-cs"/>
              </a:rPr>
              <a:t>lab work or radiology studies, track and follow-up.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following up with patient following their encounter and monitoring patient experience through surveys (are they satisfied?)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81AE2B-63B6-4FA2-9289-F3B66D762F4D}" type="slidenum">
              <a:rPr lang="en-US" smtClean="0"/>
              <a:t>10</a:t>
            </a:fld>
            <a:endParaRPr lang="en-US" dirty="0"/>
          </a:p>
        </p:txBody>
      </p:sp>
    </p:spTree>
    <p:extLst>
      <p:ext uri="{BB962C8B-B14F-4D97-AF65-F5344CB8AC3E}">
        <p14:creationId xmlns:p14="http://schemas.microsoft.com/office/powerpoint/2010/main" val="85993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9F8B521-4D29-44F1-8A96-C656F248ED23}" type="datetimeFigureOut">
              <a:rPr lang="en-US" smtClean="0"/>
              <a:t>4/13/20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1D194-3748-4DCA-894B-607B65F73974}"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0985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F8B521-4D29-44F1-8A96-C656F248ED23}" type="datetimeFigureOut">
              <a:rPr lang="en-US" smtClean="0"/>
              <a:t>4/13/20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1D194-3748-4DCA-894B-607B65F73974}" type="slidenum">
              <a:rPr lang="en-US" smtClean="0"/>
              <a:t>‹#›</a:t>
            </a:fld>
            <a:endParaRPr lang="en-US" dirty="0"/>
          </a:p>
        </p:txBody>
      </p:sp>
    </p:spTree>
    <p:extLst>
      <p:ext uri="{BB962C8B-B14F-4D97-AF65-F5344CB8AC3E}">
        <p14:creationId xmlns:p14="http://schemas.microsoft.com/office/powerpoint/2010/main" val="141571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F8B521-4D29-44F1-8A96-C656F248ED23}" type="datetimeFigureOut">
              <a:rPr lang="en-US" smtClean="0"/>
              <a:t>4/13/20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1D194-3748-4DCA-894B-607B65F73974}"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74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265176" indent="-137160">
              <a:buClr>
                <a:schemeClr val="accent3">
                  <a:lumMod val="75000"/>
                </a:schemeClr>
              </a:buClr>
              <a:buFont typeface="Wingdings" panose="05000000000000000000" pitchFamily="2" charset="2"/>
              <a:buChar char="§"/>
              <a:defRPr/>
            </a:lvl2pPr>
            <a:lvl3pPr marL="448056" indent="-137160">
              <a:buClr>
                <a:schemeClr val="accent3">
                  <a:lumMod val="75000"/>
                </a:schemeClr>
              </a:buClr>
              <a:buFont typeface="Wingdings" panose="05000000000000000000" pitchFamily="2" charset="2"/>
              <a:buChar char="§"/>
              <a:defRPr/>
            </a:lvl3pPr>
            <a:lvl4pPr marL="594360" indent="-137160">
              <a:buClr>
                <a:schemeClr val="accent3">
                  <a:lumMod val="75000"/>
                </a:schemeClr>
              </a:buClr>
              <a:buFont typeface="Wingdings" panose="05000000000000000000" pitchFamily="2" charset="2"/>
              <a:buChar char="§"/>
              <a:defRPr/>
            </a:lvl4pPr>
            <a:lvl5pPr marL="777240" indent="-137160">
              <a:buClr>
                <a:schemeClr val="accent3">
                  <a:lumMod val="75000"/>
                </a:schemeClr>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9F8B521-4D29-44F1-8A96-C656F248ED23}" type="datetimeFigureOut">
              <a:rPr lang="en-US" smtClean="0"/>
              <a:t>4/13/20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1D194-3748-4DCA-894B-607B65F73974}" type="slidenum">
              <a:rPr lang="en-US" smtClean="0"/>
              <a:t>‹#›</a:t>
            </a:fld>
            <a:endParaRPr lang="en-US" dirty="0"/>
          </a:p>
        </p:txBody>
      </p:sp>
    </p:spTree>
    <p:custDataLst>
      <p:tags r:id="rId1"/>
    </p:custDataLst>
    <p:extLst>
      <p:ext uri="{BB962C8B-B14F-4D97-AF65-F5344CB8AC3E}">
        <p14:creationId xmlns:p14="http://schemas.microsoft.com/office/powerpoint/2010/main" val="186890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8B521-4D29-44F1-8A96-C656F248ED23}" type="datetimeFigureOut">
              <a:rPr lang="en-US" smtClean="0"/>
              <a:t>4/13/20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1D194-3748-4DCA-894B-607B65F73974}"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4212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F8B521-4D29-44F1-8A96-C656F248ED23}" type="datetimeFigureOut">
              <a:rPr lang="en-US" smtClean="0"/>
              <a:t>4/13/20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1D194-3748-4DCA-894B-607B65F73974}" type="slidenum">
              <a:rPr lang="en-US" smtClean="0"/>
              <a:t>‹#›</a:t>
            </a:fld>
            <a:endParaRPr lang="en-US" dirty="0"/>
          </a:p>
        </p:txBody>
      </p:sp>
    </p:spTree>
    <p:custDataLst>
      <p:tags r:id="rId1"/>
    </p:custDataLst>
    <p:extLst>
      <p:ext uri="{BB962C8B-B14F-4D97-AF65-F5344CB8AC3E}">
        <p14:creationId xmlns:p14="http://schemas.microsoft.com/office/powerpoint/2010/main" val="105449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F8B521-4D29-44F1-8A96-C656F248ED23}" type="datetimeFigureOut">
              <a:rPr lang="en-US" smtClean="0"/>
              <a:t>4/13/20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D1D194-3748-4DCA-894B-607B65F73974}" type="slidenum">
              <a:rPr lang="en-US" smtClean="0"/>
              <a:t>‹#›</a:t>
            </a:fld>
            <a:endParaRPr lang="en-US" dirty="0"/>
          </a:p>
        </p:txBody>
      </p:sp>
    </p:spTree>
    <p:extLst>
      <p:ext uri="{BB962C8B-B14F-4D97-AF65-F5344CB8AC3E}">
        <p14:creationId xmlns:p14="http://schemas.microsoft.com/office/powerpoint/2010/main" val="47378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F8B521-4D29-44F1-8A96-C656F248ED23}" type="datetimeFigureOut">
              <a:rPr lang="en-US" smtClean="0"/>
              <a:t>4/13/20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D1D194-3748-4DCA-894B-607B65F73974}" type="slidenum">
              <a:rPr lang="en-US" smtClean="0"/>
              <a:t>‹#›</a:t>
            </a:fld>
            <a:endParaRPr lang="en-US" dirty="0"/>
          </a:p>
        </p:txBody>
      </p:sp>
    </p:spTree>
    <p:extLst>
      <p:ext uri="{BB962C8B-B14F-4D97-AF65-F5344CB8AC3E}">
        <p14:creationId xmlns:p14="http://schemas.microsoft.com/office/powerpoint/2010/main" val="271683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8B521-4D29-44F1-8A96-C656F248ED23}" type="datetimeFigureOut">
              <a:rPr lang="en-US" smtClean="0"/>
              <a:t>4/13/20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D1D194-3748-4DCA-894B-607B65F73974}" type="slidenum">
              <a:rPr lang="en-US" smtClean="0"/>
              <a:t>‹#›</a:t>
            </a:fld>
            <a:endParaRPr lang="en-US" dirty="0"/>
          </a:p>
        </p:txBody>
      </p:sp>
    </p:spTree>
    <p:extLst>
      <p:ext uri="{BB962C8B-B14F-4D97-AF65-F5344CB8AC3E}">
        <p14:creationId xmlns:p14="http://schemas.microsoft.com/office/powerpoint/2010/main" val="124326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F8B521-4D29-44F1-8A96-C656F248ED23}" type="datetimeFigureOut">
              <a:rPr lang="en-US" smtClean="0"/>
              <a:t>4/13/20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1D194-3748-4DCA-894B-607B65F73974}" type="slidenum">
              <a:rPr lang="en-US" smtClean="0"/>
              <a:t>‹#›</a:t>
            </a:fld>
            <a:endParaRPr lang="en-US" dirty="0"/>
          </a:p>
        </p:txBody>
      </p:sp>
    </p:spTree>
    <p:extLst>
      <p:ext uri="{BB962C8B-B14F-4D97-AF65-F5344CB8AC3E}">
        <p14:creationId xmlns:p14="http://schemas.microsoft.com/office/powerpoint/2010/main" val="235690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F8B521-4D29-44F1-8A96-C656F248ED23}" type="datetimeFigureOut">
              <a:rPr lang="en-US" smtClean="0"/>
              <a:t>4/13/20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1D194-3748-4DCA-894B-607B65F73974}"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67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F8B521-4D29-44F1-8A96-C656F248ED23}" type="datetimeFigureOut">
              <a:rPr lang="en-US" smtClean="0"/>
              <a:t>4/13/20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2D1D194-3748-4DCA-894B-607B65F73974}"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3"/>
    </p:custDataLst>
    <p:extLst>
      <p:ext uri="{BB962C8B-B14F-4D97-AF65-F5344CB8AC3E}">
        <p14:creationId xmlns:p14="http://schemas.microsoft.com/office/powerpoint/2010/main" val="3152490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9.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4528968"/>
            <a:ext cx="12192000" cy="2624867"/>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8451" y="5613306"/>
            <a:ext cx="3323549" cy="928408"/>
          </a:xfrm>
          <a:prstGeom prst="rect">
            <a:avLst/>
          </a:prstGeom>
        </p:spPr>
      </p:pic>
      <p:sp>
        <p:nvSpPr>
          <p:cNvPr id="3" name="Subtitle 2"/>
          <p:cNvSpPr>
            <a:spLocks noGrp="1"/>
          </p:cNvSpPr>
          <p:nvPr>
            <p:ph type="subTitle" idx="1"/>
          </p:nvPr>
        </p:nvSpPr>
        <p:spPr>
          <a:xfrm>
            <a:off x="194629" y="5135767"/>
            <a:ext cx="3955725" cy="1246767"/>
          </a:xfrm>
        </p:spPr>
        <p:txBody>
          <a:bodyPr>
            <a:normAutofit/>
          </a:bodyPr>
          <a:lstStyle/>
          <a:p>
            <a:r>
              <a:rPr lang="en-US" sz="2000" i="1" dirty="0"/>
              <a:t>10 Risk Management Considerations to Keep Your Patients Safe</a:t>
            </a:r>
          </a:p>
        </p:txBody>
      </p:sp>
      <p:sp>
        <p:nvSpPr>
          <p:cNvPr id="2" name="Title 1"/>
          <p:cNvSpPr>
            <a:spLocks noGrp="1"/>
          </p:cNvSpPr>
          <p:nvPr>
            <p:ph type="ctrTitle"/>
          </p:nvPr>
        </p:nvSpPr>
        <p:spPr>
          <a:xfrm>
            <a:off x="107577" y="4045717"/>
            <a:ext cx="8760874" cy="2107581"/>
          </a:xfrm>
        </p:spPr>
        <p:txBody>
          <a:bodyPr>
            <a:normAutofit/>
          </a:bodyPr>
          <a:lstStyle/>
          <a:p>
            <a:pPr algn="l"/>
            <a:r>
              <a:rPr lang="en-US" sz="5500" dirty="0"/>
              <a:t>Emerging risks in medicine</a:t>
            </a:r>
          </a:p>
        </p:txBody>
      </p:sp>
      <p:sp>
        <p:nvSpPr>
          <p:cNvPr id="7" name="Subtitle 2"/>
          <p:cNvSpPr txBox="1">
            <a:spLocks/>
          </p:cNvSpPr>
          <p:nvPr/>
        </p:nvSpPr>
        <p:spPr>
          <a:xfrm>
            <a:off x="9493328" y="6503402"/>
            <a:ext cx="2845082" cy="35459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r"/>
            <a:r>
              <a:rPr lang="en-US" sz="800" dirty="0">
                <a:solidFill>
                  <a:schemeClr val="tx1">
                    <a:lumMod val="50000"/>
                    <a:lumOff val="50000"/>
                  </a:schemeClr>
                </a:solidFill>
              </a:rPr>
              <a:t>© 2020 ISMIE Mutual Insurance Company	</a:t>
            </a:r>
          </a:p>
        </p:txBody>
      </p:sp>
    </p:spTree>
    <p:custDataLst>
      <p:tags r:id="rId1"/>
    </p:custDataLst>
    <p:extLst>
      <p:ext uri="{BB962C8B-B14F-4D97-AF65-F5344CB8AC3E}">
        <p14:creationId xmlns:p14="http://schemas.microsoft.com/office/powerpoint/2010/main" val="292194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Telemedicine</a:t>
            </a:r>
            <a:br>
              <a:rPr lang="en-US" sz="4200" dirty="0"/>
            </a:br>
            <a:r>
              <a:rPr lang="en-US" sz="3600" dirty="0"/>
              <a:t>What Can I do?</a:t>
            </a:r>
          </a:p>
        </p:txBody>
      </p:sp>
      <p:sp>
        <p:nvSpPr>
          <p:cNvPr id="3" name="Content Placeholder 2"/>
          <p:cNvSpPr>
            <a:spLocks noGrp="1"/>
          </p:cNvSpPr>
          <p:nvPr>
            <p:ph idx="1"/>
          </p:nvPr>
        </p:nvSpPr>
        <p:spPr>
          <a:xfrm>
            <a:off x="1024128" y="2238375"/>
            <a:ext cx="9720073" cy="4023360"/>
          </a:xfrm>
        </p:spPr>
        <p:txBody>
          <a:bodyPr>
            <a:normAutofit fontScale="92500" lnSpcReduction="20000"/>
          </a:bodyPr>
          <a:lstStyle/>
          <a:p>
            <a:pPr marL="228600" indent="-228600">
              <a:buClr>
                <a:schemeClr val="accent3">
                  <a:lumMod val="75000"/>
                </a:schemeClr>
              </a:buClr>
              <a:buFont typeface="Arial" panose="020B0604020202020204" pitchFamily="34" charset="0"/>
              <a:buChar char="•"/>
            </a:pPr>
            <a:r>
              <a:rPr lang="en-US" dirty="0"/>
              <a:t>Understand laws in your state </a:t>
            </a:r>
            <a:r>
              <a:rPr lang="en-US" b="1" i="1" dirty="0"/>
              <a:t>and </a:t>
            </a:r>
            <a:r>
              <a:rPr lang="en-US" dirty="0"/>
              <a:t>the states in which your patient is located</a:t>
            </a:r>
          </a:p>
          <a:p>
            <a:pPr marL="228600" indent="-228600">
              <a:buClr>
                <a:schemeClr val="accent3">
                  <a:lumMod val="75000"/>
                </a:schemeClr>
              </a:buClr>
              <a:buFont typeface="Arial" panose="020B0604020202020204" pitchFamily="34" charset="0"/>
              <a:buChar char="•"/>
            </a:pPr>
            <a:r>
              <a:rPr lang="en-US" dirty="0"/>
              <a:t>Determine criteria (what can and cannot be handled virtually)</a:t>
            </a:r>
          </a:p>
          <a:p>
            <a:pPr marL="459486" lvl="1" indent="-285750">
              <a:buFont typeface="Courier New" panose="02070309020205020404" pitchFamily="49" charset="0"/>
              <a:buChar char="o"/>
            </a:pPr>
            <a:r>
              <a:rPr lang="en-US" dirty="0"/>
              <a:t>What about prescribing medications including opioids?</a:t>
            </a:r>
          </a:p>
          <a:p>
            <a:pPr marL="228600" indent="-228600">
              <a:buClr>
                <a:schemeClr val="accent3">
                  <a:lumMod val="75000"/>
                </a:schemeClr>
              </a:buClr>
              <a:buFont typeface="Arial" panose="020B0604020202020204" pitchFamily="34" charset="0"/>
              <a:buChar char="•"/>
            </a:pPr>
            <a:r>
              <a:rPr lang="en-US" dirty="0"/>
              <a:t>Ensure those using telemedicine receive any necessary training and are comfortable operating the system/platform</a:t>
            </a:r>
          </a:p>
          <a:p>
            <a:pPr marL="459486" lvl="1" indent="-285750">
              <a:buFont typeface="Courier New" panose="02070309020205020404" pitchFamily="49" charset="0"/>
              <a:buChar char="o"/>
            </a:pPr>
            <a:r>
              <a:rPr lang="en-US" dirty="0"/>
              <a:t>Are appointment held in private area?</a:t>
            </a:r>
          </a:p>
          <a:p>
            <a:pPr marL="459486" lvl="1" indent="-285750">
              <a:buFont typeface="Courier New" panose="02070309020205020404" pitchFamily="49" charset="0"/>
              <a:buChar char="o"/>
            </a:pPr>
            <a:r>
              <a:rPr lang="en-US" dirty="0"/>
              <a:t>Is the operating system safe and secure? </a:t>
            </a:r>
          </a:p>
          <a:p>
            <a:pPr marL="459486" lvl="1" indent="-285750">
              <a:buFont typeface="Courier New" panose="02070309020205020404" pitchFamily="49" charset="0"/>
              <a:buChar char="o"/>
            </a:pPr>
            <a:r>
              <a:rPr lang="en-US" dirty="0"/>
              <a:t>What if call/system fails, is there a callback or back-up system?</a:t>
            </a:r>
          </a:p>
          <a:p>
            <a:pPr marL="228600" indent="-228600">
              <a:buClr>
                <a:schemeClr val="accent3">
                  <a:lumMod val="75000"/>
                </a:schemeClr>
              </a:buClr>
              <a:buFont typeface="Arial" panose="020B0604020202020204" pitchFamily="34" charset="0"/>
              <a:buChar char="•"/>
            </a:pPr>
            <a:r>
              <a:rPr lang="en-US" dirty="0"/>
              <a:t>Ensure patient understanding and that consent is given</a:t>
            </a:r>
          </a:p>
          <a:p>
            <a:pPr marL="228600" indent="-228600">
              <a:buClr>
                <a:schemeClr val="accent3">
                  <a:lumMod val="75000"/>
                </a:schemeClr>
              </a:buClr>
              <a:buFont typeface="Arial" panose="020B0604020202020204" pitchFamily="34" charset="0"/>
              <a:buChar char="•"/>
            </a:pPr>
            <a:r>
              <a:rPr lang="en-US" dirty="0"/>
              <a:t>Document as you would an in-person encounter</a:t>
            </a:r>
          </a:p>
          <a:p>
            <a:pPr marL="228600" indent="-228600">
              <a:buClr>
                <a:schemeClr val="accent3">
                  <a:lumMod val="75000"/>
                </a:schemeClr>
              </a:buClr>
              <a:buFont typeface="Arial" panose="020B0604020202020204" pitchFamily="34" charset="0"/>
              <a:buChar char="•"/>
            </a:pPr>
            <a:r>
              <a:rPr lang="en-US" dirty="0"/>
              <a:t>Provide after visit summary and track ordered tests/referrals</a:t>
            </a:r>
          </a:p>
          <a:p>
            <a:pPr marL="228600" indent="-228600">
              <a:buClr>
                <a:schemeClr val="accent3">
                  <a:lumMod val="75000"/>
                </a:schemeClr>
              </a:buClr>
              <a:buFont typeface="Arial" panose="020B0604020202020204" pitchFamily="34" charset="0"/>
              <a:buChar char="•"/>
            </a:pPr>
            <a:r>
              <a:rPr lang="en-US" dirty="0"/>
              <a:t>Enact a plan to monitor patient experience </a:t>
            </a:r>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spTree>
    <p:extLst>
      <p:ext uri="{BB962C8B-B14F-4D97-AF65-F5344CB8AC3E}">
        <p14:creationId xmlns:p14="http://schemas.microsoft.com/office/powerpoint/2010/main" val="19219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Practice professionals </a:t>
            </a:r>
            <a:br>
              <a:rPr lang="en-US" sz="4200" dirty="0"/>
            </a:br>
            <a:r>
              <a:rPr lang="en-US" sz="3600" dirty="0"/>
              <a:t>Why is this important?</a:t>
            </a:r>
            <a:endParaRPr lang="en-US" dirty="0"/>
          </a:p>
        </p:txBody>
      </p:sp>
      <p:sp>
        <p:nvSpPr>
          <p:cNvPr id="3" name="Content Placeholder 2"/>
          <p:cNvSpPr>
            <a:spLocks noGrp="1"/>
          </p:cNvSpPr>
          <p:nvPr>
            <p:ph idx="1"/>
          </p:nvPr>
        </p:nvSpPr>
        <p:spPr/>
        <p:txBody>
          <a:bodyPr/>
          <a:lstStyle/>
          <a:p>
            <a:pPr marL="231775" indent="-231775">
              <a:buClr>
                <a:schemeClr val="accent3">
                  <a:lumMod val="75000"/>
                </a:schemeClr>
              </a:buClr>
              <a:buFont typeface="Arial" panose="020B0604020202020204" pitchFamily="34" charset="0"/>
              <a:buChar char="•"/>
            </a:pPr>
            <a:r>
              <a:rPr lang="en-US" sz="2400" dirty="0"/>
              <a:t>The U.S. Department of Labor continues to show dramatic growth in the numbers of nurse practitioners (NPs) and physician assistants (PAs).</a:t>
            </a:r>
          </a:p>
          <a:p>
            <a:pPr marL="231775" indent="-231775">
              <a:buClr>
                <a:schemeClr val="accent3">
                  <a:lumMod val="75000"/>
                </a:schemeClr>
              </a:buClr>
              <a:buFont typeface="Arial" panose="020B0604020202020204" pitchFamily="34" charset="0"/>
              <a:buChar char="•"/>
            </a:pPr>
            <a:r>
              <a:rPr lang="en-US" sz="2400" dirty="0"/>
              <a:t>The number of PAs in particular expected to rise another 37% by 2026.</a:t>
            </a:r>
          </a:p>
          <a:p>
            <a:pPr marL="231775" indent="-231775">
              <a:buClr>
                <a:schemeClr val="accent3">
                  <a:lumMod val="75000"/>
                </a:schemeClr>
              </a:buClr>
              <a:buFont typeface="Arial" panose="020B0604020202020204" pitchFamily="34" charset="0"/>
              <a:buChar char="•"/>
            </a:pPr>
            <a:r>
              <a:rPr lang="en-US" sz="2400" dirty="0"/>
              <a:t>According to American Association of Nurse Practitioners (AANP), as of January 2019, more than 270,000 NPs were licensed to practice in the United States. (This was up from the estimated 120,000 reported in 2007.) </a:t>
            </a:r>
          </a:p>
        </p:txBody>
      </p:sp>
      <p:sp>
        <p:nvSpPr>
          <p:cNvPr id="4" name="TextBox 3"/>
          <p:cNvSpPr txBox="1"/>
          <p:nvPr/>
        </p:nvSpPr>
        <p:spPr>
          <a:xfrm>
            <a:off x="0" y="6510528"/>
            <a:ext cx="9269204" cy="276999"/>
          </a:xfrm>
          <a:prstGeom prst="rect">
            <a:avLst/>
          </a:prstGeom>
          <a:noFill/>
        </p:spPr>
        <p:txBody>
          <a:bodyPr wrap="none" rtlCol="0">
            <a:spAutoFit/>
          </a:bodyPr>
          <a:lstStyle/>
          <a:p>
            <a:r>
              <a:rPr lang="en-US" sz="1200" dirty="0"/>
              <a:t>Source: https://www.aanp.org/news-feed/nurse-practitioner-role-continues-to-grow-to-meet-primary-care-provider-shortages-and-patient-demands</a:t>
            </a:r>
          </a:p>
        </p:txBody>
      </p:sp>
    </p:spTree>
    <p:extLst>
      <p:ext uri="{BB962C8B-B14F-4D97-AF65-F5344CB8AC3E}">
        <p14:creationId xmlns:p14="http://schemas.microsoft.com/office/powerpoint/2010/main" val="215515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919" r="24352"/>
          <a:stretch/>
        </p:blipFill>
        <p:spPr>
          <a:xfrm>
            <a:off x="6682339" y="-26983"/>
            <a:ext cx="5509661" cy="6884983"/>
          </a:xfrm>
          <a:prstGeom prst="rect">
            <a:avLst/>
          </a:prstGeom>
        </p:spPr>
      </p:pic>
      <p:sp>
        <p:nvSpPr>
          <p:cNvPr id="3" name="Content Placeholder 2"/>
          <p:cNvSpPr>
            <a:spLocks noGrp="1"/>
          </p:cNvSpPr>
          <p:nvPr>
            <p:ph idx="1"/>
          </p:nvPr>
        </p:nvSpPr>
        <p:spPr>
          <a:xfrm>
            <a:off x="1024128" y="2209799"/>
            <a:ext cx="5043298" cy="4179425"/>
          </a:xfrm>
        </p:spPr>
        <p:txBody>
          <a:bodyPr>
            <a:normAutofit/>
          </a:bodyPr>
          <a:lstStyle/>
          <a:p>
            <a:pPr marL="228600" indent="-228600">
              <a:buClr>
                <a:schemeClr val="accent3">
                  <a:lumMod val="75000"/>
                </a:schemeClr>
              </a:buClr>
              <a:buFont typeface="Arial" panose="020B0604020202020204" pitchFamily="34" charset="0"/>
              <a:buChar char="•"/>
            </a:pPr>
            <a:r>
              <a:rPr lang="en-US" sz="2400" dirty="0"/>
              <a:t>Expansion of their scope of practice</a:t>
            </a:r>
          </a:p>
          <a:p>
            <a:pPr marL="516636" lvl="1" indent="-342900">
              <a:buFont typeface="Courier New" panose="02070309020205020404" pitchFamily="49" charset="0"/>
              <a:buChar char="o"/>
            </a:pPr>
            <a:r>
              <a:rPr lang="en-US" sz="2100" dirty="0"/>
              <a:t>Increased number of:</a:t>
            </a:r>
          </a:p>
          <a:p>
            <a:pPr marL="642366" lvl="2" indent="-285750"/>
            <a:r>
              <a:rPr lang="en-US" sz="1800" dirty="0"/>
              <a:t>Patients being seen</a:t>
            </a:r>
          </a:p>
          <a:p>
            <a:pPr marL="642366" lvl="2" indent="-285750"/>
            <a:r>
              <a:rPr lang="en-US" sz="1800" dirty="0"/>
              <a:t>Diseases being diagnosed</a:t>
            </a:r>
          </a:p>
          <a:p>
            <a:pPr marL="642366" lvl="2" indent="-285750"/>
            <a:r>
              <a:rPr lang="en-US" sz="1800" dirty="0"/>
              <a:t>Tests and referrals being ordered</a:t>
            </a:r>
          </a:p>
          <a:p>
            <a:pPr marL="642366" lvl="2" indent="-285750"/>
            <a:r>
              <a:rPr lang="en-US" sz="1800" dirty="0"/>
              <a:t>Medications being prescribed</a:t>
            </a:r>
          </a:p>
          <a:p>
            <a:pPr marL="642366" lvl="2" indent="-285750"/>
            <a:r>
              <a:rPr lang="en-US" sz="1800" dirty="0"/>
              <a:t>Facilities being visited</a:t>
            </a:r>
          </a:p>
          <a:p>
            <a:pPr marL="642366" lvl="2" indent="-285750"/>
            <a:r>
              <a:rPr lang="en-US" sz="1800" dirty="0"/>
              <a:t>Arrangements with other employers</a:t>
            </a:r>
          </a:p>
          <a:p>
            <a:pPr marL="228600" indent="-228600">
              <a:buClr>
                <a:schemeClr val="accent3">
                  <a:lumMod val="75000"/>
                </a:schemeClr>
              </a:buClr>
              <a:buFont typeface="Arial" panose="020B0604020202020204" pitchFamily="34" charset="0"/>
              <a:buChar char="•"/>
            </a:pPr>
            <a:r>
              <a:rPr lang="en-US" sz="2400" dirty="0"/>
              <a:t>Decreased frequency and oversight by supervising physician</a:t>
            </a:r>
          </a:p>
          <a:p>
            <a:pPr marL="228600" indent="-228600">
              <a:buClr>
                <a:schemeClr val="accent3">
                  <a:lumMod val="75000"/>
                </a:schemeClr>
              </a:buClr>
              <a:buFont typeface="Arial" panose="020B0604020202020204" pitchFamily="34" charset="0"/>
              <a:buChar char="•"/>
            </a:pPr>
            <a:r>
              <a:rPr lang="en-US" sz="2400" dirty="0"/>
              <a:t>Increased risk – vicarious liability </a:t>
            </a: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a:t>Advanced Practice professionals </a:t>
            </a:r>
            <a:br>
              <a:rPr lang="en-US" sz="4200" dirty="0"/>
            </a:br>
            <a:r>
              <a:rPr lang="en-US" sz="3600" dirty="0"/>
              <a:t>What Are the risks?</a:t>
            </a:r>
          </a:p>
        </p:txBody>
      </p:sp>
    </p:spTree>
    <p:extLst>
      <p:ext uri="{BB962C8B-B14F-4D97-AF65-F5344CB8AC3E}">
        <p14:creationId xmlns:p14="http://schemas.microsoft.com/office/powerpoint/2010/main" val="221775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919" r="24352"/>
          <a:stretch/>
        </p:blipFill>
        <p:spPr>
          <a:xfrm>
            <a:off x="6682339" y="-26983"/>
            <a:ext cx="5509661" cy="6884983"/>
          </a:xfrm>
          <a:prstGeom prst="rect">
            <a:avLst/>
          </a:prstGeom>
        </p:spPr>
      </p:pic>
      <p:sp>
        <p:nvSpPr>
          <p:cNvPr id="2" name="Title 1"/>
          <p:cNvSpPr>
            <a:spLocks noGrp="1"/>
          </p:cNvSpPr>
          <p:nvPr>
            <p:ph type="title"/>
          </p:nvPr>
        </p:nvSpPr>
        <p:spPr/>
        <p:txBody>
          <a:bodyPr/>
          <a:lstStyle/>
          <a:p>
            <a:r>
              <a:rPr lang="en-US" dirty="0"/>
              <a:t>Advanced Practice professionals </a:t>
            </a:r>
            <a:br>
              <a:rPr lang="en-US" sz="4200" dirty="0"/>
            </a:br>
            <a:r>
              <a:rPr lang="en-US" sz="3600" dirty="0"/>
              <a:t>What Can I do?</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Verify and keep current: </a:t>
            </a:r>
          </a:p>
          <a:p>
            <a:pPr marL="459486" lvl="1" indent="-285750">
              <a:buFont typeface="Courier New" panose="02070309020205020404" pitchFamily="49" charset="0"/>
              <a:buChar char="o"/>
            </a:pPr>
            <a:r>
              <a:rPr lang="en-US" dirty="0"/>
              <a:t>Credentials</a:t>
            </a:r>
          </a:p>
          <a:p>
            <a:pPr marL="459486" lvl="1" indent="-285750">
              <a:buFont typeface="Courier New" panose="02070309020205020404" pitchFamily="49" charset="0"/>
              <a:buChar char="o"/>
            </a:pPr>
            <a:r>
              <a:rPr lang="en-US" dirty="0"/>
              <a:t>Collaborative agreements and/or scope of practice</a:t>
            </a:r>
          </a:p>
          <a:p>
            <a:pPr marL="228600" indent="-228600">
              <a:buClr>
                <a:schemeClr val="accent3">
                  <a:lumMod val="75000"/>
                </a:schemeClr>
              </a:buClr>
              <a:buFont typeface="Arial" panose="020B0604020202020204" pitchFamily="34" charset="0"/>
              <a:buChar char="•"/>
            </a:pPr>
            <a:r>
              <a:rPr lang="en-US" dirty="0"/>
              <a:t>Set parameters for working relationship</a:t>
            </a:r>
          </a:p>
          <a:p>
            <a:pPr marL="228600" indent="-228600">
              <a:buClr>
                <a:schemeClr val="accent3">
                  <a:lumMod val="75000"/>
                </a:schemeClr>
              </a:buClr>
              <a:buFont typeface="Arial" panose="020B0604020202020204" pitchFamily="34" charset="0"/>
              <a:buChar char="•"/>
            </a:pPr>
            <a:r>
              <a:rPr lang="en-US" dirty="0"/>
              <a:t>Ensure there is adequate supervision/oversight</a:t>
            </a:r>
          </a:p>
          <a:p>
            <a:pPr marL="228600" indent="-228600">
              <a:buClr>
                <a:schemeClr val="accent3">
                  <a:lumMod val="75000"/>
                </a:schemeClr>
              </a:buClr>
              <a:buFont typeface="Arial" panose="020B0604020202020204" pitchFamily="34" charset="0"/>
              <a:buChar char="•"/>
            </a:pPr>
            <a:r>
              <a:rPr lang="en-US" dirty="0"/>
              <a:t>Provide appropriate training (and document it)</a:t>
            </a:r>
          </a:p>
          <a:p>
            <a:pPr marL="228600" indent="-228600">
              <a:buClr>
                <a:schemeClr val="accent3">
                  <a:lumMod val="75000"/>
                </a:schemeClr>
              </a:buClr>
              <a:buFont typeface="Arial" panose="020B0604020202020204" pitchFamily="34" charset="0"/>
              <a:buChar char="•"/>
            </a:pPr>
            <a:r>
              <a:rPr lang="en-US" dirty="0"/>
              <a:t>Review performance regularly </a:t>
            </a:r>
          </a:p>
          <a:p>
            <a:pPr marL="228600" indent="-228600">
              <a:buClr>
                <a:schemeClr val="accent3">
                  <a:lumMod val="75000"/>
                </a:schemeClr>
              </a:buClr>
              <a:buFont typeface="Arial" panose="020B0604020202020204" pitchFamily="34" charset="0"/>
              <a:buChar char="•"/>
            </a:pPr>
            <a:r>
              <a:rPr lang="en-US" dirty="0"/>
              <a:t>Stay attuned to changing business relationships</a:t>
            </a:r>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spTree>
    <p:extLst>
      <p:ext uri="{BB962C8B-B14F-4D97-AF65-F5344CB8AC3E}">
        <p14:creationId xmlns:p14="http://schemas.microsoft.com/office/powerpoint/2010/main" val="343787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Practice professionals </a:t>
            </a:r>
            <a:br>
              <a:rPr lang="en-US" sz="4200" dirty="0"/>
            </a:br>
            <a:r>
              <a:rPr lang="en-US" sz="3600" dirty="0"/>
              <a:t>What can I do?</a:t>
            </a:r>
            <a:endParaRPr lang="en-US" dirty="0"/>
          </a:p>
        </p:txBody>
      </p:sp>
      <p:sp>
        <p:nvSpPr>
          <p:cNvPr id="3" name="Content Placeholder 2"/>
          <p:cNvSpPr>
            <a:spLocks noGrp="1"/>
          </p:cNvSpPr>
          <p:nvPr>
            <p:ph idx="1"/>
          </p:nvPr>
        </p:nvSpPr>
        <p:spPr/>
        <p:txBody>
          <a:bodyPr>
            <a:normAutofit/>
          </a:bodyPr>
          <a:lstStyle/>
          <a:p>
            <a:pPr marL="0" indent="0">
              <a:buNone/>
            </a:pPr>
            <a:r>
              <a:rPr lang="en-US" sz="2900" dirty="0"/>
              <a:t>If you supervise staff who are not your employees:</a:t>
            </a:r>
          </a:p>
          <a:p>
            <a:pPr marL="566738" lvl="1" indent="-339725">
              <a:spcAft>
                <a:spcPts val="1200"/>
              </a:spcAft>
              <a:buFont typeface="Arial" panose="020B0604020202020204" pitchFamily="34" charset="0"/>
              <a:buChar char="•"/>
            </a:pPr>
            <a:r>
              <a:rPr lang="en-US" sz="2400" dirty="0"/>
              <a:t>For instances in which you are providing supervision (e.g., PAs, APRNs, residents, etc.): </a:t>
            </a:r>
          </a:p>
          <a:p>
            <a:pPr marL="1146175" lvl="2" indent="-342900">
              <a:spcAft>
                <a:spcPts val="1200"/>
              </a:spcAft>
              <a:buFont typeface="Courier New" panose="02070309020205020404" pitchFamily="49" charset="0"/>
              <a:buChar char="o"/>
            </a:pPr>
            <a:r>
              <a:rPr lang="en-US" sz="2400" dirty="0"/>
              <a:t>Are these individuals aware of what they can and cannot do? </a:t>
            </a:r>
          </a:p>
          <a:p>
            <a:pPr marL="1146175" lvl="2" indent="-342900">
              <a:spcAft>
                <a:spcPts val="1200"/>
              </a:spcAft>
              <a:buFont typeface="Courier New" panose="02070309020205020404" pitchFamily="49" charset="0"/>
              <a:buChar char="o"/>
            </a:pPr>
            <a:r>
              <a:rPr lang="en-US" sz="2400" dirty="0"/>
              <a:t>Are they encouraged to speak up when they have questions or are unsure?</a:t>
            </a:r>
          </a:p>
          <a:p>
            <a:pPr marL="1146175" lvl="2" indent="-342900">
              <a:spcAft>
                <a:spcPts val="1200"/>
              </a:spcAft>
              <a:buFont typeface="Courier New" panose="02070309020205020404" pitchFamily="49" charset="0"/>
              <a:buChar char="o"/>
            </a:pPr>
            <a:r>
              <a:rPr lang="en-US" sz="2400" dirty="0"/>
              <a:t>Is there appropriate collaboration, with their supervising physician, at the beginning and end of their shift and throughout as the need arise?</a:t>
            </a:r>
          </a:p>
          <a:p>
            <a:pPr marL="1146175" lvl="2" indent="-342900">
              <a:spcAft>
                <a:spcPts val="1200"/>
              </a:spcAft>
              <a:buFont typeface="Courier New" panose="02070309020205020404" pitchFamily="49" charset="0"/>
              <a:buChar char="o"/>
            </a:pPr>
            <a:r>
              <a:rPr lang="en-US" sz="2400" dirty="0"/>
              <a:t>Is this documented?</a:t>
            </a:r>
          </a:p>
        </p:txBody>
      </p:sp>
    </p:spTree>
    <p:extLst>
      <p:ext uri="{BB962C8B-B14F-4D97-AF65-F5344CB8AC3E}">
        <p14:creationId xmlns:p14="http://schemas.microsoft.com/office/powerpoint/2010/main" val="160243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Opioids </a:t>
            </a:r>
            <a:br>
              <a:rPr lang="en-US" sz="4200" dirty="0"/>
            </a:br>
            <a:r>
              <a:rPr lang="en-US" sz="3600" dirty="0"/>
              <a:t>What Are the risks?</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Misunderstanding of state laws on opioid prescribing </a:t>
            </a:r>
          </a:p>
          <a:p>
            <a:pPr marL="228600" indent="-228600">
              <a:buClr>
                <a:schemeClr val="accent3">
                  <a:lumMod val="75000"/>
                </a:schemeClr>
              </a:buClr>
              <a:buFont typeface="Arial" panose="020B0604020202020204" pitchFamily="34" charset="0"/>
              <a:buChar char="•"/>
            </a:pPr>
            <a:r>
              <a:rPr lang="en-US" dirty="0"/>
              <a:t>Navigating the fine line between under- and over-prescribing </a:t>
            </a:r>
          </a:p>
          <a:p>
            <a:pPr marL="228600" indent="-228600">
              <a:buClr>
                <a:schemeClr val="accent3">
                  <a:lumMod val="75000"/>
                </a:schemeClr>
              </a:buClr>
              <a:buFont typeface="Arial" panose="020B0604020202020204" pitchFamily="34" charset="0"/>
              <a:buChar char="•"/>
            </a:pPr>
            <a:r>
              <a:rPr lang="en-US" dirty="0"/>
              <a:t>Inappropriate patient selection</a:t>
            </a:r>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3050" b="36482"/>
          <a:stretch/>
        </p:blipFill>
        <p:spPr>
          <a:xfrm>
            <a:off x="0" y="4381499"/>
            <a:ext cx="12192000" cy="2476501"/>
          </a:xfrm>
          <a:prstGeom prst="rect">
            <a:avLst/>
          </a:prstGeom>
        </p:spPr>
      </p:pic>
    </p:spTree>
    <p:extLst>
      <p:ext uri="{BB962C8B-B14F-4D97-AF65-F5344CB8AC3E}">
        <p14:creationId xmlns:p14="http://schemas.microsoft.com/office/powerpoint/2010/main" val="121906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Opioids </a:t>
            </a:r>
            <a:br>
              <a:rPr lang="en-US" sz="4200" dirty="0"/>
            </a:br>
            <a:r>
              <a:rPr lang="en-US" sz="3600" dirty="0"/>
              <a:t>What can I do?</a:t>
            </a:r>
          </a:p>
        </p:txBody>
      </p:sp>
      <p:sp>
        <p:nvSpPr>
          <p:cNvPr id="3" name="Content Placeholder 2"/>
          <p:cNvSpPr>
            <a:spLocks noGrp="1"/>
          </p:cNvSpPr>
          <p:nvPr>
            <p:ph idx="1"/>
          </p:nvPr>
        </p:nvSpPr>
        <p:spPr>
          <a:xfrm>
            <a:off x="1024128" y="2084832"/>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Understand both federal and state laws </a:t>
            </a:r>
          </a:p>
          <a:p>
            <a:pPr marL="459486" lvl="1" indent="-285750">
              <a:buFont typeface="Courier New" panose="02070309020205020404" pitchFamily="49" charset="0"/>
              <a:buChar char="o"/>
            </a:pPr>
            <a:r>
              <a:rPr lang="en-US" dirty="0"/>
              <a:t>Prescription Monitoring Program (PMP)</a:t>
            </a:r>
          </a:p>
          <a:p>
            <a:pPr marL="228600" indent="-228600">
              <a:buClr>
                <a:schemeClr val="accent3">
                  <a:lumMod val="75000"/>
                </a:schemeClr>
              </a:buClr>
              <a:buFont typeface="Arial" panose="020B0604020202020204" pitchFamily="34" charset="0"/>
              <a:buChar char="•"/>
            </a:pPr>
            <a:r>
              <a:rPr lang="en-US" dirty="0"/>
              <a:t>Provide adequate patient Education</a:t>
            </a:r>
          </a:p>
          <a:p>
            <a:pPr marL="459486" lvl="1" indent="-285750">
              <a:buFont typeface="Courier New" panose="02070309020205020404" pitchFamily="49" charset="0"/>
              <a:buChar char="o"/>
            </a:pPr>
            <a:r>
              <a:rPr lang="en-US" dirty="0"/>
              <a:t>Exhaust all non-opioid options</a:t>
            </a:r>
          </a:p>
          <a:p>
            <a:pPr marL="459486" lvl="1" indent="-285750">
              <a:buFont typeface="Courier New" panose="02070309020205020404" pitchFamily="49" charset="0"/>
              <a:buChar char="o"/>
            </a:pPr>
            <a:r>
              <a:rPr lang="en-US" dirty="0"/>
              <a:t>Establish a pain contract</a:t>
            </a:r>
          </a:p>
          <a:p>
            <a:pPr marL="459486" lvl="1" indent="-285750">
              <a:buFont typeface="Courier New" panose="02070309020205020404" pitchFamily="49" charset="0"/>
              <a:buChar char="o"/>
            </a:pPr>
            <a:r>
              <a:rPr lang="en-US" dirty="0"/>
              <a:t>Consider referral to pain management</a:t>
            </a:r>
          </a:p>
          <a:p>
            <a:pPr marL="228600" indent="-228600">
              <a:buClr>
                <a:schemeClr val="accent3">
                  <a:lumMod val="75000"/>
                </a:schemeClr>
              </a:buClr>
              <a:buFont typeface="Arial" panose="020B0604020202020204" pitchFamily="34" charset="0"/>
              <a:buChar char="•"/>
            </a:pPr>
            <a:r>
              <a:rPr lang="en-US" dirty="0"/>
              <a:t>Be prepared before prescribing – review medical history, other medications, history of dependency, cannabis use; and consider the number of pills you are comfortable prescribing </a:t>
            </a:r>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3050" b="36482"/>
          <a:stretch/>
        </p:blipFill>
        <p:spPr>
          <a:xfrm>
            <a:off x="0" y="5460022"/>
            <a:ext cx="12192000" cy="2476501"/>
          </a:xfrm>
          <a:prstGeom prst="rect">
            <a:avLst/>
          </a:prstGeom>
        </p:spPr>
      </p:pic>
    </p:spTree>
    <p:extLst>
      <p:ext uri="{BB962C8B-B14F-4D97-AF65-F5344CB8AC3E}">
        <p14:creationId xmlns:p14="http://schemas.microsoft.com/office/powerpoint/2010/main" val="70259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Delaying care</a:t>
            </a:r>
            <a:br>
              <a:rPr lang="en-US" sz="4200" dirty="0"/>
            </a:br>
            <a:r>
              <a:rPr lang="en-US" sz="3600" dirty="0"/>
              <a:t>What Are the risks?</a:t>
            </a:r>
          </a:p>
        </p:txBody>
      </p:sp>
      <p:sp>
        <p:nvSpPr>
          <p:cNvPr id="3" name="Content Placeholder 2"/>
          <p:cNvSpPr>
            <a:spLocks noGrp="1"/>
          </p:cNvSpPr>
          <p:nvPr>
            <p:ph idx="1"/>
          </p:nvPr>
        </p:nvSpPr>
        <p:spPr>
          <a:xfrm>
            <a:off x="1024128" y="2209800"/>
            <a:ext cx="5116900"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Delayed diagnosis or inability to diagnose</a:t>
            </a:r>
          </a:p>
          <a:p>
            <a:pPr marL="228600" indent="-228600">
              <a:buClr>
                <a:schemeClr val="accent3">
                  <a:lumMod val="75000"/>
                </a:schemeClr>
              </a:buClr>
              <a:buFont typeface="Arial" panose="020B0604020202020204" pitchFamily="34" charset="0"/>
              <a:buChar char="•"/>
            </a:pPr>
            <a:r>
              <a:rPr lang="en-US" dirty="0"/>
              <a:t>Failure or delay in treatment</a:t>
            </a:r>
          </a:p>
          <a:p>
            <a:pPr marL="228600" indent="-228600">
              <a:buClr>
                <a:schemeClr val="accent3">
                  <a:lumMod val="75000"/>
                </a:schemeClr>
              </a:buClr>
              <a:buFont typeface="Arial" panose="020B0604020202020204" pitchFamily="34" charset="0"/>
              <a:buChar char="•"/>
            </a:pPr>
            <a:r>
              <a:rPr lang="en-US" dirty="0"/>
              <a:t>“Sick care” vs. “preventive care”</a:t>
            </a:r>
          </a:p>
          <a:p>
            <a:pPr marL="228600" indent="-228600">
              <a:buClr>
                <a:schemeClr val="accent3">
                  <a:lumMod val="75000"/>
                </a:schemeClr>
              </a:buClr>
              <a:buFont typeface="Arial" panose="020B0604020202020204" pitchFamily="34" charset="0"/>
              <a:buChar char="•"/>
            </a:pPr>
            <a:r>
              <a:rPr lang="en-US" dirty="0"/>
              <a:t>Patient frustrations with increased costs/delays</a:t>
            </a:r>
          </a:p>
          <a:p>
            <a:pPr marL="228600" indent="-228600">
              <a:buClr>
                <a:schemeClr val="accent3">
                  <a:lumMod val="75000"/>
                </a:schemeClr>
              </a:buClr>
              <a:buFont typeface="Arial" panose="020B0604020202020204" pitchFamily="34" charset="0"/>
              <a:buChar char="•"/>
            </a:pPr>
            <a:r>
              <a:rPr lang="en-US" dirty="0"/>
              <a:t>Increased burdens on healthcare system</a:t>
            </a:r>
          </a:p>
          <a:p>
            <a:pPr marL="459486" lvl="1" indent="-285750">
              <a:buFont typeface="Courier New" panose="02070309020205020404" pitchFamily="49" charset="0"/>
              <a:buChar char="o"/>
            </a:pPr>
            <a:r>
              <a:rPr lang="en-US" dirty="0"/>
              <a:t>Practices dealing with preventable emergencies </a:t>
            </a:r>
          </a:p>
          <a:p>
            <a:pPr marL="459486" lvl="1" indent="-285750">
              <a:buFont typeface="Courier New" panose="02070309020205020404" pitchFamily="49" charset="0"/>
              <a:buChar char="o"/>
            </a:pPr>
            <a:r>
              <a:rPr lang="en-US" dirty="0"/>
              <a:t>Increased hospitalizations </a:t>
            </a:r>
          </a:p>
          <a:p>
            <a:pPr marL="459486" lvl="1" indent="-285750">
              <a:buFont typeface="Courier New" panose="02070309020205020404" pitchFamily="49" charset="0"/>
              <a:buChar char="o"/>
            </a:pPr>
            <a:r>
              <a:rPr lang="en-US" dirty="0"/>
              <a:t>STAT tests (delaying other test results)</a:t>
            </a:r>
          </a:p>
          <a:p>
            <a:pPr marL="459486" lvl="1" indent="-285750">
              <a:buFont typeface="Courier New" panose="02070309020205020404" pitchFamily="49" charset="0"/>
              <a:buChar char="o"/>
            </a:pPr>
            <a:r>
              <a:rPr lang="en-US" dirty="0"/>
              <a:t>Complexity of treatment </a:t>
            </a:r>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029" t="13900" r="25799" b="29504"/>
          <a:stretch/>
        </p:blipFill>
        <p:spPr>
          <a:xfrm>
            <a:off x="6141027" y="2940740"/>
            <a:ext cx="6050972" cy="3917261"/>
          </a:xfrm>
          <a:prstGeom prst="rect">
            <a:avLst/>
          </a:prstGeom>
        </p:spPr>
      </p:pic>
    </p:spTree>
    <p:extLst>
      <p:ext uri="{BB962C8B-B14F-4D97-AF65-F5344CB8AC3E}">
        <p14:creationId xmlns:p14="http://schemas.microsoft.com/office/powerpoint/2010/main" val="2872872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Delaying care</a:t>
            </a:r>
            <a:br>
              <a:rPr lang="en-US" sz="4200" dirty="0"/>
            </a:br>
            <a:r>
              <a:rPr lang="en-US" sz="3600" dirty="0"/>
              <a:t>What Can I do?</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Engage your patients – build rapport</a:t>
            </a:r>
          </a:p>
          <a:p>
            <a:pPr marL="228600" indent="-228600">
              <a:buClr>
                <a:schemeClr val="accent3">
                  <a:lumMod val="75000"/>
                </a:schemeClr>
              </a:buClr>
              <a:buFont typeface="Arial" panose="020B0604020202020204" pitchFamily="34" charset="0"/>
              <a:buChar char="•"/>
            </a:pPr>
            <a:r>
              <a:rPr lang="en-US" dirty="0"/>
              <a:t>Get to the root of the matter</a:t>
            </a:r>
          </a:p>
          <a:p>
            <a:pPr marL="459486" lvl="1" indent="-285750">
              <a:buFont typeface="Courier New" panose="02070309020205020404" pitchFamily="49" charset="0"/>
              <a:buChar char="o"/>
            </a:pPr>
            <a:r>
              <a:rPr lang="en-US" dirty="0"/>
              <a:t>Time</a:t>
            </a:r>
          </a:p>
          <a:p>
            <a:pPr marL="459486" lvl="1" indent="-285750">
              <a:buFont typeface="Courier New" panose="02070309020205020404" pitchFamily="49" charset="0"/>
              <a:buChar char="o"/>
            </a:pPr>
            <a:r>
              <a:rPr lang="en-US" dirty="0"/>
              <a:t>Money</a:t>
            </a:r>
          </a:p>
          <a:p>
            <a:pPr marL="459486" lvl="1" indent="-285750">
              <a:buFont typeface="Courier New" panose="02070309020205020404" pitchFamily="49" charset="0"/>
              <a:buChar char="o"/>
            </a:pPr>
            <a:r>
              <a:rPr lang="en-US" dirty="0"/>
              <a:t>Access</a:t>
            </a:r>
          </a:p>
          <a:p>
            <a:pPr marL="459486" lvl="1" indent="-285750">
              <a:buFont typeface="Courier New" panose="02070309020205020404" pitchFamily="49" charset="0"/>
              <a:buChar char="o"/>
            </a:pPr>
            <a:r>
              <a:rPr lang="en-US" dirty="0"/>
              <a:t>Fear</a:t>
            </a:r>
          </a:p>
          <a:p>
            <a:pPr marL="228600" indent="-228600">
              <a:buClr>
                <a:schemeClr val="accent3">
                  <a:lumMod val="75000"/>
                </a:schemeClr>
              </a:buClr>
              <a:buFont typeface="Arial" panose="020B0604020202020204" pitchFamily="34" charset="0"/>
              <a:buChar char="•"/>
            </a:pPr>
            <a:r>
              <a:rPr lang="en-US" dirty="0"/>
              <a:t>Document objectively </a:t>
            </a:r>
          </a:p>
          <a:p>
            <a:pPr marL="459486" lvl="1" indent="-285750">
              <a:buFont typeface="Courier New" panose="02070309020205020404" pitchFamily="49" charset="0"/>
              <a:buChar char="o"/>
            </a:pPr>
            <a:r>
              <a:rPr lang="en-US" dirty="0"/>
              <a:t>The situation</a:t>
            </a:r>
          </a:p>
          <a:p>
            <a:pPr marL="459486" lvl="1" indent="-285750">
              <a:buFont typeface="Courier New" panose="02070309020205020404" pitchFamily="49" charset="0"/>
              <a:buChar char="o"/>
            </a:pPr>
            <a:r>
              <a:rPr lang="en-US" dirty="0"/>
              <a:t>Steps you’ve taken to help your patient </a:t>
            </a:r>
          </a:p>
          <a:p>
            <a:pPr marL="228600" indent="-228600">
              <a:buFont typeface="Arial" panose="020B0604020202020204" pitchFamily="34" charset="0"/>
              <a:buChar char="•"/>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029" t="13900" r="25799" b="29504"/>
          <a:stretch/>
        </p:blipFill>
        <p:spPr>
          <a:xfrm>
            <a:off x="6141027" y="2940740"/>
            <a:ext cx="6050972" cy="3917261"/>
          </a:xfrm>
          <a:prstGeom prst="rect">
            <a:avLst/>
          </a:prstGeom>
        </p:spPr>
      </p:pic>
    </p:spTree>
    <p:extLst>
      <p:ext uri="{BB962C8B-B14F-4D97-AF65-F5344CB8AC3E}">
        <p14:creationId xmlns:p14="http://schemas.microsoft.com/office/powerpoint/2010/main" val="3328147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Mortality </a:t>
            </a:r>
            <a:br>
              <a:rPr lang="en-US" dirty="0"/>
            </a:br>
            <a:r>
              <a:rPr lang="en-US" sz="3600" dirty="0"/>
              <a:t>Why is this important?</a:t>
            </a:r>
          </a:p>
        </p:txBody>
      </p:sp>
      <p:sp>
        <p:nvSpPr>
          <p:cNvPr id="3" name="Content Placeholder 2"/>
          <p:cNvSpPr>
            <a:spLocks noGrp="1"/>
          </p:cNvSpPr>
          <p:nvPr>
            <p:ph idx="1"/>
          </p:nvPr>
        </p:nvSpPr>
        <p:spPr/>
        <p:txBody>
          <a:bodyPr/>
          <a:lstStyle/>
          <a:p>
            <a:pPr>
              <a:buClr>
                <a:schemeClr val="accent3">
                  <a:lumMod val="75000"/>
                </a:schemeClr>
              </a:buClr>
              <a:buFont typeface="Arial" panose="020B0604020202020204" pitchFamily="34" charset="0"/>
              <a:buChar char="•"/>
            </a:pPr>
            <a:r>
              <a:rPr lang="en-US" sz="2800" dirty="0"/>
              <a:t>The CDC reported a 26.6% increase in the maternal mortality ratio in the U.S.</a:t>
            </a:r>
          </a:p>
          <a:p>
            <a:pPr marL="685800" lvl="1" indent="-457200">
              <a:buFont typeface="Courier New" panose="02070309020205020404" pitchFamily="49" charset="0"/>
              <a:buChar char="o"/>
            </a:pPr>
            <a:r>
              <a:rPr lang="en-US" sz="2800" dirty="0"/>
              <a:t>18.8 deaths per 100,000 births to 23.8 deaths per 100,000 births between 2000 and 2014</a:t>
            </a:r>
          </a:p>
          <a:p>
            <a:pPr marL="685800" lvl="1" indent="-457200">
              <a:buFont typeface="Courier New" panose="02070309020205020404" pitchFamily="49" charset="0"/>
              <a:buChar char="o"/>
            </a:pPr>
            <a:r>
              <a:rPr lang="en-US" sz="2800" dirty="0"/>
              <a:t>It is estimated that 20-50% of these deaths are due to preventable causes such as: hemorrhage, severe high blood pressure and infection</a:t>
            </a:r>
          </a:p>
          <a:p>
            <a:endParaRPr lang="en-US" dirty="0"/>
          </a:p>
        </p:txBody>
      </p:sp>
      <p:sp>
        <p:nvSpPr>
          <p:cNvPr id="4" name="TextBox 3"/>
          <p:cNvSpPr txBox="1"/>
          <p:nvPr/>
        </p:nvSpPr>
        <p:spPr>
          <a:xfrm>
            <a:off x="0" y="6329432"/>
            <a:ext cx="8036303" cy="461665"/>
          </a:xfrm>
          <a:prstGeom prst="rect">
            <a:avLst/>
          </a:prstGeom>
          <a:noFill/>
        </p:spPr>
        <p:txBody>
          <a:bodyPr wrap="none" rtlCol="0">
            <a:spAutoFit/>
          </a:bodyPr>
          <a:lstStyle/>
          <a:p>
            <a:r>
              <a:rPr lang="en-US" sz="1200" dirty="0"/>
              <a:t>Source: https://www.ncbi.nlm.nih.gov/pmc/articles/PMC5001799/</a:t>
            </a:r>
          </a:p>
          <a:p>
            <a:r>
              <a:rPr lang="en-US" sz="1200" dirty="0"/>
              <a:t>Source: https://journals.lww.com/jpnnjournal/Abstract/2018/07000/Maternal_Mortality_and_Morbidity_in_the_United.7.aspx</a:t>
            </a:r>
          </a:p>
        </p:txBody>
      </p:sp>
    </p:spTree>
    <p:extLst>
      <p:ext uri="{BB962C8B-B14F-4D97-AF65-F5344CB8AC3E}">
        <p14:creationId xmlns:p14="http://schemas.microsoft.com/office/powerpoint/2010/main" val="380696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Brian J. Murphy</a:t>
            </a:r>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024128" y="2323234"/>
            <a:ext cx="2671539" cy="4007309"/>
          </a:xfrm>
        </p:spPr>
      </p:pic>
      <p:sp>
        <p:nvSpPr>
          <p:cNvPr id="5" name="Content Placeholder 4"/>
          <p:cNvSpPr>
            <a:spLocks noGrp="1"/>
          </p:cNvSpPr>
          <p:nvPr>
            <p:ph sz="quarter" idx="4"/>
          </p:nvPr>
        </p:nvSpPr>
        <p:spPr>
          <a:xfrm>
            <a:off x="4356848" y="2159718"/>
            <a:ext cx="7120441" cy="4394499"/>
          </a:xfrm>
        </p:spPr>
        <p:txBody>
          <a:bodyPr>
            <a:normAutofit/>
          </a:bodyPr>
          <a:lstStyle/>
          <a:p>
            <a:r>
              <a:rPr lang="en-US" b="1" dirty="0"/>
              <a:t>Brian J. Murphy</a:t>
            </a:r>
            <a:r>
              <a:rPr lang="en-US" dirty="0"/>
              <a:t>, CPHRM</a:t>
            </a:r>
          </a:p>
          <a:p>
            <a:pPr marL="344488" indent="-209550">
              <a:buClr>
                <a:schemeClr val="accent3">
                  <a:lumMod val="75000"/>
                </a:schemeClr>
              </a:buClr>
              <a:buFont typeface="Arial" panose="020B0604020202020204" pitchFamily="34" charset="0"/>
              <a:buChar char="•"/>
            </a:pPr>
            <a:r>
              <a:rPr lang="en-US" dirty="0"/>
              <a:t>National Risk Management &amp; Patient Safety Advisor</a:t>
            </a:r>
          </a:p>
          <a:p>
            <a:pPr marL="344488" indent="-209550">
              <a:buClr>
                <a:schemeClr val="accent3">
                  <a:lumMod val="75000"/>
                </a:schemeClr>
              </a:buClr>
              <a:buFont typeface="Arial" panose="020B0604020202020204" pitchFamily="34" charset="0"/>
              <a:buChar char="•"/>
            </a:pPr>
            <a:r>
              <a:rPr lang="en-US" dirty="0"/>
              <a:t>Has been employed by ISMIE since 2000</a:t>
            </a:r>
          </a:p>
          <a:p>
            <a:pPr marL="344488" indent="-209550">
              <a:buClr>
                <a:schemeClr val="accent3">
                  <a:lumMod val="75000"/>
                </a:schemeClr>
              </a:buClr>
              <a:buFont typeface="Arial" panose="020B0604020202020204" pitchFamily="34" charset="0"/>
              <a:buChar char="•"/>
            </a:pPr>
            <a:r>
              <a:rPr lang="en-US" dirty="0"/>
              <a:t>Consults on risk management issues with physicians, their employee staffs, practice managers, lawyers and brokers</a:t>
            </a:r>
          </a:p>
          <a:p>
            <a:pPr marL="344488" indent="-209550">
              <a:buClr>
                <a:schemeClr val="accent3">
                  <a:lumMod val="75000"/>
                </a:schemeClr>
              </a:buClr>
              <a:buFont typeface="Arial" panose="020B0604020202020204" pitchFamily="34" charset="0"/>
              <a:buChar char="•"/>
            </a:pPr>
            <a:r>
              <a:rPr lang="en-US" dirty="0"/>
              <a:t>Also works as a lieutenant paramedic/firefighter for the Westmont Fire Department </a:t>
            </a:r>
          </a:p>
        </p:txBody>
      </p:sp>
    </p:spTree>
    <p:custDataLst>
      <p:tags r:id="rId1"/>
    </p:custDataLst>
    <p:extLst>
      <p:ext uri="{BB962C8B-B14F-4D97-AF65-F5344CB8AC3E}">
        <p14:creationId xmlns:p14="http://schemas.microsoft.com/office/powerpoint/2010/main" val="2916069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Mortality</a:t>
            </a:r>
            <a:br>
              <a:rPr lang="en-US" sz="4200" dirty="0"/>
            </a:br>
            <a:r>
              <a:rPr lang="en-US" sz="3600" dirty="0"/>
              <a:t>What are the risks?</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sz="2800" dirty="0"/>
              <a:t>Death due to preventable causes</a:t>
            </a:r>
          </a:p>
          <a:p>
            <a:pPr marL="960120" lvl="3" indent="-457200">
              <a:buFont typeface="Courier New" panose="02070309020205020404" pitchFamily="49" charset="0"/>
              <a:buChar char="o"/>
            </a:pPr>
            <a:r>
              <a:rPr lang="en-US" sz="2800" dirty="0"/>
              <a:t>Hemorrhage</a:t>
            </a:r>
          </a:p>
          <a:p>
            <a:pPr marL="960120" lvl="3" indent="-457200">
              <a:buFont typeface="Courier New" panose="02070309020205020404" pitchFamily="49" charset="0"/>
              <a:buChar char="o"/>
            </a:pPr>
            <a:r>
              <a:rPr lang="en-US" sz="2800" dirty="0"/>
              <a:t>Severe high blood pressure</a:t>
            </a:r>
          </a:p>
          <a:p>
            <a:pPr marL="960120" lvl="3" indent="-457200">
              <a:buFont typeface="Courier New" panose="02070309020205020404" pitchFamily="49" charset="0"/>
              <a:buChar char="o"/>
            </a:pPr>
            <a:r>
              <a:rPr lang="en-US" sz="2800" dirty="0"/>
              <a:t>Infection </a:t>
            </a:r>
          </a:p>
          <a:p>
            <a:pPr marL="960120" lvl="3" indent="-457200">
              <a:buFont typeface="Courier New" panose="02070309020205020404" pitchFamily="49" charset="0"/>
              <a:buChar char="o"/>
            </a:pPr>
            <a:r>
              <a:rPr lang="en-US" sz="2800" dirty="0"/>
              <a:t>DVT and PE</a:t>
            </a:r>
          </a:p>
          <a:p>
            <a:pPr marL="228600" indent="-228600">
              <a:buClr>
                <a:schemeClr val="accent3">
                  <a:lumMod val="75000"/>
                </a:schemeClr>
              </a:buClr>
              <a:buFont typeface="Arial" panose="020B0604020202020204" pitchFamily="34" charset="0"/>
              <a:buChar char="•"/>
            </a:pPr>
            <a:r>
              <a:rPr lang="en-US" sz="2400" dirty="0"/>
              <a:t>Levels of maternal care addressing these risks</a:t>
            </a:r>
          </a:p>
          <a:p>
            <a:pPr marL="228600" indent="-228600">
              <a:buFont typeface="Arial" panose="020B0604020202020204" pitchFamily="34" charset="0"/>
              <a:buChar char="•"/>
            </a:pPr>
            <a:endParaRPr lang="en-US" dirty="0"/>
          </a:p>
        </p:txBody>
      </p:sp>
      <p:sp>
        <p:nvSpPr>
          <p:cNvPr id="4" name="TextBox 3"/>
          <p:cNvSpPr txBox="1"/>
          <p:nvPr/>
        </p:nvSpPr>
        <p:spPr>
          <a:xfrm>
            <a:off x="0" y="6581001"/>
            <a:ext cx="7935699" cy="276999"/>
          </a:xfrm>
          <a:prstGeom prst="rect">
            <a:avLst/>
          </a:prstGeom>
          <a:noFill/>
        </p:spPr>
        <p:txBody>
          <a:bodyPr wrap="none" rtlCol="0">
            <a:spAutoFit/>
          </a:bodyPr>
          <a:lstStyle/>
          <a:p>
            <a:r>
              <a:rPr lang="en-US" sz="1200" dirty="0"/>
              <a:t>Source: https://www.acog.org/Clinical-Guidance-and-Publications/Obstetric-Care-Consensus-Series/Levels-of-Maternal-Care </a:t>
            </a:r>
          </a:p>
        </p:txBody>
      </p:sp>
    </p:spTree>
    <p:extLst>
      <p:ext uri="{BB962C8B-B14F-4D97-AF65-F5344CB8AC3E}">
        <p14:creationId xmlns:p14="http://schemas.microsoft.com/office/powerpoint/2010/main" val="374304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Mortality</a:t>
            </a:r>
            <a:br>
              <a:rPr lang="en-US" dirty="0"/>
            </a:br>
            <a:r>
              <a:rPr lang="en-US" sz="3600" dirty="0"/>
              <a:t>What Can I do?</a:t>
            </a:r>
          </a:p>
        </p:txBody>
      </p:sp>
      <p:sp>
        <p:nvSpPr>
          <p:cNvPr id="3" name="Content Placeholder 2"/>
          <p:cNvSpPr>
            <a:spLocks noGrp="1"/>
          </p:cNvSpPr>
          <p:nvPr>
            <p:ph idx="1"/>
          </p:nvPr>
        </p:nvSpPr>
        <p:spPr/>
        <p:txBody>
          <a:bodyPr>
            <a:normAutofit/>
          </a:bodyPr>
          <a:lstStyle/>
          <a:p>
            <a:pPr marL="231775" indent="-231775">
              <a:buClr>
                <a:schemeClr val="accent3">
                  <a:lumMod val="75000"/>
                </a:schemeClr>
              </a:buClr>
              <a:buFont typeface="Arial" panose="020B0604020202020204" pitchFamily="34" charset="0"/>
              <a:buChar char="•"/>
            </a:pPr>
            <a:r>
              <a:rPr lang="en-US" dirty="0"/>
              <a:t>Be familiar with facility’s:</a:t>
            </a:r>
          </a:p>
          <a:p>
            <a:pPr marL="414338" lvl="1" indent="-285750">
              <a:buFont typeface="Courier New" panose="02070309020205020404" pitchFamily="49" charset="0"/>
              <a:buChar char="o"/>
            </a:pPr>
            <a:r>
              <a:rPr lang="en-US" dirty="0"/>
              <a:t>Levels of maternal care</a:t>
            </a:r>
          </a:p>
          <a:p>
            <a:pPr marL="414338" lvl="1" indent="-285750">
              <a:buFont typeface="Courier New" panose="02070309020205020404" pitchFamily="49" charset="0"/>
              <a:buChar char="o"/>
            </a:pPr>
            <a:r>
              <a:rPr lang="en-US" dirty="0"/>
              <a:t>Procedure for handling obstetric hemorrhage</a:t>
            </a:r>
          </a:p>
          <a:p>
            <a:pPr marL="414338" lvl="1" indent="-285750">
              <a:buFont typeface="Courier New" panose="02070309020205020404" pitchFamily="49" charset="0"/>
              <a:buChar char="o"/>
            </a:pPr>
            <a:r>
              <a:rPr lang="en-US" dirty="0"/>
              <a:t>Procedure for monitoring blood pressure and severe hypertension</a:t>
            </a:r>
          </a:p>
          <a:p>
            <a:pPr marL="414338" lvl="1" indent="-285750">
              <a:buFont typeface="Courier New" panose="02070309020205020404" pitchFamily="49" charset="0"/>
              <a:buChar char="o"/>
            </a:pPr>
            <a:r>
              <a:rPr lang="en-US" dirty="0"/>
              <a:t>DVT and PE prevention protocols</a:t>
            </a:r>
          </a:p>
          <a:p>
            <a:pPr marL="231775" indent="-231775">
              <a:buClr>
                <a:schemeClr val="accent3">
                  <a:lumMod val="75000"/>
                </a:schemeClr>
              </a:buClr>
              <a:buFont typeface="Arial" panose="020B0604020202020204" pitchFamily="34" charset="0"/>
              <a:buChar char="•"/>
            </a:pPr>
            <a:r>
              <a:rPr lang="en-US" dirty="0"/>
              <a:t>Assess patient’s risk for hemorrhage</a:t>
            </a:r>
          </a:p>
          <a:p>
            <a:pPr marL="231775" indent="-231775">
              <a:buClr>
                <a:schemeClr val="accent3">
                  <a:lumMod val="75000"/>
                </a:schemeClr>
              </a:buClr>
              <a:buFont typeface="Arial" panose="020B0604020202020204" pitchFamily="34" charset="0"/>
              <a:buChar char="•"/>
            </a:pPr>
            <a:r>
              <a:rPr lang="en-US" dirty="0"/>
              <a:t>Be able to identify infections and treatment-appropriate antibiotics</a:t>
            </a:r>
          </a:p>
          <a:p>
            <a:pPr marL="231775" indent="-231775">
              <a:buClr>
                <a:schemeClr val="accent3">
                  <a:lumMod val="75000"/>
                </a:schemeClr>
              </a:buClr>
              <a:buFont typeface="Arial" panose="020B0604020202020204" pitchFamily="34" charset="0"/>
              <a:buChar char="•"/>
            </a:pPr>
            <a:r>
              <a:rPr lang="en-US" dirty="0"/>
              <a:t>Inform staff regarding when to notify you when there is a change in status</a:t>
            </a:r>
          </a:p>
          <a:p>
            <a:pPr marL="231775" indent="-231775">
              <a:buClr>
                <a:schemeClr val="accent3">
                  <a:lumMod val="75000"/>
                </a:schemeClr>
              </a:buClr>
              <a:buFont typeface="Arial" panose="020B0604020202020204" pitchFamily="34" charset="0"/>
              <a:buChar char="•"/>
            </a:pPr>
            <a:r>
              <a:rPr lang="en-US" dirty="0"/>
              <a:t>Educate patients regarding when to report signs and symptoms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0659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Testing</a:t>
            </a:r>
            <a:br>
              <a:rPr lang="en-US" sz="4200" dirty="0"/>
            </a:br>
            <a:r>
              <a:rPr lang="en-US" sz="3600" dirty="0"/>
              <a:t>What are the risks?</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Expectations</a:t>
            </a:r>
          </a:p>
          <a:p>
            <a:pPr marL="459486" lvl="1" indent="-285750">
              <a:buFont typeface="Courier New" panose="02070309020205020404" pitchFamily="49" charset="0"/>
              <a:buChar char="o"/>
            </a:pPr>
            <a:r>
              <a:rPr lang="en-US" dirty="0"/>
              <a:t>Standard of care?</a:t>
            </a:r>
          </a:p>
          <a:p>
            <a:pPr marL="459486" lvl="1" indent="-285750">
              <a:buFont typeface="Courier New" panose="02070309020205020404" pitchFamily="49" charset="0"/>
              <a:buChar char="o"/>
            </a:pPr>
            <a:r>
              <a:rPr lang="en-US" dirty="0"/>
              <a:t>Patient expects to use genetic testing?</a:t>
            </a:r>
          </a:p>
          <a:p>
            <a:pPr marL="228600" indent="-228600">
              <a:buClr>
                <a:schemeClr val="accent3">
                  <a:lumMod val="75000"/>
                </a:schemeClr>
              </a:buClr>
              <a:buFont typeface="Arial" panose="020B0604020202020204" pitchFamily="34" charset="0"/>
              <a:buChar char="•"/>
            </a:pPr>
            <a:r>
              <a:rPr lang="en-US" dirty="0"/>
              <a:t>Not knowing where the test is coming from </a:t>
            </a:r>
          </a:p>
          <a:p>
            <a:pPr marL="459486" lvl="1" indent="-285750">
              <a:buFont typeface="Courier New" panose="02070309020205020404" pitchFamily="49" charset="0"/>
              <a:buChar char="o"/>
            </a:pPr>
            <a:r>
              <a:rPr lang="en-US" dirty="0"/>
              <a:t>Patient brings in the test result, external lab versus another ordering clinician</a:t>
            </a:r>
          </a:p>
          <a:p>
            <a:pPr marL="228600" indent="-228600">
              <a:buClr>
                <a:schemeClr val="accent3">
                  <a:lumMod val="75000"/>
                </a:schemeClr>
              </a:buClr>
              <a:buFont typeface="Arial" panose="020B0604020202020204" pitchFamily="34" charset="0"/>
              <a:buChar char="•"/>
            </a:pPr>
            <a:r>
              <a:rPr lang="en-US" dirty="0"/>
              <a:t>Using results to inform care</a:t>
            </a:r>
          </a:p>
          <a:p>
            <a:pPr marL="228600" indent="-228600">
              <a:buClr>
                <a:schemeClr val="accent3">
                  <a:lumMod val="75000"/>
                </a:schemeClr>
              </a:buClr>
              <a:buFont typeface="Arial" panose="020B0604020202020204" pitchFamily="34" charset="0"/>
              <a:buChar char="•"/>
            </a:pPr>
            <a:r>
              <a:rPr lang="en-US" dirty="0"/>
              <a:t>The potential for knowledge from this test/the results lead to:</a:t>
            </a:r>
          </a:p>
          <a:p>
            <a:pPr marL="459486" lvl="1" indent="-285750">
              <a:buFont typeface="Courier New" panose="02070309020205020404" pitchFamily="49" charset="0"/>
              <a:buChar char="o"/>
            </a:pPr>
            <a:r>
              <a:rPr lang="en-US" dirty="0"/>
              <a:t>Unnecessary treatment/tests? </a:t>
            </a:r>
          </a:p>
          <a:p>
            <a:pPr marL="459486" lvl="1" indent="-285750">
              <a:buFont typeface="Courier New" panose="02070309020205020404" pitchFamily="49" charset="0"/>
              <a:buChar char="o"/>
            </a:pPr>
            <a:r>
              <a:rPr lang="en-US" dirty="0"/>
              <a:t>Delaying or missing a diagnosis?</a:t>
            </a:r>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spTree>
    <p:extLst>
      <p:ext uri="{BB962C8B-B14F-4D97-AF65-F5344CB8AC3E}">
        <p14:creationId xmlns:p14="http://schemas.microsoft.com/office/powerpoint/2010/main" val="2696344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Testing</a:t>
            </a:r>
            <a:br>
              <a:rPr lang="en-US" sz="4200" dirty="0"/>
            </a:br>
            <a:r>
              <a:rPr lang="en-US" sz="3600" dirty="0"/>
              <a:t>What can I do?</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Be prepared for your patient to bring in genetic testing results or to ask about it</a:t>
            </a:r>
          </a:p>
          <a:p>
            <a:pPr marL="228600" indent="-228600">
              <a:buClr>
                <a:schemeClr val="accent3">
                  <a:lumMod val="75000"/>
                </a:schemeClr>
              </a:buClr>
              <a:buFont typeface="Arial" panose="020B0604020202020204" pitchFamily="34" charset="0"/>
              <a:buChar char="•"/>
            </a:pPr>
            <a:r>
              <a:rPr lang="en-US" dirty="0"/>
              <a:t>Obtain an accurate family history</a:t>
            </a:r>
          </a:p>
          <a:p>
            <a:pPr marL="228600" indent="-228600">
              <a:buClr>
                <a:schemeClr val="accent3">
                  <a:lumMod val="75000"/>
                </a:schemeClr>
              </a:buClr>
              <a:buFont typeface="Arial" panose="020B0604020202020204" pitchFamily="34" charset="0"/>
              <a:buChar char="•"/>
            </a:pPr>
            <a:r>
              <a:rPr lang="en-US" dirty="0"/>
              <a:t>If future genetic risk exists for patient, consider your plan for future monitoring</a:t>
            </a:r>
          </a:p>
          <a:p>
            <a:pPr marL="228600" indent="-228600">
              <a:buClr>
                <a:schemeClr val="accent3">
                  <a:lumMod val="75000"/>
                </a:schemeClr>
              </a:buClr>
              <a:buFont typeface="Arial" panose="020B0604020202020204" pitchFamily="34" charset="0"/>
              <a:buChar char="•"/>
            </a:pPr>
            <a:r>
              <a:rPr lang="en-US" dirty="0"/>
              <a:t>Document receipt of the results and discussion with the patient</a:t>
            </a:r>
          </a:p>
          <a:p>
            <a:pPr marL="228600" indent="-228600">
              <a:buClr>
                <a:schemeClr val="accent3">
                  <a:lumMod val="75000"/>
                </a:schemeClr>
              </a:buClr>
              <a:buFont typeface="Arial" panose="020B0604020202020204" pitchFamily="34" charset="0"/>
              <a:buChar char="•"/>
            </a:pPr>
            <a:r>
              <a:rPr lang="en-US" dirty="0"/>
              <a:t>Document patient education regarding signs and symptoms to monitor and future actions</a:t>
            </a:r>
          </a:p>
          <a:p>
            <a:pPr marL="228600" indent="-228600">
              <a:buClr>
                <a:schemeClr val="accent3">
                  <a:lumMod val="75000"/>
                </a:schemeClr>
              </a:buClr>
              <a:buFont typeface="Arial" panose="020B0604020202020204" pitchFamily="34" charset="0"/>
              <a:buChar char="•"/>
            </a:pPr>
            <a:r>
              <a:rPr lang="en-US" dirty="0"/>
              <a:t>Make a referral to geneticist or genetic counselor when necessary</a:t>
            </a:r>
          </a:p>
          <a:p>
            <a:pPr marL="228600" indent="-228600">
              <a:buClr>
                <a:schemeClr val="accent3">
                  <a:lumMod val="75000"/>
                </a:schemeClr>
              </a:buClr>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spTree>
    <p:extLst>
      <p:ext uri="{BB962C8B-B14F-4D97-AF65-F5344CB8AC3E}">
        <p14:creationId xmlns:p14="http://schemas.microsoft.com/office/powerpoint/2010/main" val="3606655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a:t>
            </a:r>
            <a:br>
              <a:rPr lang="en-US" sz="4200" dirty="0"/>
            </a:br>
            <a:r>
              <a:rPr lang="en-US" sz="3600" dirty="0"/>
              <a:t>Why is this important?</a:t>
            </a:r>
          </a:p>
        </p:txBody>
      </p:sp>
      <p:sp>
        <p:nvSpPr>
          <p:cNvPr id="3" name="Content Placeholder 2"/>
          <p:cNvSpPr>
            <a:spLocks noGrp="1"/>
          </p:cNvSpPr>
          <p:nvPr>
            <p:ph idx="1"/>
          </p:nvPr>
        </p:nvSpPr>
        <p:spPr>
          <a:xfrm>
            <a:off x="1024127" y="2209800"/>
            <a:ext cx="9720073" cy="4023360"/>
          </a:xfrm>
        </p:spPr>
        <p:txBody>
          <a:bodyPr>
            <a:noAutofit/>
          </a:bodyPr>
          <a:lstStyle/>
          <a:p>
            <a:pPr marL="173736" lvl="1" indent="0">
              <a:buNone/>
            </a:pPr>
            <a:r>
              <a:rPr lang="en-US" sz="2400" dirty="0"/>
              <a:t>Growing field with several uses:</a:t>
            </a:r>
          </a:p>
          <a:p>
            <a:pPr marL="459486" lvl="1" indent="-285750">
              <a:buFont typeface="Arial" panose="020B0604020202020204" pitchFamily="34" charset="0"/>
              <a:buChar char="•"/>
            </a:pPr>
            <a:r>
              <a:rPr lang="en-US" sz="2400" dirty="0"/>
              <a:t>Diagnosing sepsis early on</a:t>
            </a:r>
          </a:p>
          <a:p>
            <a:pPr marL="459486" lvl="1" indent="-285750">
              <a:buFont typeface="Arial" panose="020B0604020202020204" pitchFamily="34" charset="0"/>
              <a:buChar char="•"/>
            </a:pPr>
            <a:r>
              <a:rPr lang="en-US" sz="2400" dirty="0"/>
              <a:t>Assisting geriatric patients in taking their medications</a:t>
            </a:r>
          </a:p>
          <a:p>
            <a:pPr marL="459486" lvl="1" indent="-285750">
              <a:buFont typeface="Arial" panose="020B0604020202020204" pitchFamily="34" charset="0"/>
              <a:buChar char="•"/>
            </a:pPr>
            <a:r>
              <a:rPr lang="en-US" sz="2400" dirty="0"/>
              <a:t>Diagnosing Glaucoma</a:t>
            </a:r>
          </a:p>
          <a:p>
            <a:pPr marL="459486" lvl="1" indent="-285750">
              <a:buFont typeface="Arial" panose="020B0604020202020204" pitchFamily="34" charset="0"/>
              <a:buChar char="•"/>
            </a:pPr>
            <a:r>
              <a:rPr lang="en-US" sz="2400" dirty="0"/>
              <a:t>Diagnosing cancer</a:t>
            </a:r>
          </a:p>
          <a:p>
            <a:pPr marL="459486" lvl="1" indent="-285750">
              <a:buFont typeface="Arial" panose="020B0604020202020204" pitchFamily="34" charset="0"/>
              <a:buChar char="•"/>
            </a:pPr>
            <a:r>
              <a:rPr lang="en-US" sz="2400" dirty="0"/>
              <a:t>Interpreting radiology images</a:t>
            </a:r>
          </a:p>
          <a:p>
            <a:pPr marL="459486" lvl="1" indent="-285750">
              <a:buFont typeface="Arial" panose="020B0604020202020204" pitchFamily="34" charset="0"/>
              <a:buChar char="•"/>
            </a:pPr>
            <a:r>
              <a:rPr lang="en-US" sz="2400" dirty="0"/>
              <a:t>Providing robot-assisted surgery</a:t>
            </a:r>
          </a:p>
          <a:p>
            <a:pPr marL="459486" lvl="1" indent="-285750">
              <a:buFont typeface="Arial" panose="020B0604020202020204" pitchFamily="34" charset="0"/>
              <a:buChar char="•"/>
            </a:pPr>
            <a:r>
              <a:rPr lang="en-US" sz="2400" dirty="0"/>
              <a:t>Providing retinal screening</a:t>
            </a:r>
          </a:p>
          <a:p>
            <a:pPr marL="459486" lvl="1" indent="-285750">
              <a:buFont typeface="Arial" panose="020B0604020202020204" pitchFamily="34" charset="0"/>
              <a:buChar char="•"/>
            </a:pPr>
            <a:r>
              <a:rPr lang="en-US" sz="2400" dirty="0"/>
              <a:t>Preventing medication errors</a:t>
            </a:r>
          </a:p>
          <a:p>
            <a:pPr marL="459486" lvl="1" indent="-285750">
              <a:buFont typeface="Arial" panose="020B0604020202020204" pitchFamily="34" charset="0"/>
              <a:buChar char="•"/>
            </a:pPr>
            <a:r>
              <a:rPr lang="en-US" sz="2400" dirty="0"/>
              <a:t>Detecting a-fib and heard murmurs using powered stethoscopes </a:t>
            </a:r>
          </a:p>
        </p:txBody>
      </p:sp>
    </p:spTree>
    <p:extLst>
      <p:ext uri="{BB962C8B-B14F-4D97-AF65-F5344CB8AC3E}">
        <p14:creationId xmlns:p14="http://schemas.microsoft.com/office/powerpoint/2010/main" val="717086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a:t>
            </a:r>
            <a:br>
              <a:rPr lang="en-US" sz="4200" dirty="0"/>
            </a:br>
            <a:r>
              <a:rPr lang="en-US" sz="3600" dirty="0"/>
              <a:t>What are the risks?</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Accuracy</a:t>
            </a:r>
          </a:p>
          <a:p>
            <a:pPr marL="459486" lvl="1" indent="-285750">
              <a:buFont typeface="Courier New" panose="02070309020205020404" pitchFamily="49" charset="0"/>
              <a:buChar char="o"/>
            </a:pPr>
            <a:r>
              <a:rPr lang="en-US" dirty="0"/>
              <a:t>Inaccurate history</a:t>
            </a:r>
          </a:p>
          <a:p>
            <a:pPr marL="459486" lvl="1" indent="-285750">
              <a:buFont typeface="Courier New" panose="02070309020205020404" pitchFamily="49" charset="0"/>
              <a:buChar char="o"/>
            </a:pPr>
            <a:r>
              <a:rPr lang="en-US" dirty="0"/>
              <a:t>Human error</a:t>
            </a:r>
          </a:p>
          <a:p>
            <a:pPr marL="459486" lvl="1" indent="-285750">
              <a:buFont typeface="Courier New" panose="02070309020205020404" pitchFamily="49" charset="0"/>
              <a:buChar char="o"/>
            </a:pPr>
            <a:r>
              <a:rPr lang="en-US" dirty="0"/>
              <a:t>Lack of availability of information</a:t>
            </a:r>
          </a:p>
          <a:p>
            <a:pPr marL="459486" lvl="1" indent="-285750">
              <a:buFont typeface="Courier New" panose="02070309020205020404" pitchFamily="49" charset="0"/>
              <a:buChar char="o"/>
            </a:pPr>
            <a:r>
              <a:rPr lang="en-US" dirty="0"/>
              <a:t>AI data calculations</a:t>
            </a:r>
          </a:p>
          <a:p>
            <a:pPr marL="228600" indent="-228600">
              <a:buClr>
                <a:schemeClr val="accent3">
                  <a:lumMod val="75000"/>
                </a:schemeClr>
              </a:buClr>
              <a:buFont typeface="Arial" panose="020B0604020202020204" pitchFamily="34" charset="0"/>
              <a:buChar char="•"/>
            </a:pPr>
            <a:r>
              <a:rPr lang="en-US" dirty="0"/>
              <a:t>Over-reliance and under-reliance on results</a:t>
            </a:r>
          </a:p>
          <a:p>
            <a:pPr marL="228600" indent="-228600">
              <a:buClr>
                <a:schemeClr val="accent3">
                  <a:lumMod val="75000"/>
                </a:schemeClr>
              </a:buClr>
              <a:buFont typeface="Arial" panose="020B0604020202020204" pitchFamily="34" charset="0"/>
              <a:buChar char="•"/>
            </a:pPr>
            <a:r>
              <a:rPr lang="en-US" dirty="0"/>
              <a:t>Security </a:t>
            </a:r>
          </a:p>
          <a:p>
            <a:pPr marL="228600" indent="-228600">
              <a:buClr>
                <a:schemeClr val="accent3">
                  <a:lumMod val="75000"/>
                </a:schemeClr>
              </a:buClr>
              <a:buFont typeface="Arial" panose="020B0604020202020204" pitchFamily="34" charset="0"/>
              <a:buChar char="•"/>
            </a:pPr>
            <a:r>
              <a:rPr lang="en-US" dirty="0"/>
              <a:t>Ethics</a:t>
            </a:r>
          </a:p>
          <a:p>
            <a:pPr marL="459486" lvl="1" indent="-285750">
              <a:buFont typeface="Courier New" panose="02070309020205020404" pitchFamily="49" charset="0"/>
              <a:buChar char="o"/>
            </a:pPr>
            <a:r>
              <a:rPr lang="en-US" dirty="0"/>
              <a:t>Where is the master data coming from?</a:t>
            </a:r>
          </a:p>
          <a:p>
            <a:pPr marL="459486" lvl="1" indent="-285750">
              <a:buFont typeface="Courier New" panose="02070309020205020404" pitchFamily="49" charset="0"/>
              <a:buChar char="o"/>
            </a:pPr>
            <a:r>
              <a:rPr lang="en-US" dirty="0"/>
              <a:t>Are there any biases?</a:t>
            </a:r>
          </a:p>
          <a:p>
            <a:pPr marL="173736" lvl="1" indent="0">
              <a:buNone/>
            </a:pPr>
            <a:endParaRPr lang="en-US" dirty="0"/>
          </a:p>
          <a:p>
            <a:pPr marL="228600" indent="-228600">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spTree>
    <p:extLst>
      <p:ext uri="{BB962C8B-B14F-4D97-AF65-F5344CB8AC3E}">
        <p14:creationId xmlns:p14="http://schemas.microsoft.com/office/powerpoint/2010/main" val="4062253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a:t>
            </a:r>
            <a:br>
              <a:rPr lang="en-US" sz="4200" dirty="0"/>
            </a:br>
            <a:r>
              <a:rPr lang="en-US" sz="3600" dirty="0"/>
              <a:t>What can I do?</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Determine where you are using AI currently</a:t>
            </a:r>
          </a:p>
          <a:p>
            <a:pPr marL="228600" indent="-228600">
              <a:buClr>
                <a:schemeClr val="accent3">
                  <a:lumMod val="75000"/>
                </a:schemeClr>
              </a:buClr>
              <a:buFont typeface="Arial" panose="020B0604020202020204" pitchFamily="34" charset="0"/>
              <a:buChar char="•"/>
            </a:pPr>
            <a:r>
              <a:rPr lang="en-US" dirty="0"/>
              <a:t>Understand what you’re using it for – how can it help or hurt your practice?</a:t>
            </a:r>
          </a:p>
          <a:p>
            <a:pPr marL="228600" indent="-228600">
              <a:buClr>
                <a:schemeClr val="accent3">
                  <a:lumMod val="75000"/>
                </a:schemeClr>
              </a:buClr>
              <a:buFont typeface="Arial" panose="020B0604020202020204" pitchFamily="34" charset="0"/>
              <a:buChar char="•"/>
            </a:pPr>
            <a:r>
              <a:rPr lang="en-US" dirty="0"/>
              <a:t>Ask yourself: Is there a process to catch any errors (false positives)? </a:t>
            </a:r>
          </a:p>
          <a:p>
            <a:pPr marL="228600" indent="-228600">
              <a:buClr>
                <a:schemeClr val="accent3">
                  <a:lumMod val="75000"/>
                </a:schemeClr>
              </a:buClr>
              <a:buFont typeface="Arial" panose="020B0604020202020204" pitchFamily="34" charset="0"/>
              <a:buChar char="•"/>
            </a:pPr>
            <a:r>
              <a:rPr lang="en-US" dirty="0"/>
              <a:t>Keep up to date on changing technology</a:t>
            </a:r>
          </a:p>
          <a:p>
            <a:pPr marL="228600" indent="-228600">
              <a:buClr>
                <a:schemeClr val="accent3">
                  <a:lumMod val="75000"/>
                </a:schemeClr>
              </a:buClr>
              <a:buFont typeface="Arial" panose="020B0604020202020204" pitchFamily="34" charset="0"/>
              <a:buChar char="•"/>
            </a:pPr>
            <a:r>
              <a:rPr lang="en-US" dirty="0"/>
              <a:t>Explain the use of AI to patients, success rates and limitations</a:t>
            </a:r>
          </a:p>
          <a:p>
            <a:pPr marL="228600" indent="-228600">
              <a:buClr>
                <a:schemeClr val="accent3">
                  <a:lumMod val="75000"/>
                </a:schemeClr>
              </a:buClr>
              <a:buFont typeface="Arial" panose="020B0604020202020204" pitchFamily="34" charset="0"/>
              <a:buChar char="•"/>
            </a:pPr>
            <a:r>
              <a:rPr lang="en-US" dirty="0"/>
              <a:t>Update software and hardware accordingly</a:t>
            </a:r>
          </a:p>
          <a:p>
            <a:pPr marL="228600" indent="-228600">
              <a:buClr>
                <a:schemeClr val="accent3">
                  <a:lumMod val="75000"/>
                </a:schemeClr>
              </a:buClr>
              <a:buFont typeface="Arial" panose="020B0604020202020204" pitchFamily="34" charset="0"/>
              <a:buChar char="•"/>
            </a:pPr>
            <a:r>
              <a:rPr lang="en-US" dirty="0"/>
              <a:t>Find out what AI devices your patient might be using</a:t>
            </a:r>
          </a:p>
          <a:p>
            <a:pPr marL="459486" lvl="1" indent="-285750">
              <a:buFont typeface="Courier New" panose="02070309020205020404" pitchFamily="49" charset="0"/>
              <a:buChar char="o"/>
            </a:pPr>
            <a:r>
              <a:rPr lang="en-US" dirty="0"/>
              <a:t>Smart watches, glucose monitors, home blood pressure monitors</a:t>
            </a:r>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spTree>
    <p:extLst>
      <p:ext uri="{BB962C8B-B14F-4D97-AF65-F5344CB8AC3E}">
        <p14:creationId xmlns:p14="http://schemas.microsoft.com/office/powerpoint/2010/main" val="2902561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a:t>
            </a:r>
            <a:br>
              <a:rPr lang="en-US" sz="6600" dirty="0"/>
            </a:br>
            <a:r>
              <a:rPr lang="en-US" sz="3600" dirty="0"/>
              <a:t>Why is this important?</a:t>
            </a:r>
          </a:p>
        </p:txBody>
      </p:sp>
      <p:sp>
        <p:nvSpPr>
          <p:cNvPr id="3" name="Content Placeholder 2"/>
          <p:cNvSpPr>
            <a:spLocks noGrp="1"/>
          </p:cNvSpPr>
          <p:nvPr>
            <p:ph idx="1"/>
          </p:nvPr>
        </p:nvSpPr>
        <p:spPr/>
        <p:txBody>
          <a:bodyPr/>
          <a:lstStyle/>
          <a:p>
            <a:pPr marL="228600" indent="-228600">
              <a:buClr>
                <a:schemeClr val="accent3">
                  <a:lumMod val="75000"/>
                </a:schemeClr>
              </a:buClr>
              <a:buFont typeface="Arial" panose="020B0604020202020204" pitchFamily="34" charset="0"/>
              <a:buChar char="•"/>
            </a:pPr>
            <a:r>
              <a:rPr lang="en-US" sz="2400" dirty="0"/>
              <a:t>About 1 in 5 Americans experience mental illness</a:t>
            </a:r>
          </a:p>
          <a:p>
            <a:pPr marL="516636" lvl="1" indent="-342900">
              <a:buFont typeface="Courier New" panose="02070309020205020404" pitchFamily="49" charset="0"/>
              <a:buChar char="o"/>
            </a:pPr>
            <a:r>
              <a:rPr lang="en-US" sz="2000" dirty="0"/>
              <a:t>1 in 25 experience a serious mental illness</a:t>
            </a:r>
          </a:p>
          <a:p>
            <a:pPr marL="516636" lvl="1" indent="-342900">
              <a:buFont typeface="Courier New" panose="02070309020205020404" pitchFamily="49" charset="0"/>
              <a:buChar char="o"/>
            </a:pPr>
            <a:r>
              <a:rPr lang="en-US" sz="2000" dirty="0"/>
              <a:t>Many of these adults do not receive behavioral health services</a:t>
            </a:r>
          </a:p>
          <a:p>
            <a:pPr marL="228600" indent="-228600">
              <a:buClr>
                <a:schemeClr val="accent3">
                  <a:lumMod val="75000"/>
                </a:schemeClr>
              </a:buClr>
              <a:buFont typeface="Arial" panose="020B0604020202020204" pitchFamily="34" charset="0"/>
              <a:buChar char="•"/>
            </a:pPr>
            <a:r>
              <a:rPr lang="en-US" sz="2400" dirty="0"/>
              <a:t>In a given year:</a:t>
            </a:r>
          </a:p>
          <a:p>
            <a:pPr marL="516636" lvl="1" indent="-342900">
              <a:buFont typeface="Courier New" panose="02070309020205020404" pitchFamily="49" charset="0"/>
              <a:buChar char="o"/>
            </a:pPr>
            <a:r>
              <a:rPr lang="en-US" sz="2000" dirty="0"/>
              <a:t>43% of American adults with a mental health condition received mental health services</a:t>
            </a:r>
          </a:p>
          <a:p>
            <a:pPr marL="516636" lvl="1" indent="-342900">
              <a:buFont typeface="Courier New" panose="02070309020205020404" pitchFamily="49" charset="0"/>
              <a:buChar char="o"/>
            </a:pPr>
            <a:r>
              <a:rPr lang="en-US" sz="2000" dirty="0"/>
              <a:t>63% of those with a serious mental illness received treatment</a:t>
            </a:r>
          </a:p>
          <a:p>
            <a:endParaRPr lang="en-US" dirty="0"/>
          </a:p>
        </p:txBody>
      </p:sp>
      <p:sp>
        <p:nvSpPr>
          <p:cNvPr id="4" name="TextBox 3"/>
          <p:cNvSpPr txBox="1"/>
          <p:nvPr/>
        </p:nvSpPr>
        <p:spPr>
          <a:xfrm>
            <a:off x="0" y="6581001"/>
            <a:ext cx="4785541" cy="276999"/>
          </a:xfrm>
          <a:prstGeom prst="rect">
            <a:avLst/>
          </a:prstGeom>
          <a:noFill/>
        </p:spPr>
        <p:txBody>
          <a:bodyPr wrap="none" rtlCol="0">
            <a:spAutoFit/>
          </a:bodyPr>
          <a:lstStyle/>
          <a:p>
            <a:r>
              <a:rPr lang="en-US" sz="1200" dirty="0"/>
              <a:t>Source: https://www.nami.org/Learn-More/Mental-Health-By-the-Numbers</a:t>
            </a:r>
          </a:p>
        </p:txBody>
      </p:sp>
    </p:spTree>
    <p:extLst>
      <p:ext uri="{BB962C8B-B14F-4D97-AF65-F5344CB8AC3E}">
        <p14:creationId xmlns:p14="http://schemas.microsoft.com/office/powerpoint/2010/main" val="2355396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a:t>
            </a:r>
            <a:br>
              <a:rPr lang="en-US" sz="4200" dirty="0"/>
            </a:br>
            <a:r>
              <a:rPr lang="en-US" sz="3600" dirty="0"/>
              <a:t>What are the risks?</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Missed opportunities</a:t>
            </a:r>
          </a:p>
          <a:p>
            <a:pPr marL="459486" lvl="1" indent="-285750">
              <a:buFont typeface="Courier New" panose="02070309020205020404" pitchFamily="49" charset="0"/>
              <a:buChar char="o"/>
            </a:pPr>
            <a:r>
              <a:rPr lang="en-US" dirty="0"/>
              <a:t>Focused more on physical health than mental health </a:t>
            </a:r>
          </a:p>
          <a:p>
            <a:pPr marL="228600" indent="-228600">
              <a:buClr>
                <a:schemeClr val="accent3">
                  <a:lumMod val="75000"/>
                </a:schemeClr>
              </a:buClr>
              <a:buFont typeface="Arial" panose="020B0604020202020204" pitchFamily="34" charset="0"/>
              <a:buChar char="•"/>
            </a:pPr>
            <a:r>
              <a:rPr lang="en-US" dirty="0"/>
              <a:t>Lack of resources</a:t>
            </a:r>
          </a:p>
          <a:p>
            <a:pPr marL="459486" lvl="1" indent="-285750">
              <a:buFont typeface="Courier New" panose="02070309020205020404" pitchFamily="49" charset="0"/>
              <a:buChar char="o"/>
            </a:pPr>
            <a:r>
              <a:rPr lang="en-US" dirty="0"/>
              <a:t>Stigma with diagnosis and treatment</a:t>
            </a:r>
          </a:p>
          <a:p>
            <a:pPr marL="459486" lvl="1" indent="-285750">
              <a:buFont typeface="Courier New" panose="02070309020205020404" pitchFamily="49" charset="0"/>
              <a:buChar char="o"/>
            </a:pPr>
            <a:r>
              <a:rPr lang="en-US" dirty="0"/>
              <a:t>Limited professional healthcare specialists</a:t>
            </a:r>
          </a:p>
          <a:p>
            <a:pPr marL="459486" lvl="1" indent="-285750">
              <a:buFont typeface="Courier New" panose="02070309020205020404" pitchFamily="49" charset="0"/>
              <a:buChar char="o"/>
            </a:pPr>
            <a:r>
              <a:rPr lang="en-US" dirty="0"/>
              <a:t>Reduced funding</a:t>
            </a:r>
          </a:p>
          <a:p>
            <a:pPr marL="228600" indent="-228600">
              <a:buClr>
                <a:schemeClr val="accent3">
                  <a:lumMod val="75000"/>
                </a:schemeClr>
              </a:buClr>
              <a:buFont typeface="Arial" panose="020B0604020202020204" pitchFamily="34" charset="0"/>
              <a:buChar char="•"/>
            </a:pPr>
            <a:r>
              <a:rPr lang="en-US" dirty="0"/>
              <a:t>Redacted medical records - do you have the whole picture? </a:t>
            </a:r>
          </a:p>
          <a:p>
            <a:pPr marL="459486" lvl="1" indent="-285750">
              <a:buFont typeface="Courier New" panose="02070309020205020404" pitchFamily="49" charset="0"/>
              <a:buChar char="o"/>
            </a:pPr>
            <a:r>
              <a:rPr lang="en-US" dirty="0"/>
              <a:t>Delayed, missed, or misdiagnosis </a:t>
            </a:r>
          </a:p>
          <a:p>
            <a:pPr marL="459486" lvl="1" indent="-285750">
              <a:buFont typeface="Courier New" panose="02070309020205020404" pitchFamily="49" charset="0"/>
              <a:buChar char="o"/>
            </a:pPr>
            <a:r>
              <a:rPr lang="en-US" dirty="0"/>
              <a:t>Unnecessary treatment/testing</a:t>
            </a:r>
          </a:p>
          <a:p>
            <a:pPr marL="228600" indent="-228600">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spTree>
    <p:extLst>
      <p:ext uri="{BB962C8B-B14F-4D97-AF65-F5344CB8AC3E}">
        <p14:creationId xmlns:p14="http://schemas.microsoft.com/office/powerpoint/2010/main" val="108705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a:t>
            </a:r>
            <a:br>
              <a:rPr lang="en-US" sz="4200" dirty="0"/>
            </a:br>
            <a:r>
              <a:rPr lang="en-US" sz="3600" dirty="0"/>
              <a:t>What can I do?</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Create a safe zone</a:t>
            </a:r>
          </a:p>
          <a:p>
            <a:pPr marL="228600" indent="-228600">
              <a:buClr>
                <a:schemeClr val="accent3">
                  <a:lumMod val="75000"/>
                </a:schemeClr>
              </a:buClr>
              <a:buFont typeface="Arial" panose="020B0604020202020204" pitchFamily="34" charset="0"/>
              <a:buChar char="•"/>
            </a:pPr>
            <a:r>
              <a:rPr lang="en-US" dirty="0"/>
              <a:t>Develop rapport with your patient</a:t>
            </a:r>
          </a:p>
          <a:p>
            <a:pPr marL="228600" indent="-228600">
              <a:buClr>
                <a:schemeClr val="accent3">
                  <a:lumMod val="75000"/>
                </a:schemeClr>
              </a:buClr>
              <a:buFont typeface="Arial" panose="020B0604020202020204" pitchFamily="34" charset="0"/>
              <a:buChar char="•"/>
            </a:pPr>
            <a:r>
              <a:rPr lang="en-US" dirty="0"/>
              <a:t>Become familiar with how behavioral health can impact physical health</a:t>
            </a:r>
          </a:p>
          <a:p>
            <a:pPr marL="228600" indent="-228600">
              <a:buClr>
                <a:schemeClr val="accent3">
                  <a:lumMod val="75000"/>
                </a:schemeClr>
              </a:buClr>
              <a:buFont typeface="Arial" panose="020B0604020202020204" pitchFamily="34" charset="0"/>
              <a:buChar char="•"/>
            </a:pPr>
            <a:r>
              <a:rPr lang="en-US" dirty="0"/>
              <a:t>Develop working relationships with mental health professionals near you</a:t>
            </a:r>
          </a:p>
          <a:p>
            <a:pPr marL="228600" indent="-228600">
              <a:buClr>
                <a:schemeClr val="accent3">
                  <a:lumMod val="75000"/>
                </a:schemeClr>
              </a:buClr>
              <a:buFont typeface="Arial" panose="020B0604020202020204" pitchFamily="34" charset="0"/>
              <a:buChar char="•"/>
            </a:pPr>
            <a:r>
              <a:rPr lang="en-US" dirty="0"/>
              <a:t>Ask yourself:</a:t>
            </a:r>
          </a:p>
          <a:p>
            <a:pPr marL="459486" lvl="1" indent="-285750">
              <a:buFont typeface="Courier New" panose="02070309020205020404" pitchFamily="49" charset="0"/>
              <a:buChar char="o"/>
            </a:pPr>
            <a:r>
              <a:rPr lang="en-US" sz="2000" dirty="0"/>
              <a:t>Do you have a screening process in place?</a:t>
            </a:r>
          </a:p>
          <a:p>
            <a:pPr marL="459486" lvl="1" indent="-285750">
              <a:buFont typeface="Courier New" panose="02070309020205020404" pitchFamily="49" charset="0"/>
              <a:buChar char="o"/>
            </a:pPr>
            <a:r>
              <a:rPr lang="en-US" sz="2000" dirty="0"/>
              <a:t>How may care need to change to accommodate someone with behavioral health issues?</a:t>
            </a:r>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spTree>
    <p:extLst>
      <p:ext uri="{BB962C8B-B14F-4D97-AF65-F5344CB8AC3E}">
        <p14:creationId xmlns:p14="http://schemas.microsoft.com/office/powerpoint/2010/main" val="73687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504FB8-D19C-42D4-A1EF-726D45DA9F2F}"/>
              </a:ext>
            </a:extLst>
          </p:cNvPr>
          <p:cNvSpPr>
            <a:spLocks noGrp="1"/>
          </p:cNvSpPr>
          <p:nvPr>
            <p:ph type="title"/>
          </p:nvPr>
        </p:nvSpPr>
        <p:spPr/>
        <p:txBody>
          <a:bodyPr/>
          <a:lstStyle/>
          <a:p>
            <a:r>
              <a:rPr lang="en-US" dirty="0"/>
              <a:t>Disclosure</a:t>
            </a:r>
          </a:p>
        </p:txBody>
      </p:sp>
      <p:sp>
        <p:nvSpPr>
          <p:cNvPr id="8" name="Content Placeholder 7">
            <a:extLst>
              <a:ext uri="{FF2B5EF4-FFF2-40B4-BE49-F238E27FC236}">
                <a16:creationId xmlns:a16="http://schemas.microsoft.com/office/drawing/2014/main" id="{14633FFF-F08E-408E-84BD-BE7463C57552}"/>
              </a:ext>
            </a:extLst>
          </p:cNvPr>
          <p:cNvSpPr>
            <a:spLocks noGrp="1"/>
          </p:cNvSpPr>
          <p:nvPr>
            <p:ph idx="1"/>
          </p:nvPr>
        </p:nvSpPr>
        <p:spPr/>
        <p:txBody>
          <a:bodyPr/>
          <a:lstStyle/>
          <a:p>
            <a:r>
              <a:rPr lang="en-US" dirty="0"/>
              <a:t>I am employed by ISMIE.</a:t>
            </a:r>
          </a:p>
        </p:txBody>
      </p:sp>
    </p:spTree>
    <p:extLst>
      <p:ext uri="{BB962C8B-B14F-4D97-AF65-F5344CB8AC3E}">
        <p14:creationId xmlns:p14="http://schemas.microsoft.com/office/powerpoint/2010/main" val="60007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Burnout</a:t>
            </a:r>
            <a:br>
              <a:rPr lang="en-US" sz="4200" dirty="0"/>
            </a:br>
            <a:r>
              <a:rPr lang="en-US" sz="3600" dirty="0"/>
              <a:t>What are the risks?</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Harm to the healthcare professional </a:t>
            </a:r>
            <a:r>
              <a:rPr lang="en-US" b="1" i="1" dirty="0"/>
              <a:t>and</a:t>
            </a:r>
            <a:r>
              <a:rPr lang="en-US" dirty="0"/>
              <a:t> the patient</a:t>
            </a:r>
          </a:p>
          <a:p>
            <a:pPr marL="228600" indent="-228600">
              <a:buClr>
                <a:schemeClr val="accent3">
                  <a:lumMod val="75000"/>
                </a:schemeClr>
              </a:buClr>
              <a:buFont typeface="Arial" panose="020B0604020202020204" pitchFamily="34" charset="0"/>
              <a:buChar char="•"/>
            </a:pPr>
            <a:r>
              <a:rPr lang="en-US" dirty="0"/>
              <a:t>Poor quality of care</a:t>
            </a:r>
          </a:p>
          <a:p>
            <a:pPr marL="228600" indent="-228600">
              <a:buClr>
                <a:schemeClr val="accent3">
                  <a:lumMod val="75000"/>
                </a:schemeClr>
              </a:buClr>
              <a:buFont typeface="Arial" panose="020B0604020202020204" pitchFamily="34" charset="0"/>
              <a:buChar char="•"/>
            </a:pPr>
            <a:r>
              <a:rPr lang="en-US" dirty="0"/>
              <a:t>High burnout rates can lead to higher turnover at a facility</a:t>
            </a:r>
          </a:p>
          <a:p>
            <a:pPr marL="228600" indent="-228600">
              <a:buClr>
                <a:schemeClr val="accent3">
                  <a:lumMod val="75000"/>
                </a:schemeClr>
              </a:buClr>
              <a:buFont typeface="Arial" panose="020B0604020202020204" pitchFamily="34" charset="0"/>
              <a:buChar char="•"/>
            </a:pPr>
            <a:r>
              <a:rPr lang="en-US" dirty="0"/>
              <a:t>Can be discreet/undetectable until too late </a:t>
            </a:r>
          </a:p>
          <a:p>
            <a:pPr marL="228600" indent="-228600">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372" r="20806"/>
          <a:stretch/>
        </p:blipFill>
        <p:spPr>
          <a:xfrm>
            <a:off x="8403993" y="0"/>
            <a:ext cx="3788007" cy="6858000"/>
          </a:xfrm>
          <a:prstGeom prst="rect">
            <a:avLst/>
          </a:prstGeom>
        </p:spPr>
      </p:pic>
    </p:spTree>
    <p:extLst>
      <p:ext uri="{BB962C8B-B14F-4D97-AF65-F5344CB8AC3E}">
        <p14:creationId xmlns:p14="http://schemas.microsoft.com/office/powerpoint/2010/main" val="370299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Burnout</a:t>
            </a:r>
            <a:br>
              <a:rPr lang="en-US" sz="4200" dirty="0"/>
            </a:br>
            <a:r>
              <a:rPr lang="en-US" sz="3600" dirty="0"/>
              <a:t>What can I do?</a:t>
            </a:r>
          </a:p>
        </p:txBody>
      </p:sp>
      <p:sp>
        <p:nvSpPr>
          <p:cNvPr id="3" name="Content Placeholder 2"/>
          <p:cNvSpPr>
            <a:spLocks noGrp="1"/>
          </p:cNvSpPr>
          <p:nvPr>
            <p:ph idx="1"/>
          </p:nvPr>
        </p:nvSpPr>
        <p:spPr>
          <a:xfrm>
            <a:off x="1024127" y="2209800"/>
            <a:ext cx="9720073" cy="4023360"/>
          </a:xfrm>
        </p:spPr>
        <p:txBody>
          <a:bodyPr>
            <a:normAutofit lnSpcReduction="10000"/>
          </a:bodyPr>
          <a:lstStyle/>
          <a:p>
            <a:pPr marL="228600" indent="-228600">
              <a:buClr>
                <a:schemeClr val="accent3">
                  <a:lumMod val="75000"/>
                </a:schemeClr>
              </a:buClr>
              <a:buFont typeface="Arial" panose="020B0604020202020204" pitchFamily="34" charset="0"/>
              <a:buChar char="•"/>
            </a:pPr>
            <a:r>
              <a:rPr lang="en-US" dirty="0"/>
              <a:t>What contributes to burnout</a:t>
            </a:r>
          </a:p>
          <a:p>
            <a:pPr marL="459486" lvl="1" indent="-285750">
              <a:buFont typeface="Courier New" panose="02070309020205020404" pitchFamily="49" charset="0"/>
              <a:buChar char="o"/>
            </a:pPr>
            <a:r>
              <a:rPr lang="en-US" dirty="0"/>
              <a:t>External factors</a:t>
            </a:r>
          </a:p>
          <a:p>
            <a:pPr marL="459486" lvl="1" indent="-285750">
              <a:buFont typeface="Courier New" panose="02070309020205020404" pitchFamily="49" charset="0"/>
              <a:buChar char="o"/>
            </a:pPr>
            <a:r>
              <a:rPr lang="en-US" dirty="0"/>
              <a:t>Internal factors</a:t>
            </a:r>
          </a:p>
          <a:p>
            <a:pPr marL="459486" lvl="1" indent="-285750">
              <a:buFont typeface="Courier New" panose="02070309020205020404" pitchFamily="49" charset="0"/>
              <a:buChar char="o"/>
            </a:pPr>
            <a:r>
              <a:rPr lang="en-US" dirty="0"/>
              <a:t>Culture of medicine</a:t>
            </a:r>
          </a:p>
          <a:p>
            <a:pPr marL="228600" indent="-228600">
              <a:buClr>
                <a:schemeClr val="accent3">
                  <a:lumMod val="75000"/>
                </a:schemeClr>
              </a:buClr>
              <a:buFont typeface="Arial" panose="020B0604020202020204" pitchFamily="34" charset="0"/>
              <a:buChar char="•"/>
            </a:pPr>
            <a:r>
              <a:rPr lang="en-US" dirty="0"/>
              <a:t>Learn the signs – for you and for colleagues</a:t>
            </a:r>
          </a:p>
          <a:p>
            <a:pPr marL="228600" indent="-228600">
              <a:buClr>
                <a:schemeClr val="accent3">
                  <a:lumMod val="75000"/>
                </a:schemeClr>
              </a:buClr>
              <a:buFont typeface="Arial" panose="020B0604020202020204" pitchFamily="34" charset="0"/>
              <a:buChar char="•"/>
            </a:pPr>
            <a:r>
              <a:rPr lang="en-US" dirty="0"/>
              <a:t>Work-life balance</a:t>
            </a:r>
          </a:p>
          <a:p>
            <a:pPr marL="228600" indent="-228600">
              <a:buClr>
                <a:schemeClr val="accent3">
                  <a:lumMod val="75000"/>
                </a:schemeClr>
              </a:buClr>
              <a:buFont typeface="Arial" panose="020B0604020202020204" pitchFamily="34" charset="0"/>
              <a:buChar char="•"/>
            </a:pPr>
            <a:r>
              <a:rPr lang="en-US" dirty="0"/>
              <a:t>Self-care</a:t>
            </a:r>
          </a:p>
          <a:p>
            <a:pPr marL="228600" indent="-228600">
              <a:buClr>
                <a:schemeClr val="accent3">
                  <a:lumMod val="75000"/>
                </a:schemeClr>
              </a:buClr>
              <a:buFont typeface="Arial" panose="020B0604020202020204" pitchFamily="34" charset="0"/>
              <a:buChar char="•"/>
            </a:pPr>
            <a:r>
              <a:rPr lang="en-US" dirty="0"/>
              <a:t>Remember what brought you to practice medicine</a:t>
            </a:r>
          </a:p>
          <a:p>
            <a:pPr marL="228600" indent="-228600">
              <a:buClr>
                <a:schemeClr val="accent3">
                  <a:lumMod val="75000"/>
                </a:schemeClr>
              </a:buClr>
              <a:buFont typeface="Arial" panose="020B0604020202020204" pitchFamily="34" charset="0"/>
              <a:buChar char="•"/>
            </a:pPr>
            <a:r>
              <a:rPr lang="en-US" dirty="0"/>
              <a:t>Mentorship</a:t>
            </a:r>
          </a:p>
          <a:p>
            <a:pPr marL="228600" indent="-228600">
              <a:buClr>
                <a:schemeClr val="accent3">
                  <a:lumMod val="75000"/>
                </a:schemeClr>
              </a:buClr>
              <a:buFont typeface="Arial" panose="020B0604020202020204" pitchFamily="34" charset="0"/>
              <a:buChar char="•"/>
            </a:pPr>
            <a:r>
              <a:rPr lang="en-US" dirty="0"/>
              <a:t>Organizational support/resources</a:t>
            </a:r>
          </a:p>
          <a:p>
            <a:pPr marL="228600" indent="-228600">
              <a:buFont typeface="Arial" panose="020B0604020202020204" pitchFamily="34" charset="0"/>
              <a:buChar char="•"/>
            </a:pPr>
            <a:endParaRPr lang="en-US" dirty="0"/>
          </a:p>
          <a:p>
            <a:pPr marL="228600" indent="-228600">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372" r="20806"/>
          <a:stretch/>
        </p:blipFill>
        <p:spPr>
          <a:xfrm>
            <a:off x="8403993" y="0"/>
            <a:ext cx="3788007" cy="6858000"/>
          </a:xfrm>
          <a:prstGeom prst="rect">
            <a:avLst/>
          </a:prstGeom>
        </p:spPr>
      </p:pic>
    </p:spTree>
    <p:extLst>
      <p:ext uri="{BB962C8B-B14F-4D97-AF65-F5344CB8AC3E}">
        <p14:creationId xmlns:p14="http://schemas.microsoft.com/office/powerpoint/2010/main" val="1103589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In Summary</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There is more to come – healthcare is an ever changing landscape</a:t>
            </a:r>
          </a:p>
          <a:p>
            <a:pPr marL="228600" indent="-228600">
              <a:buClr>
                <a:schemeClr val="accent3">
                  <a:lumMod val="75000"/>
                </a:schemeClr>
              </a:buClr>
              <a:buFont typeface="Arial" panose="020B0604020202020204" pitchFamily="34" charset="0"/>
              <a:buChar char="•"/>
            </a:pPr>
            <a:r>
              <a:rPr lang="en-US" dirty="0"/>
              <a:t>Think about what patients want:</a:t>
            </a:r>
          </a:p>
          <a:p>
            <a:pPr marL="459486" lvl="1" indent="-285750">
              <a:buFont typeface="Courier New" panose="02070309020205020404" pitchFamily="49" charset="0"/>
              <a:buChar char="o"/>
            </a:pPr>
            <a:r>
              <a:rPr lang="en-US" dirty="0"/>
              <a:t>Convenience</a:t>
            </a:r>
          </a:p>
          <a:p>
            <a:pPr marL="459486" lvl="1" indent="-285750">
              <a:buFont typeface="Courier New" panose="02070309020205020404" pitchFamily="49" charset="0"/>
              <a:buChar char="o"/>
            </a:pPr>
            <a:r>
              <a:rPr lang="en-US" dirty="0"/>
              <a:t>Transparency</a:t>
            </a:r>
          </a:p>
          <a:p>
            <a:pPr marL="459486" lvl="1" indent="-285750">
              <a:buFont typeface="Courier New" panose="02070309020205020404" pitchFamily="49" charset="0"/>
              <a:buChar char="o"/>
            </a:pPr>
            <a:r>
              <a:rPr lang="en-US" dirty="0"/>
              <a:t>Access</a:t>
            </a:r>
          </a:p>
          <a:p>
            <a:pPr marL="459486" lvl="1" indent="-285750">
              <a:buFont typeface="Courier New" panose="02070309020205020404" pitchFamily="49" charset="0"/>
              <a:buChar char="o"/>
            </a:pPr>
            <a:r>
              <a:rPr lang="en-US" dirty="0"/>
              <a:t>Personalized services</a:t>
            </a:r>
          </a:p>
          <a:p>
            <a:pPr marL="228600" indent="-228600">
              <a:buClr>
                <a:schemeClr val="accent3">
                  <a:lumMod val="75000"/>
                </a:schemeClr>
              </a:buClr>
              <a:buFont typeface="Arial" panose="020B0604020202020204" pitchFamily="34" charset="0"/>
              <a:buChar char="•"/>
            </a:pPr>
            <a:r>
              <a:rPr lang="en-US" dirty="0"/>
              <a:t>Investigate before jumping in</a:t>
            </a:r>
          </a:p>
          <a:p>
            <a:pPr marL="228600" indent="-228600">
              <a:buClr>
                <a:schemeClr val="accent3">
                  <a:lumMod val="75000"/>
                </a:schemeClr>
              </a:buClr>
              <a:buFont typeface="Arial" panose="020B0604020202020204" pitchFamily="34" charset="0"/>
              <a:buChar char="•"/>
            </a:pPr>
            <a:r>
              <a:rPr lang="en-US" dirty="0"/>
              <a:t>Mitigate and mange your risk by staying current as medicine changes</a:t>
            </a:r>
          </a:p>
          <a:p>
            <a:pPr marL="228600" indent="-228600">
              <a:buClr>
                <a:schemeClr val="accent3">
                  <a:lumMod val="75000"/>
                </a:schemeClr>
              </a:buClr>
              <a:buFont typeface="Arial" panose="020B0604020202020204" pitchFamily="34" charset="0"/>
              <a:buChar char="•"/>
            </a:pPr>
            <a:r>
              <a:rPr lang="en-US" dirty="0"/>
              <a:t>Exceed expectations by providing high value</a:t>
            </a:r>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spTree>
    <p:extLst>
      <p:ext uri="{BB962C8B-B14F-4D97-AF65-F5344CB8AC3E}">
        <p14:creationId xmlns:p14="http://schemas.microsoft.com/office/powerpoint/2010/main" val="1402249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65863" y="2062976"/>
            <a:ext cx="6577889" cy="2705064"/>
          </a:xfrm>
        </p:spPr>
        <p:txBody>
          <a:bodyPr>
            <a:noAutofit/>
          </a:bodyPr>
          <a:lstStyle/>
          <a:p>
            <a:pPr algn="ctr"/>
            <a:r>
              <a:rPr lang="en-US" sz="11500" dirty="0">
                <a:solidFill>
                  <a:schemeClr val="bg1"/>
                </a:solidFill>
              </a:rPr>
              <a:t>Questions?</a:t>
            </a:r>
          </a:p>
        </p:txBody>
      </p:sp>
    </p:spTree>
    <p:custDataLst>
      <p:tags r:id="rId1"/>
    </p:custDataLst>
    <p:extLst>
      <p:ext uri="{BB962C8B-B14F-4D97-AF65-F5344CB8AC3E}">
        <p14:creationId xmlns:p14="http://schemas.microsoft.com/office/powerpoint/2010/main" val="1862859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847492" y="5126610"/>
            <a:ext cx="7348653" cy="1195674"/>
          </a:xfrm>
        </p:spPr>
        <p:txBody>
          <a:bodyPr>
            <a:noAutofit/>
          </a:bodyPr>
          <a:lstStyle/>
          <a:p>
            <a:pPr>
              <a:spcAft>
                <a:spcPts val="0"/>
              </a:spcAft>
            </a:pPr>
            <a:r>
              <a:rPr lang="en-US" sz="3600" b="1" dirty="0">
                <a:solidFill>
                  <a:schemeClr val="accent3">
                    <a:lumMod val="75000"/>
                  </a:schemeClr>
                </a:solidFill>
                <a:latin typeface="+mj-lt"/>
              </a:rPr>
              <a:t>Contact</a:t>
            </a:r>
          </a:p>
          <a:p>
            <a:pPr>
              <a:spcAft>
                <a:spcPts val="0"/>
              </a:spcAft>
            </a:pPr>
            <a:r>
              <a:rPr lang="en-US" sz="2000" dirty="0">
                <a:solidFill>
                  <a:schemeClr val="tx1"/>
                </a:solidFill>
              </a:rPr>
              <a:t>Email: riskmanagement@ismie.com | Phone: 800-782-4767 ext. 3300</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3484" y="5288486"/>
            <a:ext cx="3323549" cy="928408"/>
          </a:xfrm>
          <a:prstGeom prst="rect">
            <a:avLst/>
          </a:prstGeom>
        </p:spPr>
      </p:pic>
      <p:sp>
        <p:nvSpPr>
          <p:cNvPr id="13" name="Rectangle 12"/>
          <p:cNvSpPr/>
          <p:nvPr/>
        </p:nvSpPr>
        <p:spPr>
          <a:xfrm>
            <a:off x="-45892" y="-159352"/>
            <a:ext cx="2341619" cy="5094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523379" y="-92536"/>
            <a:ext cx="2777479" cy="5094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7222" b="5926"/>
          <a:stretch/>
        </p:blipFill>
        <p:spPr>
          <a:xfrm>
            <a:off x="2036040" y="-9728"/>
            <a:ext cx="8081010" cy="4679005"/>
          </a:xfrm>
          <a:prstGeom prst="rect">
            <a:avLst/>
          </a:prstGeom>
        </p:spPr>
      </p:pic>
      <p:sp>
        <p:nvSpPr>
          <p:cNvPr id="7" name="Subtitle 2"/>
          <p:cNvSpPr txBox="1">
            <a:spLocks/>
          </p:cNvSpPr>
          <p:nvPr/>
        </p:nvSpPr>
        <p:spPr>
          <a:xfrm>
            <a:off x="9165515" y="6503402"/>
            <a:ext cx="3172895" cy="35459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r"/>
            <a:r>
              <a:rPr lang="en-US" sz="1200" dirty="0">
                <a:solidFill>
                  <a:schemeClr val="tx1">
                    <a:lumMod val="50000"/>
                    <a:lumOff val="50000"/>
                  </a:schemeClr>
                </a:solidFill>
              </a:rPr>
              <a:t>© 2020 ISMIE Mutual Insurance Company	</a:t>
            </a:r>
          </a:p>
        </p:txBody>
      </p:sp>
    </p:spTree>
    <p:custDataLst>
      <p:tags r:id="rId1"/>
    </p:custDataLst>
    <p:extLst>
      <p:ext uri="{BB962C8B-B14F-4D97-AF65-F5344CB8AC3E}">
        <p14:creationId xmlns:p14="http://schemas.microsoft.com/office/powerpoint/2010/main" val="226343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Content Placeholder 3"/>
          <p:cNvSpPr>
            <a:spLocks noGrp="1"/>
          </p:cNvSpPr>
          <p:nvPr>
            <p:ph sz="half" idx="1"/>
          </p:nvPr>
        </p:nvSpPr>
        <p:spPr>
          <a:xfrm>
            <a:off x="1024126" y="2286000"/>
            <a:ext cx="9132245" cy="4023360"/>
          </a:xfrm>
        </p:spPr>
        <p:txBody>
          <a:bodyPr>
            <a:normAutofit/>
          </a:bodyPr>
          <a:lstStyle/>
          <a:p>
            <a:pPr marL="0" indent="0">
              <a:buClr>
                <a:schemeClr val="accent3">
                  <a:lumMod val="75000"/>
                </a:schemeClr>
              </a:buClr>
              <a:buNone/>
            </a:pPr>
            <a:r>
              <a:rPr lang="en-US" sz="2400"/>
              <a:t>By the end of this session, participants will be able to:</a:t>
            </a:r>
          </a:p>
          <a:p>
            <a:pPr marL="231775" indent="-231775">
              <a:buClr>
                <a:schemeClr val="accent3">
                  <a:lumMod val="75000"/>
                </a:schemeClr>
              </a:buClr>
              <a:buFont typeface="Arial" panose="020B0604020202020204" pitchFamily="34" charset="0"/>
              <a:buChar char="•"/>
            </a:pPr>
            <a:r>
              <a:rPr lang="en-US" sz="2400" dirty="0"/>
              <a:t>Describe key emerging risks that healthcare professionals are currently facing</a:t>
            </a:r>
          </a:p>
          <a:p>
            <a:pPr marL="231775" indent="-231775">
              <a:buClr>
                <a:schemeClr val="accent3">
                  <a:lumMod val="75000"/>
                </a:schemeClr>
              </a:buClr>
              <a:buFont typeface="Arial" panose="020B0604020202020204" pitchFamily="34" charset="0"/>
              <a:buChar char="•"/>
            </a:pPr>
            <a:r>
              <a:rPr lang="en-US" sz="2400" dirty="0"/>
              <a:t>Recognize areas of increased medical professional liability</a:t>
            </a:r>
          </a:p>
          <a:p>
            <a:pPr marL="231775" indent="-231775">
              <a:buClr>
                <a:schemeClr val="accent3">
                  <a:lumMod val="75000"/>
                </a:schemeClr>
              </a:buClr>
              <a:buFont typeface="Arial" panose="020B0604020202020204" pitchFamily="34" charset="0"/>
              <a:buChar char="•"/>
            </a:pPr>
            <a:r>
              <a:rPr lang="en-US" sz="2400" dirty="0"/>
              <a:t>Identify strategies to mitigate risk and improve the overall quality of patient care</a:t>
            </a:r>
            <a:endParaRPr lang="en-US" sz="2200" dirty="0">
              <a:cs typeface="Times New Roman" panose="02020603050405020304" pitchFamily="18" charset="0"/>
            </a:endParaRPr>
          </a:p>
        </p:txBody>
      </p:sp>
    </p:spTree>
    <p:extLst>
      <p:ext uri="{BB962C8B-B14F-4D97-AF65-F5344CB8AC3E}">
        <p14:creationId xmlns:p14="http://schemas.microsoft.com/office/powerpoint/2010/main" val="267372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Healthcare Professionals are Facing </a:t>
            </a:r>
          </a:p>
        </p:txBody>
      </p:sp>
      <p:sp>
        <p:nvSpPr>
          <p:cNvPr id="4" name="Content Placeholder 3"/>
          <p:cNvSpPr>
            <a:spLocks noGrp="1"/>
          </p:cNvSpPr>
          <p:nvPr>
            <p:ph sz="half" idx="1"/>
          </p:nvPr>
        </p:nvSpPr>
        <p:spPr>
          <a:xfrm>
            <a:off x="1024126" y="2286000"/>
            <a:ext cx="5338573" cy="4023360"/>
          </a:xfrm>
        </p:spPr>
        <p:txBody>
          <a:bodyPr>
            <a:normAutofit lnSpcReduction="10000"/>
          </a:bodyPr>
          <a:lstStyle/>
          <a:p>
            <a:pPr marL="585216" lvl="1" indent="-457200">
              <a:lnSpc>
                <a:spcPct val="110000"/>
              </a:lnSpc>
              <a:spcBef>
                <a:spcPts val="300"/>
              </a:spcBef>
              <a:spcAft>
                <a:spcPts val="0"/>
              </a:spcAft>
              <a:buClr>
                <a:schemeClr val="accent3">
                  <a:lumMod val="75000"/>
                </a:schemeClr>
              </a:buClr>
              <a:buFont typeface="+mj-lt"/>
              <a:buAutoNum type="arabicPeriod"/>
            </a:pPr>
            <a:r>
              <a:rPr lang="en-US" sz="2200" dirty="0">
                <a:cs typeface="Times New Roman" panose="02020603050405020304" pitchFamily="18" charset="0"/>
              </a:rPr>
              <a:t>Electronic Medical Records (EMRs)</a:t>
            </a:r>
          </a:p>
          <a:p>
            <a:pPr marL="585216" lvl="1" indent="-457200">
              <a:lnSpc>
                <a:spcPct val="110000"/>
              </a:lnSpc>
              <a:spcBef>
                <a:spcPts val="300"/>
              </a:spcBef>
              <a:spcAft>
                <a:spcPts val="0"/>
              </a:spcAft>
              <a:buClr>
                <a:schemeClr val="accent3">
                  <a:lumMod val="75000"/>
                </a:schemeClr>
              </a:buClr>
              <a:buFont typeface="+mj-lt"/>
              <a:buAutoNum type="arabicPeriod"/>
            </a:pPr>
            <a:r>
              <a:rPr lang="en-US" sz="2200" dirty="0">
                <a:cs typeface="Times New Roman" panose="02020603050405020304" pitchFamily="18" charset="0"/>
              </a:rPr>
              <a:t>Telemedicine</a:t>
            </a:r>
          </a:p>
          <a:p>
            <a:pPr marL="585216" lvl="1" indent="-457200">
              <a:lnSpc>
                <a:spcPct val="110000"/>
              </a:lnSpc>
              <a:spcBef>
                <a:spcPts val="300"/>
              </a:spcBef>
              <a:spcAft>
                <a:spcPts val="0"/>
              </a:spcAft>
              <a:buClr>
                <a:schemeClr val="accent3">
                  <a:lumMod val="75000"/>
                </a:schemeClr>
              </a:buClr>
              <a:buFont typeface="+mj-lt"/>
              <a:buAutoNum type="arabicPeriod"/>
            </a:pPr>
            <a:r>
              <a:rPr lang="en-US" sz="2200" dirty="0">
                <a:cs typeface="Times New Roman" panose="02020603050405020304" pitchFamily="18" charset="0"/>
              </a:rPr>
              <a:t>Use of Advanced Practice Professionals</a:t>
            </a:r>
          </a:p>
          <a:p>
            <a:pPr marL="585216" lvl="1" indent="-457200">
              <a:lnSpc>
                <a:spcPct val="110000"/>
              </a:lnSpc>
              <a:spcBef>
                <a:spcPts val="300"/>
              </a:spcBef>
              <a:spcAft>
                <a:spcPts val="0"/>
              </a:spcAft>
              <a:buClr>
                <a:schemeClr val="accent3">
                  <a:lumMod val="75000"/>
                </a:schemeClr>
              </a:buClr>
              <a:buFont typeface="+mj-lt"/>
              <a:buAutoNum type="arabicPeriod"/>
            </a:pPr>
            <a:r>
              <a:rPr lang="en-US" sz="2200" dirty="0">
                <a:cs typeface="Times New Roman" panose="02020603050405020304" pitchFamily="18" charset="0"/>
              </a:rPr>
              <a:t>Opioids</a:t>
            </a:r>
          </a:p>
          <a:p>
            <a:pPr marL="585216" lvl="1" indent="-457200">
              <a:lnSpc>
                <a:spcPct val="110000"/>
              </a:lnSpc>
              <a:spcBef>
                <a:spcPts val="300"/>
              </a:spcBef>
              <a:spcAft>
                <a:spcPts val="0"/>
              </a:spcAft>
              <a:buClr>
                <a:schemeClr val="accent3">
                  <a:lumMod val="75000"/>
                </a:schemeClr>
              </a:buClr>
              <a:buFont typeface="+mj-lt"/>
              <a:buAutoNum type="arabicPeriod"/>
            </a:pPr>
            <a:r>
              <a:rPr lang="en-US" sz="2200" dirty="0">
                <a:cs typeface="Times New Roman" panose="02020603050405020304" pitchFamily="18" charset="0"/>
              </a:rPr>
              <a:t>Patients Delaying Care</a:t>
            </a:r>
          </a:p>
          <a:p>
            <a:pPr marL="585216" lvl="1" indent="-457200">
              <a:lnSpc>
                <a:spcPct val="110000"/>
              </a:lnSpc>
              <a:spcBef>
                <a:spcPts val="300"/>
              </a:spcBef>
              <a:spcAft>
                <a:spcPts val="0"/>
              </a:spcAft>
              <a:buClr>
                <a:schemeClr val="accent3">
                  <a:lumMod val="75000"/>
                </a:schemeClr>
              </a:buClr>
              <a:buFont typeface="+mj-lt"/>
              <a:buAutoNum type="arabicPeriod"/>
            </a:pPr>
            <a:r>
              <a:rPr lang="en-US" sz="2200" dirty="0">
                <a:cs typeface="Times New Roman" panose="02020603050405020304" pitchFamily="18" charset="0"/>
              </a:rPr>
              <a:t>Maternal Morbidity and Mortality</a:t>
            </a:r>
          </a:p>
          <a:p>
            <a:pPr marL="585216" lvl="1" indent="-457200">
              <a:lnSpc>
                <a:spcPct val="110000"/>
              </a:lnSpc>
              <a:spcBef>
                <a:spcPts val="300"/>
              </a:spcBef>
              <a:spcAft>
                <a:spcPts val="0"/>
              </a:spcAft>
              <a:buClr>
                <a:schemeClr val="accent3">
                  <a:lumMod val="75000"/>
                </a:schemeClr>
              </a:buClr>
              <a:buFont typeface="+mj-lt"/>
              <a:buAutoNum type="arabicPeriod"/>
            </a:pPr>
            <a:r>
              <a:rPr lang="en-US" sz="2200" dirty="0">
                <a:cs typeface="Times New Roman" panose="02020603050405020304" pitchFamily="18" charset="0"/>
              </a:rPr>
              <a:t>Genetic Testing</a:t>
            </a:r>
          </a:p>
          <a:p>
            <a:pPr marL="585216" lvl="1" indent="-457200">
              <a:lnSpc>
                <a:spcPct val="110000"/>
              </a:lnSpc>
              <a:spcBef>
                <a:spcPts val="300"/>
              </a:spcBef>
              <a:spcAft>
                <a:spcPts val="0"/>
              </a:spcAft>
              <a:buClr>
                <a:schemeClr val="accent3">
                  <a:lumMod val="75000"/>
                </a:schemeClr>
              </a:buClr>
              <a:buFont typeface="+mj-lt"/>
              <a:buAutoNum type="arabicPeriod"/>
            </a:pPr>
            <a:r>
              <a:rPr lang="en-US" sz="2200" dirty="0">
                <a:cs typeface="Times New Roman" panose="02020603050405020304" pitchFamily="18" charset="0"/>
              </a:rPr>
              <a:t>Artificial Intelligence</a:t>
            </a:r>
          </a:p>
          <a:p>
            <a:pPr marL="585216" lvl="1" indent="-457200">
              <a:lnSpc>
                <a:spcPct val="110000"/>
              </a:lnSpc>
              <a:spcBef>
                <a:spcPts val="300"/>
              </a:spcBef>
              <a:spcAft>
                <a:spcPts val="0"/>
              </a:spcAft>
              <a:buClr>
                <a:schemeClr val="accent3">
                  <a:lumMod val="75000"/>
                </a:schemeClr>
              </a:buClr>
              <a:buFont typeface="+mj-lt"/>
              <a:buAutoNum type="arabicPeriod"/>
            </a:pPr>
            <a:r>
              <a:rPr lang="en-US" sz="2200" dirty="0">
                <a:cs typeface="Times New Roman" panose="02020603050405020304" pitchFamily="18" charset="0"/>
              </a:rPr>
              <a:t>Behavioral Health</a:t>
            </a:r>
          </a:p>
          <a:p>
            <a:pPr marL="585216" lvl="1" indent="-457200">
              <a:lnSpc>
                <a:spcPct val="110000"/>
              </a:lnSpc>
              <a:spcBef>
                <a:spcPts val="300"/>
              </a:spcBef>
              <a:spcAft>
                <a:spcPts val="0"/>
              </a:spcAft>
              <a:buClr>
                <a:schemeClr val="accent3">
                  <a:lumMod val="75000"/>
                </a:schemeClr>
              </a:buClr>
              <a:buFont typeface="+mj-lt"/>
              <a:buAutoNum type="arabicPeriod"/>
            </a:pPr>
            <a:r>
              <a:rPr lang="en-US" sz="2200" dirty="0">
                <a:cs typeface="Times New Roman" panose="02020603050405020304" pitchFamily="18" charset="0"/>
              </a:rPr>
              <a:t>Burnout</a:t>
            </a:r>
          </a:p>
          <a:p>
            <a:pPr marL="585216" lvl="1" indent="-457200">
              <a:lnSpc>
                <a:spcPct val="110000"/>
              </a:lnSpc>
              <a:spcBef>
                <a:spcPts val="300"/>
              </a:spcBef>
              <a:spcAft>
                <a:spcPts val="0"/>
              </a:spcAft>
              <a:buClr>
                <a:schemeClr val="accent3">
                  <a:lumMod val="75000"/>
                </a:schemeClr>
              </a:buClr>
              <a:buFont typeface="+mj-lt"/>
              <a:buAutoNum type="arabicPeriod"/>
            </a:pPr>
            <a:endParaRPr lang="en-US" sz="2200" dirty="0">
              <a:cs typeface="Times New Roman" panose="02020603050405020304" pitchFamily="18" charset="0"/>
            </a:endParaRPr>
          </a:p>
        </p:txBody>
      </p:sp>
    </p:spTree>
    <p:extLst>
      <p:ext uri="{BB962C8B-B14F-4D97-AF65-F5344CB8AC3E}">
        <p14:creationId xmlns:p14="http://schemas.microsoft.com/office/powerpoint/2010/main" val="161458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EMR</a:t>
            </a:r>
            <a:r>
              <a:rPr lang="en-US" sz="4200" dirty="0"/>
              <a:t>s</a:t>
            </a:r>
            <a:br>
              <a:rPr lang="en-US" sz="4200" dirty="0"/>
            </a:br>
            <a:r>
              <a:rPr lang="en-US" sz="3600" dirty="0"/>
              <a:t>What Are the risks?</a:t>
            </a:r>
          </a:p>
        </p:txBody>
      </p:sp>
      <p:sp>
        <p:nvSpPr>
          <p:cNvPr id="3" name="Content Placeholder 2"/>
          <p:cNvSpPr>
            <a:spLocks noGrp="1"/>
          </p:cNvSpPr>
          <p:nvPr>
            <p:ph idx="1"/>
          </p:nvPr>
        </p:nvSpPr>
        <p:spPr>
          <a:xfrm>
            <a:off x="1024127" y="2209800"/>
            <a:ext cx="9720073" cy="4023360"/>
          </a:xfrm>
        </p:spPr>
        <p:txBody>
          <a:bodyPr>
            <a:normAutofit lnSpcReduction="10000"/>
          </a:bodyPr>
          <a:lstStyle/>
          <a:p>
            <a:pPr marL="0" indent="0">
              <a:buClr>
                <a:schemeClr val="accent3">
                  <a:lumMod val="75000"/>
                </a:schemeClr>
              </a:buClr>
              <a:buNone/>
            </a:pPr>
            <a:r>
              <a:rPr lang="en-US" dirty="0"/>
              <a:t>Documentation Concerns</a:t>
            </a:r>
          </a:p>
          <a:p>
            <a:pPr marL="402336" lvl="1" indent="-228600">
              <a:buFont typeface="Arial" panose="020B0604020202020204" pitchFamily="34" charset="0"/>
              <a:buChar char="•"/>
            </a:pPr>
            <a:r>
              <a:rPr lang="en-US" dirty="0"/>
              <a:t>Copy and paste</a:t>
            </a:r>
          </a:p>
          <a:p>
            <a:pPr marL="402336" lvl="1" indent="-228600">
              <a:buFont typeface="Arial" panose="020B0604020202020204" pitchFamily="34" charset="0"/>
              <a:buChar char="•"/>
            </a:pPr>
            <a:r>
              <a:rPr lang="en-US" dirty="0"/>
              <a:t>Voice dictation </a:t>
            </a:r>
          </a:p>
          <a:p>
            <a:pPr marL="402336" lvl="1" indent="-228600">
              <a:buFont typeface="Arial" panose="020B0604020202020204" pitchFamily="34" charset="0"/>
              <a:buChar char="•"/>
            </a:pPr>
            <a:r>
              <a:rPr lang="en-US" dirty="0"/>
              <a:t>Templates</a:t>
            </a:r>
          </a:p>
          <a:p>
            <a:pPr marL="402336" lvl="1" indent="-228600">
              <a:buFont typeface="Arial" panose="020B0604020202020204" pitchFamily="34" charset="0"/>
              <a:buChar char="•"/>
            </a:pPr>
            <a:r>
              <a:rPr lang="en-US" dirty="0"/>
              <a:t>Abbreviations</a:t>
            </a:r>
          </a:p>
          <a:p>
            <a:pPr marL="173038" lvl="1" indent="-173038">
              <a:buNone/>
            </a:pPr>
            <a:r>
              <a:rPr lang="en-US" sz="2200" dirty="0"/>
              <a:t>System Issues</a:t>
            </a:r>
          </a:p>
          <a:p>
            <a:pPr marL="459486" lvl="1" indent="-285750">
              <a:buFont typeface="Arial" panose="020B0604020202020204" pitchFamily="34" charset="0"/>
              <a:buChar char="•"/>
            </a:pPr>
            <a:r>
              <a:rPr lang="en-US" dirty="0"/>
              <a:t>Inaccurate medication and problem lists</a:t>
            </a:r>
          </a:p>
          <a:p>
            <a:pPr marL="459486" lvl="1" indent="-285750">
              <a:buFont typeface="Arial" panose="020B0604020202020204" pitchFamily="34" charset="0"/>
              <a:buChar char="•"/>
            </a:pPr>
            <a:r>
              <a:rPr lang="en-US" dirty="0"/>
              <a:t>Too many unaddressed “tasks”</a:t>
            </a:r>
          </a:p>
          <a:p>
            <a:pPr marL="459486" lvl="1" indent="-285750">
              <a:buFont typeface="Arial" panose="020B0604020202020204" pitchFamily="34" charset="0"/>
              <a:buChar char="•"/>
            </a:pPr>
            <a:r>
              <a:rPr lang="en-US" dirty="0"/>
              <a:t>EMR usability issues that result in poor documentation habits</a:t>
            </a:r>
          </a:p>
          <a:p>
            <a:pPr marL="459486" lvl="1" indent="-285750">
              <a:buFont typeface="Arial" panose="020B0604020202020204" pitchFamily="34" charset="0"/>
              <a:buChar char="•"/>
            </a:pPr>
            <a:r>
              <a:rPr lang="en-US" dirty="0"/>
              <a:t>Glitches in software causing patient safety events</a:t>
            </a:r>
          </a:p>
          <a:p>
            <a:pPr marL="459486" lvl="1" indent="-285750">
              <a:buFont typeface="Arial" panose="020B0604020202020204" pitchFamily="34" charset="0"/>
              <a:buChar char="•"/>
            </a:pPr>
            <a:r>
              <a:rPr lang="en-US" dirty="0"/>
              <a:t>Storage and archiving</a:t>
            </a:r>
          </a:p>
          <a:p>
            <a:pPr marL="459486" lvl="1" indent="-285750">
              <a:buFont typeface="Arial" panose="020B0604020202020204" pitchFamily="34" charset="0"/>
              <a:buChar char="•"/>
            </a:pPr>
            <a:r>
              <a:rPr lang="en-US" dirty="0"/>
              <a:t>Cybersecurity</a:t>
            </a:r>
          </a:p>
          <a:p>
            <a:pPr marL="228600" indent="-228600">
              <a:buFont typeface="Arial" panose="020B0604020202020204" pitchFamily="34" charset="0"/>
              <a:buChar char="•"/>
            </a:pPr>
            <a:endParaRPr lang="en-US" dirty="0"/>
          </a:p>
        </p:txBody>
      </p:sp>
    </p:spTree>
    <p:extLst>
      <p:ext uri="{BB962C8B-B14F-4D97-AF65-F5344CB8AC3E}">
        <p14:creationId xmlns:p14="http://schemas.microsoft.com/office/powerpoint/2010/main" val="81230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EMR</a:t>
            </a:r>
            <a:r>
              <a:rPr lang="en-US" sz="4200" dirty="0"/>
              <a:t>s</a:t>
            </a:r>
            <a:br>
              <a:rPr lang="en-US" sz="4200" dirty="0"/>
            </a:br>
            <a:r>
              <a:rPr lang="en-US" sz="3600" dirty="0"/>
              <a:t>What can you do?</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Documentation in such a way that is:</a:t>
            </a:r>
          </a:p>
          <a:p>
            <a:pPr marL="459486" lvl="1" indent="-285750">
              <a:buFont typeface="Courier New" panose="02070309020205020404" pitchFamily="49" charset="0"/>
              <a:buChar char="o"/>
            </a:pPr>
            <a:r>
              <a:rPr lang="en-US" dirty="0"/>
              <a:t>Objective</a:t>
            </a:r>
          </a:p>
          <a:p>
            <a:pPr marL="459486" lvl="1" indent="-285750">
              <a:buFont typeface="Courier New" panose="02070309020205020404" pitchFamily="49" charset="0"/>
              <a:buChar char="o"/>
            </a:pPr>
            <a:r>
              <a:rPr lang="en-US" dirty="0"/>
              <a:t>Contemporaneous </a:t>
            </a:r>
          </a:p>
          <a:p>
            <a:pPr marL="459486" lvl="1" indent="-285750">
              <a:buFont typeface="Courier New" panose="02070309020205020404" pitchFamily="49" charset="0"/>
              <a:buChar char="o"/>
            </a:pPr>
            <a:r>
              <a:rPr lang="en-US" dirty="0"/>
              <a:t>Clear (e.g., no abbreviations)</a:t>
            </a:r>
          </a:p>
          <a:p>
            <a:pPr marL="228600" indent="-228600">
              <a:buClr>
                <a:schemeClr val="accent3">
                  <a:lumMod val="75000"/>
                </a:schemeClr>
              </a:buClr>
              <a:buFont typeface="Arial" panose="020B0604020202020204" pitchFamily="34" charset="0"/>
              <a:buChar char="•"/>
            </a:pPr>
            <a:r>
              <a:rPr lang="en-US" dirty="0"/>
              <a:t>Avoid copy &amp; paste</a:t>
            </a:r>
          </a:p>
          <a:p>
            <a:pPr marL="228600" indent="-228600">
              <a:buClr>
                <a:schemeClr val="accent3">
                  <a:lumMod val="75000"/>
                </a:schemeClr>
              </a:buClr>
              <a:buFont typeface="Arial" panose="020B0604020202020204" pitchFamily="34" charset="0"/>
              <a:buChar char="•"/>
            </a:pPr>
            <a:r>
              <a:rPr lang="en-US" dirty="0"/>
              <a:t>Be cautious when using templates – pros and cons</a:t>
            </a:r>
          </a:p>
          <a:p>
            <a:pPr marL="228600" indent="-228600">
              <a:buClr>
                <a:schemeClr val="accent3">
                  <a:lumMod val="75000"/>
                </a:schemeClr>
              </a:buClr>
              <a:buFont typeface="Arial" panose="020B0604020202020204" pitchFamily="34" charset="0"/>
              <a:buChar char="•"/>
            </a:pPr>
            <a:r>
              <a:rPr lang="en-US" dirty="0"/>
              <a:t>Review entries for accuracy prior to signoff</a:t>
            </a:r>
          </a:p>
          <a:p>
            <a:pPr marL="228600" indent="-228600">
              <a:buClr>
                <a:schemeClr val="accent3">
                  <a:lumMod val="75000"/>
                </a:schemeClr>
              </a:buClr>
              <a:buFont typeface="Arial" panose="020B0604020202020204" pitchFamily="34" charset="0"/>
              <a:buChar char="•"/>
            </a:pPr>
            <a:r>
              <a:rPr lang="en-US" dirty="0"/>
              <a:t>Develop process for removal/discontinued medications or problems</a:t>
            </a:r>
          </a:p>
          <a:p>
            <a:pPr marL="228600" indent="-228600">
              <a:buClr>
                <a:schemeClr val="accent3">
                  <a:lumMod val="75000"/>
                </a:schemeClr>
              </a:buClr>
              <a:buFont typeface="Arial" panose="020B0604020202020204" pitchFamily="34" charset="0"/>
              <a:buChar char="•"/>
            </a:pPr>
            <a:r>
              <a:rPr lang="en-US" dirty="0"/>
              <a:t>Be familiar with who can complete an outstanding task/order, and when</a:t>
            </a:r>
          </a:p>
        </p:txBody>
      </p:sp>
    </p:spTree>
    <p:extLst>
      <p:ext uri="{BB962C8B-B14F-4D97-AF65-F5344CB8AC3E}">
        <p14:creationId xmlns:p14="http://schemas.microsoft.com/office/powerpoint/2010/main" val="537619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Telemedicine</a:t>
            </a:r>
            <a:br>
              <a:rPr lang="en-US" dirty="0"/>
            </a:br>
            <a:r>
              <a:rPr lang="en-US" sz="3600" dirty="0"/>
              <a:t>Who’s using it?</a:t>
            </a:r>
            <a:endParaRPr lang="en-US" dirty="0"/>
          </a:p>
        </p:txBody>
      </p:sp>
      <p:sp>
        <p:nvSpPr>
          <p:cNvPr id="3" name="Content Placeholder 2"/>
          <p:cNvSpPr>
            <a:spLocks noGrp="1"/>
          </p:cNvSpPr>
          <p:nvPr>
            <p:ph idx="1"/>
          </p:nvPr>
        </p:nvSpPr>
        <p:spPr/>
        <p:txBody>
          <a:bodyPr>
            <a:normAutofit lnSpcReduction="10000"/>
          </a:bodyPr>
          <a:lstStyle/>
          <a:p>
            <a:pPr marL="231775" indent="-231775">
              <a:buClr>
                <a:schemeClr val="accent3">
                  <a:lumMod val="75000"/>
                </a:schemeClr>
              </a:buClr>
              <a:buFont typeface="Arial" panose="020B0604020202020204" pitchFamily="34" charset="0"/>
              <a:buChar char="•"/>
            </a:pPr>
            <a:r>
              <a:rPr lang="en-US" sz="2400" dirty="0"/>
              <a:t>Patient interactions:</a:t>
            </a:r>
          </a:p>
          <a:p>
            <a:pPr marL="471488" lvl="1" indent="-342900">
              <a:buFont typeface="Courier New" panose="02070309020205020404" pitchFamily="49" charset="0"/>
              <a:buChar char="o"/>
            </a:pPr>
            <a:r>
              <a:rPr lang="en-US" sz="2400" dirty="0"/>
              <a:t>Radiologists – 39.5%</a:t>
            </a:r>
          </a:p>
          <a:p>
            <a:pPr marL="471488" lvl="1" indent="-342900">
              <a:buFont typeface="Courier New" panose="02070309020205020404" pitchFamily="49" charset="0"/>
              <a:buChar char="o"/>
            </a:pPr>
            <a:r>
              <a:rPr lang="en-US" sz="2400" dirty="0"/>
              <a:t>Psychiatrists – 27.8%</a:t>
            </a:r>
          </a:p>
          <a:p>
            <a:pPr marL="471488" lvl="1" indent="-342900">
              <a:buFont typeface="Courier New" panose="02070309020205020404" pitchFamily="49" charset="0"/>
              <a:buChar char="o"/>
            </a:pPr>
            <a:r>
              <a:rPr lang="en-US" sz="2400" dirty="0"/>
              <a:t>Cardiologists – 24.1%</a:t>
            </a:r>
          </a:p>
          <a:p>
            <a:pPr marL="471488" lvl="1" indent="-342900">
              <a:buFont typeface="Courier New" panose="02070309020205020404" pitchFamily="49" charset="0"/>
              <a:buChar char="o"/>
            </a:pPr>
            <a:r>
              <a:rPr lang="en-US" sz="2400" dirty="0"/>
              <a:t>Other specialties – (range 6 - 23%)</a:t>
            </a:r>
          </a:p>
          <a:p>
            <a:pPr marL="231775" indent="-231775">
              <a:buClr>
                <a:schemeClr val="accent3">
                  <a:lumMod val="75000"/>
                </a:schemeClr>
              </a:buClr>
              <a:buFont typeface="Arial" panose="020B0604020202020204" pitchFamily="34" charset="0"/>
              <a:buChar char="•"/>
            </a:pPr>
            <a:r>
              <a:rPr lang="en-US" sz="2400" dirty="0"/>
              <a:t>Interactions between healthcare professionals:</a:t>
            </a:r>
          </a:p>
          <a:p>
            <a:pPr marL="471488" lvl="1" indent="-342900">
              <a:buFont typeface="Courier New" panose="02070309020205020404" pitchFamily="49" charset="0"/>
              <a:buChar char="o"/>
            </a:pPr>
            <a:r>
              <a:rPr lang="en-US" sz="2400" dirty="0"/>
              <a:t>Emergency medicine physicians – 38.8%</a:t>
            </a:r>
          </a:p>
          <a:p>
            <a:pPr marL="471488" lvl="1" indent="-342900">
              <a:buFont typeface="Courier New" panose="02070309020205020404" pitchFamily="49" charset="0"/>
              <a:buChar char="o"/>
            </a:pPr>
            <a:r>
              <a:rPr lang="en-US" sz="2400" dirty="0"/>
              <a:t>Pathologists – 30.4%</a:t>
            </a:r>
          </a:p>
          <a:p>
            <a:pPr marL="471488" lvl="1" indent="-342900">
              <a:buFont typeface="Courier New" panose="02070309020205020404" pitchFamily="49" charset="0"/>
              <a:buChar char="o"/>
            </a:pPr>
            <a:r>
              <a:rPr lang="en-US" sz="2400" dirty="0"/>
              <a:t>Radiologists – 25.5% </a:t>
            </a:r>
          </a:p>
          <a:p>
            <a:pPr marL="471488" lvl="1" indent="-342900">
              <a:buFont typeface="Courier New" panose="02070309020205020404" pitchFamily="49" charset="0"/>
              <a:buChar char="o"/>
            </a:pPr>
            <a:r>
              <a:rPr lang="en-US" sz="2400" dirty="0"/>
              <a:t>Other specialties – (range 3 – 15%)</a:t>
            </a:r>
          </a:p>
          <a:p>
            <a:endParaRPr lang="en-US" dirty="0"/>
          </a:p>
        </p:txBody>
      </p:sp>
      <p:sp>
        <p:nvSpPr>
          <p:cNvPr id="4" name="TextBox 3"/>
          <p:cNvSpPr txBox="1"/>
          <p:nvPr/>
        </p:nvSpPr>
        <p:spPr>
          <a:xfrm>
            <a:off x="0" y="6581001"/>
            <a:ext cx="7855548" cy="276999"/>
          </a:xfrm>
          <a:prstGeom prst="rect">
            <a:avLst/>
          </a:prstGeom>
          <a:noFill/>
        </p:spPr>
        <p:txBody>
          <a:bodyPr wrap="none" rtlCol="0">
            <a:spAutoFit/>
          </a:bodyPr>
          <a:lstStyle/>
          <a:p>
            <a:r>
              <a:rPr lang="en-US" sz="1200" dirty="0">
                <a:solidFill>
                  <a:schemeClr val="tx1">
                    <a:lumMod val="75000"/>
                    <a:lumOff val="25000"/>
                  </a:schemeClr>
                </a:solidFill>
              </a:rPr>
              <a:t>Source: https://www.ama-assn.org/press-center/press-releases/ama-offers-first-national-estimate-telemedicine-use-physicians</a:t>
            </a:r>
          </a:p>
        </p:txBody>
      </p:sp>
    </p:spTree>
    <p:extLst>
      <p:ext uri="{BB962C8B-B14F-4D97-AF65-F5344CB8AC3E}">
        <p14:creationId xmlns:p14="http://schemas.microsoft.com/office/powerpoint/2010/main" val="110293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Telemedicine</a:t>
            </a:r>
            <a:br>
              <a:rPr lang="en-US" sz="4200" dirty="0"/>
            </a:br>
            <a:r>
              <a:rPr lang="en-US" sz="3600" dirty="0"/>
              <a:t>What Are the risks?</a:t>
            </a:r>
          </a:p>
        </p:txBody>
      </p:sp>
      <p:sp>
        <p:nvSpPr>
          <p:cNvPr id="3" name="Content Placeholder 2"/>
          <p:cNvSpPr>
            <a:spLocks noGrp="1"/>
          </p:cNvSpPr>
          <p:nvPr>
            <p:ph idx="1"/>
          </p:nvPr>
        </p:nvSpPr>
        <p:spPr>
          <a:xfrm>
            <a:off x="1024127" y="2209800"/>
            <a:ext cx="9720073" cy="4023360"/>
          </a:xfrm>
        </p:spPr>
        <p:txBody>
          <a:bodyPr>
            <a:normAutofit/>
          </a:bodyPr>
          <a:lstStyle/>
          <a:p>
            <a:pPr marL="228600" indent="-228600">
              <a:buClr>
                <a:schemeClr val="accent3">
                  <a:lumMod val="75000"/>
                </a:schemeClr>
              </a:buClr>
              <a:buFont typeface="Arial" panose="020B0604020202020204" pitchFamily="34" charset="0"/>
              <a:buChar char="•"/>
            </a:pPr>
            <a:r>
              <a:rPr lang="en-US" dirty="0"/>
              <a:t>Licensure and telemedicine law:</a:t>
            </a:r>
          </a:p>
          <a:p>
            <a:pPr marL="459486" lvl="1" indent="-285750">
              <a:buFont typeface="Courier New" panose="02070309020205020404" pitchFamily="49" charset="0"/>
              <a:buChar char="o"/>
            </a:pPr>
            <a:r>
              <a:rPr lang="en-US" dirty="0"/>
              <a:t>What are the laws in your state?</a:t>
            </a:r>
          </a:p>
          <a:p>
            <a:pPr marL="459486" lvl="1" indent="-285750">
              <a:buFont typeface="Courier New" panose="02070309020205020404" pitchFamily="49" charset="0"/>
              <a:buChar char="o"/>
            </a:pPr>
            <a:r>
              <a:rPr lang="en-US" dirty="0"/>
              <a:t>What are the laws in the state in which your patient is located?</a:t>
            </a:r>
          </a:p>
          <a:p>
            <a:pPr marL="459486" lvl="1" indent="-285750">
              <a:buFont typeface="Courier New" panose="02070309020205020404" pitchFamily="49" charset="0"/>
              <a:buChar char="o"/>
            </a:pPr>
            <a:r>
              <a:rPr lang="en-US" dirty="0"/>
              <a:t>How is telemedicine defined?</a:t>
            </a:r>
          </a:p>
          <a:p>
            <a:pPr marL="459486" lvl="1" indent="-285750">
              <a:buFont typeface="Courier New" panose="02070309020205020404" pitchFamily="49" charset="0"/>
              <a:buChar char="o"/>
            </a:pPr>
            <a:r>
              <a:rPr lang="en-US" dirty="0"/>
              <a:t>Do you need to be licensed in the state in which your patient in located?</a:t>
            </a:r>
          </a:p>
          <a:p>
            <a:pPr marL="228600" indent="-228600">
              <a:buClr>
                <a:schemeClr val="accent3">
                  <a:lumMod val="75000"/>
                </a:schemeClr>
              </a:buClr>
              <a:buFont typeface="Arial" panose="020B0604020202020204" pitchFamily="34" charset="0"/>
              <a:buChar char="•"/>
            </a:pPr>
            <a:r>
              <a:rPr lang="en-US" dirty="0"/>
              <a:t>Conditions being treated</a:t>
            </a:r>
          </a:p>
          <a:p>
            <a:pPr marL="228600" indent="-228600">
              <a:buClr>
                <a:schemeClr val="accent3">
                  <a:lumMod val="75000"/>
                </a:schemeClr>
              </a:buClr>
              <a:buFont typeface="Arial" panose="020B0604020202020204" pitchFamily="34" charset="0"/>
              <a:buChar char="•"/>
            </a:pPr>
            <a:r>
              <a:rPr lang="en-US" dirty="0"/>
              <a:t>Establishing physician-patient relationship</a:t>
            </a:r>
          </a:p>
          <a:p>
            <a:pPr marL="228600" indent="-228600">
              <a:buClr>
                <a:schemeClr val="accent3">
                  <a:lumMod val="75000"/>
                </a:schemeClr>
              </a:buClr>
              <a:buFont typeface="Arial" panose="020B0604020202020204" pitchFamily="34" charset="0"/>
              <a:buChar char="•"/>
            </a:pPr>
            <a:r>
              <a:rPr lang="en-US" dirty="0"/>
              <a:t>Privacy and security</a:t>
            </a:r>
          </a:p>
          <a:p>
            <a:pPr marL="228600" indent="-228600">
              <a:buClr>
                <a:schemeClr val="accent3">
                  <a:lumMod val="75000"/>
                </a:schemeClr>
              </a:buClr>
              <a:buFont typeface="Arial" panose="020B0604020202020204" pitchFamily="34" charset="0"/>
              <a:buChar char="•"/>
            </a:pPr>
            <a:r>
              <a:rPr lang="en-US" dirty="0"/>
              <a:t>Documentation</a:t>
            </a:r>
          </a:p>
          <a:p>
            <a:pPr marL="228600" indent="-228600">
              <a:buClr>
                <a:schemeClr val="accent3">
                  <a:lumMod val="75000"/>
                </a:schemeClr>
              </a:buClr>
              <a:buFont typeface="Arial" panose="020B0604020202020204" pitchFamily="34" charset="0"/>
              <a:buChar char="•"/>
            </a:pPr>
            <a:endParaRPr lang="en-US" dirty="0"/>
          </a:p>
          <a:p>
            <a:pPr marL="228600" indent="-228600">
              <a:buFont typeface="Arial" panose="020B0604020202020204" pitchFamily="34" charset="0"/>
              <a:buChar char="•"/>
            </a:pPr>
            <a:endParaRPr lang="en-US" dirty="0"/>
          </a:p>
        </p:txBody>
      </p:sp>
    </p:spTree>
    <p:extLst>
      <p:ext uri="{BB962C8B-B14F-4D97-AF65-F5344CB8AC3E}">
        <p14:creationId xmlns:p14="http://schemas.microsoft.com/office/powerpoint/2010/main" val="4129683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6900</TotalTime>
  <Words>5148</Words>
  <Application>Microsoft Macintosh PowerPoint</Application>
  <PresentationFormat>Widescreen</PresentationFormat>
  <Paragraphs>488</Paragraphs>
  <Slides>34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Courier New</vt:lpstr>
      <vt:lpstr>Tw Cen MT</vt:lpstr>
      <vt:lpstr>Tw Cen MT Condensed</vt:lpstr>
      <vt:lpstr>Wingdings</vt:lpstr>
      <vt:lpstr>Wingdings 3</vt:lpstr>
      <vt:lpstr>Integral</vt:lpstr>
      <vt:lpstr>Emerging risks in medicine</vt:lpstr>
      <vt:lpstr>Brian J. Murphy</vt:lpstr>
      <vt:lpstr>Disclosure</vt:lpstr>
      <vt:lpstr>Learning Objectives</vt:lpstr>
      <vt:lpstr>Risks Healthcare Professionals are Facing </vt:lpstr>
      <vt:lpstr>EMRs What Are the risks?</vt:lpstr>
      <vt:lpstr>EMRs What can you do?</vt:lpstr>
      <vt:lpstr>Telemedicine Who’s using it?</vt:lpstr>
      <vt:lpstr>Telemedicine What Are the risks?</vt:lpstr>
      <vt:lpstr>Telemedicine What Can I do?</vt:lpstr>
      <vt:lpstr>Advanced Practice professionals  Why is this important?</vt:lpstr>
      <vt:lpstr>Advanced Practice professionals  What Are the risks?</vt:lpstr>
      <vt:lpstr>Advanced Practice professionals  What Can I do?</vt:lpstr>
      <vt:lpstr>Advanced Practice professionals  What can I do?</vt:lpstr>
      <vt:lpstr>Opioids  What Are the risks?</vt:lpstr>
      <vt:lpstr>Opioids  What can I do?</vt:lpstr>
      <vt:lpstr>Patients Delaying care What Are the risks?</vt:lpstr>
      <vt:lpstr>Patients Delaying care What Can I do?</vt:lpstr>
      <vt:lpstr>Maternal Mortality  Why is this important?</vt:lpstr>
      <vt:lpstr>Maternal Mortality What are the risks?</vt:lpstr>
      <vt:lpstr>Maternal Mortality What Can I do?</vt:lpstr>
      <vt:lpstr>Genetic Testing What are the risks?</vt:lpstr>
      <vt:lpstr>Genetic Testing What can I do?</vt:lpstr>
      <vt:lpstr>Artificial Intelligence Why is this important?</vt:lpstr>
      <vt:lpstr>Artificial Intelligence What are the risks?</vt:lpstr>
      <vt:lpstr>Artificial Intelligence What can I do?</vt:lpstr>
      <vt:lpstr>Behavioral health Why is this important?</vt:lpstr>
      <vt:lpstr>Behavioral health What are the risks?</vt:lpstr>
      <vt:lpstr>Behavioral health What can I do?</vt:lpstr>
      <vt:lpstr>Burnout What are the risks?</vt:lpstr>
      <vt:lpstr>Burnout What can I do?</vt:lpstr>
      <vt:lpstr>In Summary</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Telemedicine</dc:title>
  <dc:creator>Hubbard_Reidy, Ingrid</dc:creator>
  <cp:lastModifiedBy>Matt Harney</cp:lastModifiedBy>
  <cp:revision>262</cp:revision>
  <dcterms:created xsi:type="dcterms:W3CDTF">2019-03-13T14:42:27Z</dcterms:created>
  <dcterms:modified xsi:type="dcterms:W3CDTF">2020-04-13T21:12:04Z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D4D1934F-F907-4C7E-B556-D9E03F98A59E</vt:lpwstr>
  </property>
  <property fmtid="{D5CDD505-2E9C-101B-9397-08002B2CF9AE}" pid="3" name="ArticulatePath">
    <vt:lpwstr>Presentation1</vt:lpwstr>
  </property>
</Properties>
</file>