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302" r:id="rId3"/>
    <p:sldId id="257" r:id="rId4"/>
    <p:sldId id="258" r:id="rId5"/>
    <p:sldId id="259" r:id="rId6"/>
    <p:sldId id="292" r:id="rId7"/>
    <p:sldId id="275" r:id="rId8"/>
    <p:sldId id="268" r:id="rId9"/>
    <p:sldId id="274" r:id="rId10"/>
    <p:sldId id="267" r:id="rId11"/>
    <p:sldId id="260" r:id="rId12"/>
    <p:sldId id="261" r:id="rId13"/>
    <p:sldId id="262" r:id="rId14"/>
    <p:sldId id="271" r:id="rId15"/>
    <p:sldId id="269" r:id="rId16"/>
    <p:sldId id="270" r:id="rId17"/>
    <p:sldId id="263" r:id="rId18"/>
    <p:sldId id="276" r:id="rId19"/>
    <p:sldId id="264" r:id="rId20"/>
    <p:sldId id="277" r:id="rId21"/>
    <p:sldId id="265" r:id="rId22"/>
    <p:sldId id="278" r:id="rId23"/>
    <p:sldId id="279" r:id="rId24"/>
    <p:sldId id="303" r:id="rId25"/>
    <p:sldId id="280" r:id="rId26"/>
    <p:sldId id="281" r:id="rId27"/>
    <p:sldId id="282" r:id="rId28"/>
    <p:sldId id="283" r:id="rId29"/>
    <p:sldId id="284" r:id="rId30"/>
    <p:sldId id="285" r:id="rId31"/>
    <p:sldId id="286" r:id="rId32"/>
    <p:sldId id="287" r:id="rId33"/>
    <p:sldId id="288" r:id="rId34"/>
    <p:sldId id="289" r:id="rId35"/>
    <p:sldId id="291" r:id="rId36"/>
    <p:sldId id="266" r:id="rId37"/>
    <p:sldId id="293" r:id="rId38"/>
    <p:sldId id="294" r:id="rId39"/>
    <p:sldId id="295" r:id="rId40"/>
    <p:sldId id="296" r:id="rId41"/>
    <p:sldId id="299" r:id="rId42"/>
    <p:sldId id="298" r:id="rId43"/>
    <p:sldId id="297" r:id="rId44"/>
    <p:sldId id="300" r:id="rId45"/>
    <p:sldId id="290" r:id="rId46"/>
    <p:sldId id="301" r:id="rId4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63333" autoAdjust="0"/>
  </p:normalViewPr>
  <p:slideViewPr>
    <p:cSldViewPr snapToGrid="0">
      <p:cViewPr varScale="1">
        <p:scale>
          <a:sx n="75" d="100"/>
          <a:sy n="75" d="100"/>
        </p:scale>
        <p:origin x="663"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49A87-953E-4E56-B1D4-7FC8335571BF}"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5AAD34-DAE5-4968-8112-EA089ACE1CC7}">
      <dgm:prSet custT="1"/>
      <dgm:spPr/>
      <dgm:t>
        <a:bodyPr/>
        <a:lstStyle/>
        <a:p>
          <a:pPr>
            <a:defRPr cap="all"/>
          </a:pPr>
          <a:r>
            <a:rPr lang="en-US" sz="2000" dirty="0"/>
            <a:t>Set aside your expectations</a:t>
          </a:r>
        </a:p>
      </dgm:t>
    </dgm:pt>
    <dgm:pt modelId="{8A154C3F-5599-4D26-A9A0-8B383059169E}" type="parTrans" cxnId="{65CDA934-ED28-475D-8426-A3B070ADBD0F}">
      <dgm:prSet/>
      <dgm:spPr/>
      <dgm:t>
        <a:bodyPr/>
        <a:lstStyle/>
        <a:p>
          <a:endParaRPr lang="en-US"/>
        </a:p>
      </dgm:t>
    </dgm:pt>
    <dgm:pt modelId="{57FAD7B6-ED66-4845-A9B3-D4974A409BDB}" type="sibTrans" cxnId="{65CDA934-ED28-475D-8426-A3B070ADBD0F}">
      <dgm:prSet/>
      <dgm:spPr/>
      <dgm:t>
        <a:bodyPr/>
        <a:lstStyle/>
        <a:p>
          <a:endParaRPr lang="en-US"/>
        </a:p>
      </dgm:t>
    </dgm:pt>
    <dgm:pt modelId="{B9426CE5-9765-4C69-A415-D6DF81F5BF1D}">
      <dgm:prSet/>
      <dgm:spPr/>
      <dgm:t>
        <a:bodyPr/>
        <a:lstStyle/>
        <a:p>
          <a:pPr>
            <a:defRPr cap="all"/>
          </a:pPr>
          <a:r>
            <a:rPr lang="en-US" dirty="0"/>
            <a:t>Dedicate this time to yourself</a:t>
          </a:r>
        </a:p>
      </dgm:t>
    </dgm:pt>
    <dgm:pt modelId="{955840CE-BC80-455C-822A-F7E428FD5B7E}" type="parTrans" cxnId="{2E3A0384-E0B4-492C-8D51-37947E95BD5D}">
      <dgm:prSet/>
      <dgm:spPr/>
      <dgm:t>
        <a:bodyPr/>
        <a:lstStyle/>
        <a:p>
          <a:endParaRPr lang="en-US"/>
        </a:p>
      </dgm:t>
    </dgm:pt>
    <dgm:pt modelId="{C2B452D6-CCF4-4772-BF26-FA22516330F6}" type="sibTrans" cxnId="{2E3A0384-E0B4-492C-8D51-37947E95BD5D}">
      <dgm:prSet/>
      <dgm:spPr/>
      <dgm:t>
        <a:bodyPr/>
        <a:lstStyle/>
        <a:p>
          <a:endParaRPr lang="en-US"/>
        </a:p>
      </dgm:t>
    </dgm:pt>
    <dgm:pt modelId="{907C8652-8FB0-4454-80DC-95550F4F3706}">
      <dgm:prSet/>
      <dgm:spPr/>
      <dgm:t>
        <a:bodyPr/>
        <a:lstStyle/>
        <a:p>
          <a:pPr>
            <a:defRPr cap="all"/>
          </a:pPr>
          <a:r>
            <a:rPr lang="en-US" dirty="0"/>
            <a:t>Focus on application and not acquisition of knowledge</a:t>
          </a:r>
        </a:p>
      </dgm:t>
    </dgm:pt>
    <dgm:pt modelId="{DDA4C3B6-C4E6-4CE1-9826-FA4C4E38884C}" type="parTrans" cxnId="{6D463235-72A8-4445-8FC2-9965FCCFF579}">
      <dgm:prSet/>
      <dgm:spPr/>
      <dgm:t>
        <a:bodyPr/>
        <a:lstStyle/>
        <a:p>
          <a:endParaRPr lang="en-US"/>
        </a:p>
      </dgm:t>
    </dgm:pt>
    <dgm:pt modelId="{54655DA3-641A-44A3-98D6-ABB70D713074}" type="sibTrans" cxnId="{6D463235-72A8-4445-8FC2-9965FCCFF579}">
      <dgm:prSet/>
      <dgm:spPr/>
      <dgm:t>
        <a:bodyPr/>
        <a:lstStyle/>
        <a:p>
          <a:endParaRPr lang="en-US"/>
        </a:p>
      </dgm:t>
    </dgm:pt>
    <dgm:pt modelId="{BF3DC3D2-7FB6-4DD4-B7C1-D4EEC2C130F0}" type="pres">
      <dgm:prSet presAssocID="{F1449A87-953E-4E56-B1D4-7FC8335571BF}" presName="root" presStyleCnt="0">
        <dgm:presLayoutVars>
          <dgm:dir/>
          <dgm:resizeHandles val="exact"/>
        </dgm:presLayoutVars>
      </dgm:prSet>
      <dgm:spPr/>
    </dgm:pt>
    <dgm:pt modelId="{86317A1D-C747-4940-BA76-C6A1054AD8E1}" type="pres">
      <dgm:prSet presAssocID="{E65AAD34-DAE5-4968-8112-EA089ACE1CC7}" presName="compNode" presStyleCnt="0"/>
      <dgm:spPr/>
    </dgm:pt>
    <dgm:pt modelId="{8EEB4CE6-17F9-4F17-A31D-81F6FDAD50B5}" type="pres">
      <dgm:prSet presAssocID="{E65AAD34-DAE5-4968-8112-EA089ACE1CC7}" presName="iconBgRect" presStyleLbl="bgShp" presStyleIdx="0" presStyleCnt="3"/>
      <dgm:spPr>
        <a:prstGeom prst="round2DiagRect">
          <a:avLst>
            <a:gd name="adj1" fmla="val 29727"/>
            <a:gd name="adj2" fmla="val 0"/>
          </a:avLst>
        </a:prstGeom>
      </dgm:spPr>
    </dgm:pt>
    <dgm:pt modelId="{6B76AC2A-86F1-4313-8069-9B3EC74220CE}" type="pres">
      <dgm:prSet presAssocID="{E65AAD34-DAE5-4968-8112-EA089ACE1C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B5C9A74-7B05-4A15-A498-A33CDF3EF1C9}" type="pres">
      <dgm:prSet presAssocID="{E65AAD34-DAE5-4968-8112-EA089ACE1CC7}" presName="spaceRect" presStyleCnt="0"/>
      <dgm:spPr/>
    </dgm:pt>
    <dgm:pt modelId="{681E8AA8-5794-4514-8AA1-C6C0652E9D5D}" type="pres">
      <dgm:prSet presAssocID="{E65AAD34-DAE5-4968-8112-EA089ACE1CC7}" presName="textRect" presStyleLbl="revTx" presStyleIdx="0" presStyleCnt="3">
        <dgm:presLayoutVars>
          <dgm:chMax val="1"/>
          <dgm:chPref val="1"/>
        </dgm:presLayoutVars>
      </dgm:prSet>
      <dgm:spPr/>
    </dgm:pt>
    <dgm:pt modelId="{AB72A94D-632E-4A69-B836-D4EC1D90A1AB}" type="pres">
      <dgm:prSet presAssocID="{57FAD7B6-ED66-4845-A9B3-D4974A409BDB}" presName="sibTrans" presStyleCnt="0"/>
      <dgm:spPr/>
    </dgm:pt>
    <dgm:pt modelId="{C15AB277-F22F-4179-91AD-6D18D5F70AA1}" type="pres">
      <dgm:prSet presAssocID="{B9426CE5-9765-4C69-A415-D6DF81F5BF1D}" presName="compNode" presStyleCnt="0"/>
      <dgm:spPr/>
    </dgm:pt>
    <dgm:pt modelId="{ADD0F2BA-42C5-45FB-AB37-F1D337D7DDD2}" type="pres">
      <dgm:prSet presAssocID="{B9426CE5-9765-4C69-A415-D6DF81F5BF1D}" presName="iconBgRect" presStyleLbl="bgShp" presStyleIdx="1" presStyleCnt="3"/>
      <dgm:spPr>
        <a:prstGeom prst="round2DiagRect">
          <a:avLst>
            <a:gd name="adj1" fmla="val 29727"/>
            <a:gd name="adj2" fmla="val 0"/>
          </a:avLst>
        </a:prstGeom>
      </dgm:spPr>
    </dgm:pt>
    <dgm:pt modelId="{2D592B0F-0066-4F9E-851F-B67F97A7D46E}" type="pres">
      <dgm:prSet presAssocID="{B9426CE5-9765-4C69-A415-D6DF81F5BF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ymnast - Floor Routine"/>
        </a:ext>
      </dgm:extLst>
    </dgm:pt>
    <dgm:pt modelId="{F43A5B41-59BC-4BB9-B949-23F008C0047D}" type="pres">
      <dgm:prSet presAssocID="{B9426CE5-9765-4C69-A415-D6DF81F5BF1D}" presName="spaceRect" presStyleCnt="0"/>
      <dgm:spPr/>
    </dgm:pt>
    <dgm:pt modelId="{FD6BC046-A07E-4DB4-BFEA-32C165E7FEB5}" type="pres">
      <dgm:prSet presAssocID="{B9426CE5-9765-4C69-A415-D6DF81F5BF1D}" presName="textRect" presStyleLbl="revTx" presStyleIdx="1" presStyleCnt="3">
        <dgm:presLayoutVars>
          <dgm:chMax val="1"/>
          <dgm:chPref val="1"/>
        </dgm:presLayoutVars>
      </dgm:prSet>
      <dgm:spPr/>
    </dgm:pt>
    <dgm:pt modelId="{E5A8B369-7F53-44B9-8DA6-0EDCF405DBEB}" type="pres">
      <dgm:prSet presAssocID="{C2B452D6-CCF4-4772-BF26-FA22516330F6}" presName="sibTrans" presStyleCnt="0"/>
      <dgm:spPr/>
    </dgm:pt>
    <dgm:pt modelId="{2F1E8BF8-E514-480D-A3B7-9BE39ADC70BC}" type="pres">
      <dgm:prSet presAssocID="{907C8652-8FB0-4454-80DC-95550F4F3706}" presName="compNode" presStyleCnt="0"/>
      <dgm:spPr/>
    </dgm:pt>
    <dgm:pt modelId="{CC4D0330-57F7-4AE9-9475-5F9A5BA314B1}" type="pres">
      <dgm:prSet presAssocID="{907C8652-8FB0-4454-80DC-95550F4F3706}" presName="iconBgRect" presStyleLbl="bgShp" presStyleIdx="2" presStyleCnt="3"/>
      <dgm:spPr>
        <a:prstGeom prst="round2DiagRect">
          <a:avLst>
            <a:gd name="adj1" fmla="val 29727"/>
            <a:gd name="adj2" fmla="val 0"/>
          </a:avLst>
        </a:prstGeom>
      </dgm:spPr>
    </dgm:pt>
    <dgm:pt modelId="{8775238C-284D-4528-AD01-7D820045A59F}" type="pres">
      <dgm:prSet presAssocID="{907C8652-8FB0-4454-80DC-95550F4F370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6F62DD1-E477-4469-80A1-2F46ADAB59B3}" type="pres">
      <dgm:prSet presAssocID="{907C8652-8FB0-4454-80DC-95550F4F3706}" presName="spaceRect" presStyleCnt="0"/>
      <dgm:spPr/>
    </dgm:pt>
    <dgm:pt modelId="{49EDAD49-032C-4317-A4CB-D4C76274AB39}" type="pres">
      <dgm:prSet presAssocID="{907C8652-8FB0-4454-80DC-95550F4F3706}" presName="textRect" presStyleLbl="revTx" presStyleIdx="2" presStyleCnt="3">
        <dgm:presLayoutVars>
          <dgm:chMax val="1"/>
          <dgm:chPref val="1"/>
        </dgm:presLayoutVars>
      </dgm:prSet>
      <dgm:spPr/>
    </dgm:pt>
  </dgm:ptLst>
  <dgm:cxnLst>
    <dgm:cxn modelId="{65CDA934-ED28-475D-8426-A3B070ADBD0F}" srcId="{F1449A87-953E-4E56-B1D4-7FC8335571BF}" destId="{E65AAD34-DAE5-4968-8112-EA089ACE1CC7}" srcOrd="0" destOrd="0" parTransId="{8A154C3F-5599-4D26-A9A0-8B383059169E}" sibTransId="{57FAD7B6-ED66-4845-A9B3-D4974A409BDB}"/>
    <dgm:cxn modelId="{6D463235-72A8-4445-8FC2-9965FCCFF579}" srcId="{F1449A87-953E-4E56-B1D4-7FC8335571BF}" destId="{907C8652-8FB0-4454-80DC-95550F4F3706}" srcOrd="2" destOrd="0" parTransId="{DDA4C3B6-C4E6-4CE1-9826-FA4C4E38884C}" sibTransId="{54655DA3-641A-44A3-98D6-ABB70D713074}"/>
    <dgm:cxn modelId="{3A381366-F4A0-4983-8395-BA017223A53D}" type="presOf" srcId="{F1449A87-953E-4E56-B1D4-7FC8335571BF}" destId="{BF3DC3D2-7FB6-4DD4-B7C1-D4EEC2C130F0}" srcOrd="0" destOrd="0" presId="urn:microsoft.com/office/officeart/2018/5/layout/IconLeafLabelList"/>
    <dgm:cxn modelId="{2E3A0384-E0B4-492C-8D51-37947E95BD5D}" srcId="{F1449A87-953E-4E56-B1D4-7FC8335571BF}" destId="{B9426CE5-9765-4C69-A415-D6DF81F5BF1D}" srcOrd="1" destOrd="0" parTransId="{955840CE-BC80-455C-822A-F7E428FD5B7E}" sibTransId="{C2B452D6-CCF4-4772-BF26-FA22516330F6}"/>
    <dgm:cxn modelId="{3ED28C99-E331-4052-8D1C-48FD02C913F4}" type="presOf" srcId="{E65AAD34-DAE5-4968-8112-EA089ACE1CC7}" destId="{681E8AA8-5794-4514-8AA1-C6C0652E9D5D}" srcOrd="0" destOrd="0" presId="urn:microsoft.com/office/officeart/2018/5/layout/IconLeafLabelList"/>
    <dgm:cxn modelId="{783147E1-1538-43BD-A4C3-0F4BFC3AAB8B}" type="presOf" srcId="{907C8652-8FB0-4454-80DC-95550F4F3706}" destId="{49EDAD49-032C-4317-A4CB-D4C76274AB39}" srcOrd="0" destOrd="0" presId="urn:microsoft.com/office/officeart/2018/5/layout/IconLeafLabelList"/>
    <dgm:cxn modelId="{7B67FBE7-E797-45AD-AE32-EA7B66636E1F}" type="presOf" srcId="{B9426CE5-9765-4C69-A415-D6DF81F5BF1D}" destId="{FD6BC046-A07E-4DB4-BFEA-32C165E7FEB5}" srcOrd="0" destOrd="0" presId="urn:microsoft.com/office/officeart/2018/5/layout/IconLeafLabelList"/>
    <dgm:cxn modelId="{A5AF130F-8606-4081-8DF7-CDDE01B8689E}" type="presParOf" srcId="{BF3DC3D2-7FB6-4DD4-B7C1-D4EEC2C130F0}" destId="{86317A1D-C747-4940-BA76-C6A1054AD8E1}" srcOrd="0" destOrd="0" presId="urn:microsoft.com/office/officeart/2018/5/layout/IconLeafLabelList"/>
    <dgm:cxn modelId="{8BD8EA81-D3B3-4F9C-BAB3-9D10D1723520}" type="presParOf" srcId="{86317A1D-C747-4940-BA76-C6A1054AD8E1}" destId="{8EEB4CE6-17F9-4F17-A31D-81F6FDAD50B5}" srcOrd="0" destOrd="0" presId="urn:microsoft.com/office/officeart/2018/5/layout/IconLeafLabelList"/>
    <dgm:cxn modelId="{DCC78ECD-51F0-4B15-BD94-88EC746330BD}" type="presParOf" srcId="{86317A1D-C747-4940-BA76-C6A1054AD8E1}" destId="{6B76AC2A-86F1-4313-8069-9B3EC74220CE}" srcOrd="1" destOrd="0" presId="urn:microsoft.com/office/officeart/2018/5/layout/IconLeafLabelList"/>
    <dgm:cxn modelId="{E7533397-48BD-4D29-AB65-5FA7AF383209}" type="presParOf" srcId="{86317A1D-C747-4940-BA76-C6A1054AD8E1}" destId="{1B5C9A74-7B05-4A15-A498-A33CDF3EF1C9}" srcOrd="2" destOrd="0" presId="urn:microsoft.com/office/officeart/2018/5/layout/IconLeafLabelList"/>
    <dgm:cxn modelId="{B687F667-73C8-46E5-A50D-470F4E7AA496}" type="presParOf" srcId="{86317A1D-C747-4940-BA76-C6A1054AD8E1}" destId="{681E8AA8-5794-4514-8AA1-C6C0652E9D5D}" srcOrd="3" destOrd="0" presId="urn:microsoft.com/office/officeart/2018/5/layout/IconLeafLabelList"/>
    <dgm:cxn modelId="{DF937784-F1BB-44B2-A548-9535BD136202}" type="presParOf" srcId="{BF3DC3D2-7FB6-4DD4-B7C1-D4EEC2C130F0}" destId="{AB72A94D-632E-4A69-B836-D4EC1D90A1AB}" srcOrd="1" destOrd="0" presId="urn:microsoft.com/office/officeart/2018/5/layout/IconLeafLabelList"/>
    <dgm:cxn modelId="{B5CBC8EC-2566-43EA-9202-69339B51EA52}" type="presParOf" srcId="{BF3DC3D2-7FB6-4DD4-B7C1-D4EEC2C130F0}" destId="{C15AB277-F22F-4179-91AD-6D18D5F70AA1}" srcOrd="2" destOrd="0" presId="urn:microsoft.com/office/officeart/2018/5/layout/IconLeafLabelList"/>
    <dgm:cxn modelId="{4C219FCD-5C5B-4C9A-97ED-5CA128BC47E5}" type="presParOf" srcId="{C15AB277-F22F-4179-91AD-6D18D5F70AA1}" destId="{ADD0F2BA-42C5-45FB-AB37-F1D337D7DDD2}" srcOrd="0" destOrd="0" presId="urn:microsoft.com/office/officeart/2018/5/layout/IconLeafLabelList"/>
    <dgm:cxn modelId="{17DF3CE1-0D23-414B-97EF-758D3BBE9257}" type="presParOf" srcId="{C15AB277-F22F-4179-91AD-6D18D5F70AA1}" destId="{2D592B0F-0066-4F9E-851F-B67F97A7D46E}" srcOrd="1" destOrd="0" presId="urn:microsoft.com/office/officeart/2018/5/layout/IconLeafLabelList"/>
    <dgm:cxn modelId="{4784171F-5561-487C-B3D3-1F48EE342E0F}" type="presParOf" srcId="{C15AB277-F22F-4179-91AD-6D18D5F70AA1}" destId="{F43A5B41-59BC-4BB9-B949-23F008C0047D}" srcOrd="2" destOrd="0" presId="urn:microsoft.com/office/officeart/2018/5/layout/IconLeafLabelList"/>
    <dgm:cxn modelId="{81E39072-7331-447C-B0FB-87923ED7E673}" type="presParOf" srcId="{C15AB277-F22F-4179-91AD-6D18D5F70AA1}" destId="{FD6BC046-A07E-4DB4-BFEA-32C165E7FEB5}" srcOrd="3" destOrd="0" presId="urn:microsoft.com/office/officeart/2018/5/layout/IconLeafLabelList"/>
    <dgm:cxn modelId="{45302ADD-838F-4F59-A823-FD8B0193AACF}" type="presParOf" srcId="{BF3DC3D2-7FB6-4DD4-B7C1-D4EEC2C130F0}" destId="{E5A8B369-7F53-44B9-8DA6-0EDCF405DBEB}" srcOrd="3" destOrd="0" presId="urn:microsoft.com/office/officeart/2018/5/layout/IconLeafLabelList"/>
    <dgm:cxn modelId="{E6383D39-4231-49BD-B226-EAEBB89549A4}" type="presParOf" srcId="{BF3DC3D2-7FB6-4DD4-B7C1-D4EEC2C130F0}" destId="{2F1E8BF8-E514-480D-A3B7-9BE39ADC70BC}" srcOrd="4" destOrd="0" presId="urn:microsoft.com/office/officeart/2018/5/layout/IconLeafLabelList"/>
    <dgm:cxn modelId="{2029BD25-45FC-4B24-B7F3-174533A02524}" type="presParOf" srcId="{2F1E8BF8-E514-480D-A3B7-9BE39ADC70BC}" destId="{CC4D0330-57F7-4AE9-9475-5F9A5BA314B1}" srcOrd="0" destOrd="0" presId="urn:microsoft.com/office/officeart/2018/5/layout/IconLeafLabelList"/>
    <dgm:cxn modelId="{FC380E0E-1169-44C1-8206-DD22075BBC94}" type="presParOf" srcId="{2F1E8BF8-E514-480D-A3B7-9BE39ADC70BC}" destId="{8775238C-284D-4528-AD01-7D820045A59F}" srcOrd="1" destOrd="0" presId="urn:microsoft.com/office/officeart/2018/5/layout/IconLeafLabelList"/>
    <dgm:cxn modelId="{C61D0B97-02B3-404D-BF48-1FDE6CF19B44}" type="presParOf" srcId="{2F1E8BF8-E514-480D-A3B7-9BE39ADC70BC}" destId="{46F62DD1-E477-4469-80A1-2F46ADAB59B3}" srcOrd="2" destOrd="0" presId="urn:microsoft.com/office/officeart/2018/5/layout/IconLeafLabelList"/>
    <dgm:cxn modelId="{FE76773F-9D4B-4892-AF47-FC33CB6CC8C6}" type="presParOf" srcId="{2F1E8BF8-E514-480D-A3B7-9BE39ADC70BC}" destId="{49EDAD49-032C-4317-A4CB-D4C76274AB3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28344-0963-4190-AAC3-9ED7CB734343}"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09ED692-457D-488A-A072-DDA391278134}">
      <dgm:prSet custT="1"/>
      <dgm:spPr/>
      <dgm:t>
        <a:bodyPr/>
        <a:lstStyle/>
        <a:p>
          <a:pPr>
            <a:defRPr cap="all"/>
          </a:pPr>
          <a:r>
            <a:rPr lang="en-US" sz="2000" dirty="0"/>
            <a:t>Examine the barriers to a healthy and happy physician workforce.</a:t>
          </a:r>
        </a:p>
      </dgm:t>
    </dgm:pt>
    <dgm:pt modelId="{59F73632-5C24-4B8F-BADA-0D7E238D3AC5}" type="parTrans" cxnId="{F6BBA8EB-E38E-4143-96B1-C53E99D14884}">
      <dgm:prSet/>
      <dgm:spPr/>
      <dgm:t>
        <a:bodyPr/>
        <a:lstStyle/>
        <a:p>
          <a:endParaRPr lang="en-US"/>
        </a:p>
      </dgm:t>
    </dgm:pt>
    <dgm:pt modelId="{CEC05572-8905-49EC-BED9-2CCCC314EFBD}" type="sibTrans" cxnId="{F6BBA8EB-E38E-4143-96B1-C53E99D14884}">
      <dgm:prSet/>
      <dgm:spPr/>
      <dgm:t>
        <a:bodyPr/>
        <a:lstStyle/>
        <a:p>
          <a:endParaRPr lang="en-US"/>
        </a:p>
      </dgm:t>
    </dgm:pt>
    <dgm:pt modelId="{0BEE6F4D-98CB-49D3-BCA4-EEB8A9731276}">
      <dgm:prSet custT="1"/>
      <dgm:spPr/>
      <dgm:t>
        <a:bodyPr/>
        <a:lstStyle/>
        <a:p>
          <a:pPr>
            <a:defRPr cap="all"/>
          </a:pPr>
          <a:r>
            <a:rPr lang="en-US" sz="2000" dirty="0"/>
            <a:t>Examine the reasons to pursue a healthy and happy physician workforce.</a:t>
          </a:r>
        </a:p>
      </dgm:t>
    </dgm:pt>
    <dgm:pt modelId="{BE280637-28EE-4FA4-8673-783148011EA7}" type="parTrans" cxnId="{70BA35FA-7E3F-46F1-A5ED-17CFE58B10C0}">
      <dgm:prSet/>
      <dgm:spPr/>
      <dgm:t>
        <a:bodyPr/>
        <a:lstStyle/>
        <a:p>
          <a:endParaRPr lang="en-US"/>
        </a:p>
      </dgm:t>
    </dgm:pt>
    <dgm:pt modelId="{007A8070-8594-4289-8CC9-A93164DC853E}" type="sibTrans" cxnId="{70BA35FA-7E3F-46F1-A5ED-17CFE58B10C0}">
      <dgm:prSet/>
      <dgm:spPr/>
      <dgm:t>
        <a:bodyPr/>
        <a:lstStyle/>
        <a:p>
          <a:endParaRPr lang="en-US"/>
        </a:p>
      </dgm:t>
    </dgm:pt>
    <dgm:pt modelId="{857D39B0-1E80-4308-9B70-44F501F9B73C}">
      <dgm:prSet/>
      <dgm:spPr/>
      <dgm:t>
        <a:bodyPr/>
        <a:lstStyle/>
        <a:p>
          <a:pPr>
            <a:defRPr cap="all"/>
          </a:pPr>
          <a:r>
            <a:rPr lang="en-US" dirty="0"/>
            <a:t>Recognize the scope of the physician burnout crisis</a:t>
          </a:r>
        </a:p>
      </dgm:t>
    </dgm:pt>
    <dgm:pt modelId="{5DD93259-2053-49A8-844C-7BA71EECEF76}" type="parTrans" cxnId="{A5B1E0F9-E958-446A-828D-A5568E1307E0}">
      <dgm:prSet/>
      <dgm:spPr/>
      <dgm:t>
        <a:bodyPr/>
        <a:lstStyle/>
        <a:p>
          <a:endParaRPr lang="en-US"/>
        </a:p>
      </dgm:t>
    </dgm:pt>
    <dgm:pt modelId="{1E90D40D-1F1B-4522-8C83-F4B0FD548EED}" type="sibTrans" cxnId="{A5B1E0F9-E958-446A-828D-A5568E1307E0}">
      <dgm:prSet/>
      <dgm:spPr/>
      <dgm:t>
        <a:bodyPr/>
        <a:lstStyle/>
        <a:p>
          <a:endParaRPr lang="en-US"/>
        </a:p>
      </dgm:t>
    </dgm:pt>
    <dgm:pt modelId="{FBD68790-834E-4349-AD76-B33AA17D5A84}">
      <dgm:prSet/>
      <dgm:spPr/>
      <dgm:t>
        <a:bodyPr/>
        <a:lstStyle/>
        <a:p>
          <a:pPr>
            <a:defRPr cap="all"/>
          </a:pPr>
          <a:r>
            <a:rPr lang="en-US" dirty="0"/>
            <a:t>Describe an actionable method of pursuing health in ourselves and our patients</a:t>
          </a:r>
        </a:p>
      </dgm:t>
    </dgm:pt>
    <dgm:pt modelId="{5556FEA7-5E44-4D1B-B6D3-6252DEF46AA7}" type="parTrans" cxnId="{346F21C0-63DB-4693-8CC8-E383EAB5210E}">
      <dgm:prSet/>
      <dgm:spPr/>
      <dgm:t>
        <a:bodyPr/>
        <a:lstStyle/>
        <a:p>
          <a:endParaRPr lang="en-US"/>
        </a:p>
      </dgm:t>
    </dgm:pt>
    <dgm:pt modelId="{5216EF7C-6D14-4CAB-84F5-09624A36CDD8}" type="sibTrans" cxnId="{346F21C0-63DB-4693-8CC8-E383EAB5210E}">
      <dgm:prSet/>
      <dgm:spPr/>
      <dgm:t>
        <a:bodyPr/>
        <a:lstStyle/>
        <a:p>
          <a:endParaRPr lang="en-US"/>
        </a:p>
      </dgm:t>
    </dgm:pt>
    <dgm:pt modelId="{647BCEE1-C352-407D-B839-135C93A22664}">
      <dgm:prSet/>
      <dgm:spPr/>
      <dgm:t>
        <a:bodyPr/>
        <a:lstStyle/>
        <a:p>
          <a:pPr>
            <a:defRPr cap="all"/>
          </a:pPr>
          <a:r>
            <a:rPr lang="en-US" dirty="0"/>
            <a:t>Apply this method to our own personal situation and our patients</a:t>
          </a:r>
        </a:p>
      </dgm:t>
    </dgm:pt>
    <dgm:pt modelId="{7A44C506-03BB-45B7-A0B4-198AA5831574}" type="parTrans" cxnId="{0095EBD0-45F9-433B-A849-95516E5F4ECC}">
      <dgm:prSet/>
      <dgm:spPr/>
      <dgm:t>
        <a:bodyPr/>
        <a:lstStyle/>
        <a:p>
          <a:endParaRPr lang="en-US"/>
        </a:p>
      </dgm:t>
    </dgm:pt>
    <dgm:pt modelId="{35C5F1CF-CC42-4B4B-A10F-D3DA10D290F8}" type="sibTrans" cxnId="{0095EBD0-45F9-433B-A849-95516E5F4ECC}">
      <dgm:prSet/>
      <dgm:spPr/>
      <dgm:t>
        <a:bodyPr/>
        <a:lstStyle/>
        <a:p>
          <a:endParaRPr lang="en-US"/>
        </a:p>
      </dgm:t>
    </dgm:pt>
    <dgm:pt modelId="{71F81437-1152-48E4-936B-2B3CC992CA20}" type="pres">
      <dgm:prSet presAssocID="{EC828344-0963-4190-AAC3-9ED7CB734343}" presName="root" presStyleCnt="0">
        <dgm:presLayoutVars>
          <dgm:dir/>
          <dgm:resizeHandles val="exact"/>
        </dgm:presLayoutVars>
      </dgm:prSet>
      <dgm:spPr/>
    </dgm:pt>
    <dgm:pt modelId="{0C681CA5-4724-4F8D-8B85-7AB4898281C0}" type="pres">
      <dgm:prSet presAssocID="{C09ED692-457D-488A-A072-DDA391278134}" presName="compNode" presStyleCnt="0"/>
      <dgm:spPr/>
    </dgm:pt>
    <dgm:pt modelId="{BAC79E5C-6E4C-42DC-8065-BACC5051BB91}" type="pres">
      <dgm:prSet presAssocID="{C09ED692-457D-488A-A072-DDA391278134}" presName="iconBgRect" presStyleLbl="bgShp" presStyleIdx="0" presStyleCnt="5"/>
      <dgm:spPr>
        <a:prstGeom prst="round2DiagRect">
          <a:avLst>
            <a:gd name="adj1" fmla="val 29727"/>
            <a:gd name="adj2" fmla="val 0"/>
          </a:avLst>
        </a:prstGeom>
      </dgm:spPr>
    </dgm:pt>
    <dgm:pt modelId="{E8BE1A30-321E-4E5E-A7B0-2701B540FD04}" type="pres">
      <dgm:prSet presAssocID="{C09ED692-457D-488A-A072-DDA39127813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lth"/>
        </a:ext>
      </dgm:extLst>
    </dgm:pt>
    <dgm:pt modelId="{00DB8F5E-6544-44CA-8C3E-59EAF1EEE643}" type="pres">
      <dgm:prSet presAssocID="{C09ED692-457D-488A-A072-DDA391278134}" presName="spaceRect" presStyleCnt="0"/>
      <dgm:spPr/>
    </dgm:pt>
    <dgm:pt modelId="{E9858A60-408B-47A0-8C10-1CC0E7659EC4}" type="pres">
      <dgm:prSet presAssocID="{C09ED692-457D-488A-A072-DDA391278134}" presName="textRect" presStyleLbl="revTx" presStyleIdx="0" presStyleCnt="5" custScaleY="100961">
        <dgm:presLayoutVars>
          <dgm:chMax val="1"/>
          <dgm:chPref val="1"/>
        </dgm:presLayoutVars>
      </dgm:prSet>
      <dgm:spPr/>
    </dgm:pt>
    <dgm:pt modelId="{C3CFB399-82F0-4EB9-A998-9168079E78F2}" type="pres">
      <dgm:prSet presAssocID="{CEC05572-8905-49EC-BED9-2CCCC314EFBD}" presName="sibTrans" presStyleCnt="0"/>
      <dgm:spPr/>
    </dgm:pt>
    <dgm:pt modelId="{058C6735-2624-4EE8-A096-7C63FD266CB3}" type="pres">
      <dgm:prSet presAssocID="{0BEE6F4D-98CB-49D3-BCA4-EEB8A9731276}" presName="compNode" presStyleCnt="0"/>
      <dgm:spPr/>
    </dgm:pt>
    <dgm:pt modelId="{1133DCDD-C74D-478F-8538-DB4B13B807B6}" type="pres">
      <dgm:prSet presAssocID="{0BEE6F4D-98CB-49D3-BCA4-EEB8A9731276}" presName="iconBgRect" presStyleLbl="bgShp" presStyleIdx="1" presStyleCnt="5"/>
      <dgm:spPr>
        <a:prstGeom prst="round2DiagRect">
          <a:avLst>
            <a:gd name="adj1" fmla="val 29727"/>
            <a:gd name="adj2" fmla="val 0"/>
          </a:avLst>
        </a:prstGeom>
      </dgm:spPr>
    </dgm:pt>
    <dgm:pt modelId="{9A3845AC-A7EC-453A-896B-CA515201130E}" type="pres">
      <dgm:prSet presAssocID="{0BEE6F4D-98CB-49D3-BCA4-EEB8A973127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1FE4D3E7-40BF-4274-A6EB-CB0B0CBEB6E9}" type="pres">
      <dgm:prSet presAssocID="{0BEE6F4D-98CB-49D3-BCA4-EEB8A9731276}" presName="spaceRect" presStyleCnt="0"/>
      <dgm:spPr/>
    </dgm:pt>
    <dgm:pt modelId="{1027780C-37BE-431C-81CE-1C5BA5287DF8}" type="pres">
      <dgm:prSet presAssocID="{0BEE6F4D-98CB-49D3-BCA4-EEB8A9731276}" presName="textRect" presStyleLbl="revTx" presStyleIdx="1" presStyleCnt="5">
        <dgm:presLayoutVars>
          <dgm:chMax val="1"/>
          <dgm:chPref val="1"/>
        </dgm:presLayoutVars>
      </dgm:prSet>
      <dgm:spPr/>
    </dgm:pt>
    <dgm:pt modelId="{E736D2A7-F39D-4822-9333-AEB42BC9B6C6}" type="pres">
      <dgm:prSet presAssocID="{007A8070-8594-4289-8CC9-A93164DC853E}" presName="sibTrans" presStyleCnt="0"/>
      <dgm:spPr/>
    </dgm:pt>
    <dgm:pt modelId="{B51DFF48-6845-43EB-BCF8-2ADB92216579}" type="pres">
      <dgm:prSet presAssocID="{857D39B0-1E80-4308-9B70-44F501F9B73C}" presName="compNode" presStyleCnt="0"/>
      <dgm:spPr/>
    </dgm:pt>
    <dgm:pt modelId="{70B1663D-34CA-4E7E-9EAE-273EB080703A}" type="pres">
      <dgm:prSet presAssocID="{857D39B0-1E80-4308-9B70-44F501F9B73C}" presName="iconBgRect" presStyleLbl="bgShp" presStyleIdx="2" presStyleCnt="5"/>
      <dgm:spPr>
        <a:prstGeom prst="round2DiagRect">
          <a:avLst>
            <a:gd name="adj1" fmla="val 29727"/>
            <a:gd name="adj2" fmla="val 0"/>
          </a:avLst>
        </a:prstGeom>
      </dgm:spPr>
    </dgm:pt>
    <dgm:pt modelId="{E3C90C22-FD73-4D66-B49D-4C5183D90835}" type="pres">
      <dgm:prSet presAssocID="{857D39B0-1E80-4308-9B70-44F501F9B73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Secure"/>
        </a:ext>
      </dgm:extLst>
    </dgm:pt>
    <dgm:pt modelId="{AD16C699-F74A-4EB7-8133-60DA5CA104B5}" type="pres">
      <dgm:prSet presAssocID="{857D39B0-1E80-4308-9B70-44F501F9B73C}" presName="spaceRect" presStyleCnt="0"/>
      <dgm:spPr/>
    </dgm:pt>
    <dgm:pt modelId="{D7F4C971-45A7-4576-B705-4FF1A8FB88B2}" type="pres">
      <dgm:prSet presAssocID="{857D39B0-1E80-4308-9B70-44F501F9B73C}" presName="textRect" presStyleLbl="revTx" presStyleIdx="2" presStyleCnt="5">
        <dgm:presLayoutVars>
          <dgm:chMax val="1"/>
          <dgm:chPref val="1"/>
        </dgm:presLayoutVars>
      </dgm:prSet>
      <dgm:spPr/>
    </dgm:pt>
    <dgm:pt modelId="{C37C4762-15F0-487D-8D8A-125935D48F7D}" type="pres">
      <dgm:prSet presAssocID="{1E90D40D-1F1B-4522-8C83-F4B0FD548EED}" presName="sibTrans" presStyleCnt="0"/>
      <dgm:spPr/>
    </dgm:pt>
    <dgm:pt modelId="{1ED134CC-1D68-4AC4-BFEB-49BD2C6B17EF}" type="pres">
      <dgm:prSet presAssocID="{FBD68790-834E-4349-AD76-B33AA17D5A84}" presName="compNode" presStyleCnt="0"/>
      <dgm:spPr/>
    </dgm:pt>
    <dgm:pt modelId="{B296AF06-7DD2-41C3-96D3-D09D1E81E26E}" type="pres">
      <dgm:prSet presAssocID="{FBD68790-834E-4349-AD76-B33AA17D5A84}" presName="iconBgRect" presStyleLbl="bgShp" presStyleIdx="3" presStyleCnt="5"/>
      <dgm:spPr>
        <a:prstGeom prst="round2DiagRect">
          <a:avLst>
            <a:gd name="adj1" fmla="val 29727"/>
            <a:gd name="adj2" fmla="val 0"/>
          </a:avLst>
        </a:prstGeom>
      </dgm:spPr>
    </dgm:pt>
    <dgm:pt modelId="{10E2B1C0-8327-40F1-BC7C-259DD1AFC3A2}" type="pres">
      <dgm:prSet presAssocID="{FBD68790-834E-4349-AD76-B33AA17D5A8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First Aid"/>
        </a:ext>
      </dgm:extLst>
    </dgm:pt>
    <dgm:pt modelId="{12A44D49-1AAF-4B88-9882-B8254C03A39E}" type="pres">
      <dgm:prSet presAssocID="{FBD68790-834E-4349-AD76-B33AA17D5A84}" presName="spaceRect" presStyleCnt="0"/>
      <dgm:spPr/>
    </dgm:pt>
    <dgm:pt modelId="{A7610353-A0EF-4D36-98C2-08468F4B6D56}" type="pres">
      <dgm:prSet presAssocID="{FBD68790-834E-4349-AD76-B33AA17D5A84}" presName="textRect" presStyleLbl="revTx" presStyleIdx="3" presStyleCnt="5">
        <dgm:presLayoutVars>
          <dgm:chMax val="1"/>
          <dgm:chPref val="1"/>
        </dgm:presLayoutVars>
      </dgm:prSet>
      <dgm:spPr/>
    </dgm:pt>
    <dgm:pt modelId="{5569CA52-AA78-48E0-A944-E8EB5E4C9017}" type="pres">
      <dgm:prSet presAssocID="{5216EF7C-6D14-4CAB-84F5-09624A36CDD8}" presName="sibTrans" presStyleCnt="0"/>
      <dgm:spPr/>
    </dgm:pt>
    <dgm:pt modelId="{DD154B36-E2BE-4CEC-9C1B-9D2F544B3EDC}" type="pres">
      <dgm:prSet presAssocID="{647BCEE1-C352-407D-B839-135C93A22664}" presName="compNode" presStyleCnt="0"/>
      <dgm:spPr/>
    </dgm:pt>
    <dgm:pt modelId="{B0BD0225-0407-4496-9299-1ED79CD90E47}" type="pres">
      <dgm:prSet presAssocID="{647BCEE1-C352-407D-B839-135C93A22664}" presName="iconBgRect" presStyleLbl="bgShp" presStyleIdx="4" presStyleCnt="5"/>
      <dgm:spPr>
        <a:prstGeom prst="round2DiagRect">
          <a:avLst>
            <a:gd name="adj1" fmla="val 29727"/>
            <a:gd name="adj2" fmla="val 0"/>
          </a:avLst>
        </a:prstGeom>
      </dgm:spPr>
    </dgm:pt>
    <dgm:pt modelId="{060BFA95-6E3C-49E4-98B9-FD2F6D9B9818}" type="pres">
      <dgm:prSet presAssocID="{647BCEE1-C352-407D-B839-135C93A2266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4C92876B-2F0F-4D09-9591-D5673D544FF6}" type="pres">
      <dgm:prSet presAssocID="{647BCEE1-C352-407D-B839-135C93A22664}" presName="spaceRect" presStyleCnt="0"/>
      <dgm:spPr/>
    </dgm:pt>
    <dgm:pt modelId="{14119968-F24C-405D-A75F-ABF9E0864D57}" type="pres">
      <dgm:prSet presAssocID="{647BCEE1-C352-407D-B839-135C93A22664}" presName="textRect" presStyleLbl="revTx" presStyleIdx="4" presStyleCnt="5">
        <dgm:presLayoutVars>
          <dgm:chMax val="1"/>
          <dgm:chPref val="1"/>
        </dgm:presLayoutVars>
      </dgm:prSet>
      <dgm:spPr/>
    </dgm:pt>
  </dgm:ptLst>
  <dgm:cxnLst>
    <dgm:cxn modelId="{9FAE0E2D-E2C9-4C30-9053-0B107BDA5EB4}" type="presOf" srcId="{647BCEE1-C352-407D-B839-135C93A22664}" destId="{14119968-F24C-405D-A75F-ABF9E0864D57}" srcOrd="0" destOrd="0" presId="urn:microsoft.com/office/officeart/2018/5/layout/IconLeafLabelList"/>
    <dgm:cxn modelId="{DE8A663F-6119-4447-AD66-69AA500095BD}" type="presOf" srcId="{C09ED692-457D-488A-A072-DDA391278134}" destId="{E9858A60-408B-47A0-8C10-1CC0E7659EC4}" srcOrd="0" destOrd="0" presId="urn:microsoft.com/office/officeart/2018/5/layout/IconLeafLabelList"/>
    <dgm:cxn modelId="{12922A6B-B775-4663-88F6-6DF57961E217}" type="presOf" srcId="{FBD68790-834E-4349-AD76-B33AA17D5A84}" destId="{A7610353-A0EF-4D36-98C2-08468F4B6D56}" srcOrd="0" destOrd="0" presId="urn:microsoft.com/office/officeart/2018/5/layout/IconLeafLabelList"/>
    <dgm:cxn modelId="{6296154C-C4E5-4D41-9FEB-59454138597C}" type="presOf" srcId="{857D39B0-1E80-4308-9B70-44F501F9B73C}" destId="{D7F4C971-45A7-4576-B705-4FF1A8FB88B2}" srcOrd="0" destOrd="0" presId="urn:microsoft.com/office/officeart/2018/5/layout/IconLeafLabelList"/>
    <dgm:cxn modelId="{346F21C0-63DB-4693-8CC8-E383EAB5210E}" srcId="{EC828344-0963-4190-AAC3-9ED7CB734343}" destId="{FBD68790-834E-4349-AD76-B33AA17D5A84}" srcOrd="3" destOrd="0" parTransId="{5556FEA7-5E44-4D1B-B6D3-6252DEF46AA7}" sibTransId="{5216EF7C-6D14-4CAB-84F5-09624A36CDD8}"/>
    <dgm:cxn modelId="{0095EBD0-45F9-433B-A849-95516E5F4ECC}" srcId="{EC828344-0963-4190-AAC3-9ED7CB734343}" destId="{647BCEE1-C352-407D-B839-135C93A22664}" srcOrd="4" destOrd="0" parTransId="{7A44C506-03BB-45B7-A0B4-198AA5831574}" sibTransId="{35C5F1CF-CC42-4B4B-A10F-D3DA10D290F8}"/>
    <dgm:cxn modelId="{8362D6DE-4398-4AAC-97D8-F4E4459F8161}" type="presOf" srcId="{EC828344-0963-4190-AAC3-9ED7CB734343}" destId="{71F81437-1152-48E4-936B-2B3CC992CA20}" srcOrd="0" destOrd="0" presId="urn:microsoft.com/office/officeart/2018/5/layout/IconLeafLabelList"/>
    <dgm:cxn modelId="{F6BBA8EB-E38E-4143-96B1-C53E99D14884}" srcId="{EC828344-0963-4190-AAC3-9ED7CB734343}" destId="{C09ED692-457D-488A-A072-DDA391278134}" srcOrd="0" destOrd="0" parTransId="{59F73632-5C24-4B8F-BADA-0D7E238D3AC5}" sibTransId="{CEC05572-8905-49EC-BED9-2CCCC314EFBD}"/>
    <dgm:cxn modelId="{A5B1E0F9-E958-446A-828D-A5568E1307E0}" srcId="{EC828344-0963-4190-AAC3-9ED7CB734343}" destId="{857D39B0-1E80-4308-9B70-44F501F9B73C}" srcOrd="2" destOrd="0" parTransId="{5DD93259-2053-49A8-844C-7BA71EECEF76}" sibTransId="{1E90D40D-1F1B-4522-8C83-F4B0FD548EED}"/>
    <dgm:cxn modelId="{70BA35FA-7E3F-46F1-A5ED-17CFE58B10C0}" srcId="{EC828344-0963-4190-AAC3-9ED7CB734343}" destId="{0BEE6F4D-98CB-49D3-BCA4-EEB8A9731276}" srcOrd="1" destOrd="0" parTransId="{BE280637-28EE-4FA4-8673-783148011EA7}" sibTransId="{007A8070-8594-4289-8CC9-A93164DC853E}"/>
    <dgm:cxn modelId="{DFCEFCFC-E777-4828-9632-3DF363058D89}" type="presOf" srcId="{0BEE6F4D-98CB-49D3-BCA4-EEB8A9731276}" destId="{1027780C-37BE-431C-81CE-1C5BA5287DF8}" srcOrd="0" destOrd="0" presId="urn:microsoft.com/office/officeart/2018/5/layout/IconLeafLabelList"/>
    <dgm:cxn modelId="{37D329E2-EE7E-485A-AA6E-18BBC489787A}" type="presParOf" srcId="{71F81437-1152-48E4-936B-2B3CC992CA20}" destId="{0C681CA5-4724-4F8D-8B85-7AB4898281C0}" srcOrd="0" destOrd="0" presId="urn:microsoft.com/office/officeart/2018/5/layout/IconLeafLabelList"/>
    <dgm:cxn modelId="{45F41AB8-00BD-4FF3-A4C3-1D522E31B7A8}" type="presParOf" srcId="{0C681CA5-4724-4F8D-8B85-7AB4898281C0}" destId="{BAC79E5C-6E4C-42DC-8065-BACC5051BB91}" srcOrd="0" destOrd="0" presId="urn:microsoft.com/office/officeart/2018/5/layout/IconLeafLabelList"/>
    <dgm:cxn modelId="{D57C5721-0C3E-441A-B4B6-BD28AA046D76}" type="presParOf" srcId="{0C681CA5-4724-4F8D-8B85-7AB4898281C0}" destId="{E8BE1A30-321E-4E5E-A7B0-2701B540FD04}" srcOrd="1" destOrd="0" presId="urn:microsoft.com/office/officeart/2018/5/layout/IconLeafLabelList"/>
    <dgm:cxn modelId="{E297F276-F733-4514-8C48-E1E373D9F813}" type="presParOf" srcId="{0C681CA5-4724-4F8D-8B85-7AB4898281C0}" destId="{00DB8F5E-6544-44CA-8C3E-59EAF1EEE643}" srcOrd="2" destOrd="0" presId="urn:microsoft.com/office/officeart/2018/5/layout/IconLeafLabelList"/>
    <dgm:cxn modelId="{56E508EA-DE6A-4814-9E3E-7E242B3CD8A6}" type="presParOf" srcId="{0C681CA5-4724-4F8D-8B85-7AB4898281C0}" destId="{E9858A60-408B-47A0-8C10-1CC0E7659EC4}" srcOrd="3" destOrd="0" presId="urn:microsoft.com/office/officeart/2018/5/layout/IconLeafLabelList"/>
    <dgm:cxn modelId="{817F3E07-61B4-4B4F-A882-D664F8A4E695}" type="presParOf" srcId="{71F81437-1152-48E4-936B-2B3CC992CA20}" destId="{C3CFB399-82F0-4EB9-A998-9168079E78F2}" srcOrd="1" destOrd="0" presId="urn:microsoft.com/office/officeart/2018/5/layout/IconLeafLabelList"/>
    <dgm:cxn modelId="{AE2639F4-2872-4BB9-9A70-B39771FF7C2E}" type="presParOf" srcId="{71F81437-1152-48E4-936B-2B3CC992CA20}" destId="{058C6735-2624-4EE8-A096-7C63FD266CB3}" srcOrd="2" destOrd="0" presId="urn:microsoft.com/office/officeart/2018/5/layout/IconLeafLabelList"/>
    <dgm:cxn modelId="{7B7EC150-9781-46B8-989A-D765D22DC43A}" type="presParOf" srcId="{058C6735-2624-4EE8-A096-7C63FD266CB3}" destId="{1133DCDD-C74D-478F-8538-DB4B13B807B6}" srcOrd="0" destOrd="0" presId="urn:microsoft.com/office/officeart/2018/5/layout/IconLeafLabelList"/>
    <dgm:cxn modelId="{2155D451-4555-4841-8839-8F5F12F41564}" type="presParOf" srcId="{058C6735-2624-4EE8-A096-7C63FD266CB3}" destId="{9A3845AC-A7EC-453A-896B-CA515201130E}" srcOrd="1" destOrd="0" presId="urn:microsoft.com/office/officeart/2018/5/layout/IconLeafLabelList"/>
    <dgm:cxn modelId="{1F8BD359-F67B-48FB-8C00-5D87E877AEEC}" type="presParOf" srcId="{058C6735-2624-4EE8-A096-7C63FD266CB3}" destId="{1FE4D3E7-40BF-4274-A6EB-CB0B0CBEB6E9}" srcOrd="2" destOrd="0" presId="urn:microsoft.com/office/officeart/2018/5/layout/IconLeafLabelList"/>
    <dgm:cxn modelId="{C3B4DF43-9AF2-46AE-8043-7EB314AE6023}" type="presParOf" srcId="{058C6735-2624-4EE8-A096-7C63FD266CB3}" destId="{1027780C-37BE-431C-81CE-1C5BA5287DF8}" srcOrd="3" destOrd="0" presId="urn:microsoft.com/office/officeart/2018/5/layout/IconLeafLabelList"/>
    <dgm:cxn modelId="{4E73F050-E811-47BA-8349-A8DA718C90BF}" type="presParOf" srcId="{71F81437-1152-48E4-936B-2B3CC992CA20}" destId="{E736D2A7-F39D-4822-9333-AEB42BC9B6C6}" srcOrd="3" destOrd="0" presId="urn:microsoft.com/office/officeart/2018/5/layout/IconLeafLabelList"/>
    <dgm:cxn modelId="{23EB050F-C3B5-4B9E-B010-B397B2FCC936}" type="presParOf" srcId="{71F81437-1152-48E4-936B-2B3CC992CA20}" destId="{B51DFF48-6845-43EB-BCF8-2ADB92216579}" srcOrd="4" destOrd="0" presId="urn:microsoft.com/office/officeart/2018/5/layout/IconLeafLabelList"/>
    <dgm:cxn modelId="{B789E0A8-2F5A-4488-9E59-3729E3EF306E}" type="presParOf" srcId="{B51DFF48-6845-43EB-BCF8-2ADB92216579}" destId="{70B1663D-34CA-4E7E-9EAE-273EB080703A}" srcOrd="0" destOrd="0" presId="urn:microsoft.com/office/officeart/2018/5/layout/IconLeafLabelList"/>
    <dgm:cxn modelId="{425852BD-D1A7-4045-ACFF-119CB6C1A28C}" type="presParOf" srcId="{B51DFF48-6845-43EB-BCF8-2ADB92216579}" destId="{E3C90C22-FD73-4D66-B49D-4C5183D90835}" srcOrd="1" destOrd="0" presId="urn:microsoft.com/office/officeart/2018/5/layout/IconLeafLabelList"/>
    <dgm:cxn modelId="{51B6265E-0920-4B13-BB26-2F3DF55C2AC1}" type="presParOf" srcId="{B51DFF48-6845-43EB-BCF8-2ADB92216579}" destId="{AD16C699-F74A-4EB7-8133-60DA5CA104B5}" srcOrd="2" destOrd="0" presId="urn:microsoft.com/office/officeart/2018/5/layout/IconLeafLabelList"/>
    <dgm:cxn modelId="{E96BCDA4-A5F2-43E7-AA22-EAEA833CCA31}" type="presParOf" srcId="{B51DFF48-6845-43EB-BCF8-2ADB92216579}" destId="{D7F4C971-45A7-4576-B705-4FF1A8FB88B2}" srcOrd="3" destOrd="0" presId="urn:microsoft.com/office/officeart/2018/5/layout/IconLeafLabelList"/>
    <dgm:cxn modelId="{19DA2970-48D5-4073-A66E-4498D4CA217C}" type="presParOf" srcId="{71F81437-1152-48E4-936B-2B3CC992CA20}" destId="{C37C4762-15F0-487D-8D8A-125935D48F7D}" srcOrd="5" destOrd="0" presId="urn:microsoft.com/office/officeart/2018/5/layout/IconLeafLabelList"/>
    <dgm:cxn modelId="{35B50D1F-D2B6-4B8F-BECA-7EE68CB38ACB}" type="presParOf" srcId="{71F81437-1152-48E4-936B-2B3CC992CA20}" destId="{1ED134CC-1D68-4AC4-BFEB-49BD2C6B17EF}" srcOrd="6" destOrd="0" presId="urn:microsoft.com/office/officeart/2018/5/layout/IconLeafLabelList"/>
    <dgm:cxn modelId="{E605E38A-F4B7-4D90-AA74-4CD4E65D5384}" type="presParOf" srcId="{1ED134CC-1D68-4AC4-BFEB-49BD2C6B17EF}" destId="{B296AF06-7DD2-41C3-96D3-D09D1E81E26E}" srcOrd="0" destOrd="0" presId="urn:microsoft.com/office/officeart/2018/5/layout/IconLeafLabelList"/>
    <dgm:cxn modelId="{5912E7FF-8065-420B-B38B-B99F5E4D7F3C}" type="presParOf" srcId="{1ED134CC-1D68-4AC4-BFEB-49BD2C6B17EF}" destId="{10E2B1C0-8327-40F1-BC7C-259DD1AFC3A2}" srcOrd="1" destOrd="0" presId="urn:microsoft.com/office/officeart/2018/5/layout/IconLeafLabelList"/>
    <dgm:cxn modelId="{E33CF183-0404-48F5-BE66-9A889F121794}" type="presParOf" srcId="{1ED134CC-1D68-4AC4-BFEB-49BD2C6B17EF}" destId="{12A44D49-1AAF-4B88-9882-B8254C03A39E}" srcOrd="2" destOrd="0" presId="urn:microsoft.com/office/officeart/2018/5/layout/IconLeafLabelList"/>
    <dgm:cxn modelId="{B88E9341-AFA3-400A-8FC2-6A13071E2ADA}" type="presParOf" srcId="{1ED134CC-1D68-4AC4-BFEB-49BD2C6B17EF}" destId="{A7610353-A0EF-4D36-98C2-08468F4B6D56}" srcOrd="3" destOrd="0" presId="urn:microsoft.com/office/officeart/2018/5/layout/IconLeafLabelList"/>
    <dgm:cxn modelId="{B1A76C96-CBA1-4AA6-90C1-E76D50B833F0}" type="presParOf" srcId="{71F81437-1152-48E4-936B-2B3CC992CA20}" destId="{5569CA52-AA78-48E0-A944-E8EB5E4C9017}" srcOrd="7" destOrd="0" presId="urn:microsoft.com/office/officeart/2018/5/layout/IconLeafLabelList"/>
    <dgm:cxn modelId="{E7BEAB74-6015-4DCA-B824-443413DF01B9}" type="presParOf" srcId="{71F81437-1152-48E4-936B-2B3CC992CA20}" destId="{DD154B36-E2BE-4CEC-9C1B-9D2F544B3EDC}" srcOrd="8" destOrd="0" presId="urn:microsoft.com/office/officeart/2018/5/layout/IconLeafLabelList"/>
    <dgm:cxn modelId="{2AA856F6-F534-4381-AFF4-69DE31C2A245}" type="presParOf" srcId="{DD154B36-E2BE-4CEC-9C1B-9D2F544B3EDC}" destId="{B0BD0225-0407-4496-9299-1ED79CD90E47}" srcOrd="0" destOrd="0" presId="urn:microsoft.com/office/officeart/2018/5/layout/IconLeafLabelList"/>
    <dgm:cxn modelId="{6A8B3991-349D-4BA8-AA5F-7F65AFB4B4C4}" type="presParOf" srcId="{DD154B36-E2BE-4CEC-9C1B-9D2F544B3EDC}" destId="{060BFA95-6E3C-49E4-98B9-FD2F6D9B9818}" srcOrd="1" destOrd="0" presId="urn:microsoft.com/office/officeart/2018/5/layout/IconLeafLabelList"/>
    <dgm:cxn modelId="{5F38F6E8-36D4-436A-8C92-5DD90C0D7486}" type="presParOf" srcId="{DD154B36-E2BE-4CEC-9C1B-9D2F544B3EDC}" destId="{4C92876B-2F0F-4D09-9591-D5673D544FF6}" srcOrd="2" destOrd="0" presId="urn:microsoft.com/office/officeart/2018/5/layout/IconLeafLabelList"/>
    <dgm:cxn modelId="{2B8D4B64-0AA9-4922-998B-13EA19E7E814}" type="presParOf" srcId="{DD154B36-E2BE-4CEC-9C1B-9D2F544B3EDC}" destId="{14119968-F24C-405D-A75F-ABF9E0864D5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63EEA-8B78-4AED-9920-1B10C9628B6A}"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998A9CB3-A173-4CA3-A67B-B17692CFBA8F}">
      <dgm:prSet phldrT="[Text]"/>
      <dgm:spPr/>
      <dgm:t>
        <a:bodyPr/>
        <a:lstStyle/>
        <a:p>
          <a:r>
            <a:rPr lang="en-US" dirty="0"/>
            <a:t>Self-Assessment</a:t>
          </a:r>
        </a:p>
      </dgm:t>
    </dgm:pt>
    <dgm:pt modelId="{9CD023FC-5E59-4403-AF6E-287E7731CFA7}" type="parTrans" cxnId="{DE735762-1C58-4D4E-A84A-47045DFF6E16}">
      <dgm:prSet/>
      <dgm:spPr/>
      <dgm:t>
        <a:bodyPr/>
        <a:lstStyle/>
        <a:p>
          <a:endParaRPr lang="en-US"/>
        </a:p>
      </dgm:t>
    </dgm:pt>
    <dgm:pt modelId="{717E4D21-8B59-4F53-91FE-C5DF0D28FC69}" type="sibTrans" cxnId="{DE735762-1C58-4D4E-A84A-47045DFF6E16}">
      <dgm:prSet/>
      <dgm:spPr/>
      <dgm:t>
        <a:bodyPr/>
        <a:lstStyle/>
        <a:p>
          <a:endParaRPr lang="en-US"/>
        </a:p>
      </dgm:t>
    </dgm:pt>
    <dgm:pt modelId="{EE6AF9EF-AA35-44F7-AF03-1EE1BE189F8F}">
      <dgm:prSet phldrT="[Text]"/>
      <dgm:spPr/>
      <dgm:t>
        <a:bodyPr/>
        <a:lstStyle/>
        <a:p>
          <a:r>
            <a:rPr lang="en-US" dirty="0"/>
            <a:t>Professional</a:t>
          </a:r>
          <a:r>
            <a:rPr lang="en-US" baseline="0" dirty="0"/>
            <a:t> Care</a:t>
          </a:r>
        </a:p>
        <a:p>
          <a:r>
            <a:rPr lang="en-US" baseline="0" dirty="0"/>
            <a:t>Prevention Treatment</a:t>
          </a:r>
          <a:endParaRPr lang="en-US" dirty="0"/>
        </a:p>
      </dgm:t>
    </dgm:pt>
    <dgm:pt modelId="{E55B52C9-9F25-494D-B780-5E09AB8C4A98}" type="parTrans" cxnId="{AD049F47-274D-4EAB-82C4-A36C93A1FA52}">
      <dgm:prSet/>
      <dgm:spPr/>
      <dgm:t>
        <a:bodyPr/>
        <a:lstStyle/>
        <a:p>
          <a:endParaRPr lang="en-US"/>
        </a:p>
      </dgm:t>
    </dgm:pt>
    <dgm:pt modelId="{DE2F1F72-731C-44E0-8E5A-343F374DD5D0}" type="sibTrans" cxnId="{AD049F47-274D-4EAB-82C4-A36C93A1FA52}">
      <dgm:prSet/>
      <dgm:spPr/>
      <dgm:t>
        <a:bodyPr/>
        <a:lstStyle/>
        <a:p>
          <a:endParaRPr lang="en-US"/>
        </a:p>
      </dgm:t>
    </dgm:pt>
    <dgm:pt modelId="{91E3FD54-CC3A-4F74-9040-60BFEEAE1663}">
      <dgm:prSet phldrT="[Text]"/>
      <dgm:spPr/>
      <dgm:t>
        <a:bodyPr/>
        <a:lstStyle/>
        <a:p>
          <a:r>
            <a:rPr lang="en-US" dirty="0"/>
            <a:t>Self-care</a:t>
          </a:r>
        </a:p>
      </dgm:t>
    </dgm:pt>
    <dgm:pt modelId="{F2B0838D-218E-40A6-A953-5A89F0177F64}" type="parTrans" cxnId="{25FC5290-00D9-4326-B0C3-32E1FADF03B0}">
      <dgm:prSet/>
      <dgm:spPr/>
      <dgm:t>
        <a:bodyPr/>
        <a:lstStyle/>
        <a:p>
          <a:endParaRPr lang="en-US"/>
        </a:p>
      </dgm:t>
    </dgm:pt>
    <dgm:pt modelId="{4813806C-C9E4-42BD-87CD-8BE9809369E7}" type="sibTrans" cxnId="{25FC5290-00D9-4326-B0C3-32E1FADF03B0}">
      <dgm:prSet/>
      <dgm:spPr/>
      <dgm:t>
        <a:bodyPr/>
        <a:lstStyle/>
        <a:p>
          <a:endParaRPr lang="en-US"/>
        </a:p>
      </dgm:t>
    </dgm:pt>
    <dgm:pt modelId="{534894C4-54CB-42C6-9BD1-9E02DA810A27}" type="pres">
      <dgm:prSet presAssocID="{D4363EEA-8B78-4AED-9920-1B10C9628B6A}" presName="Name0" presStyleCnt="0">
        <dgm:presLayoutVars>
          <dgm:chMax val="7"/>
          <dgm:dir/>
          <dgm:resizeHandles val="exact"/>
        </dgm:presLayoutVars>
      </dgm:prSet>
      <dgm:spPr/>
    </dgm:pt>
    <dgm:pt modelId="{530A2F86-E77F-47A8-838D-4B8D8BDF7805}" type="pres">
      <dgm:prSet presAssocID="{D4363EEA-8B78-4AED-9920-1B10C9628B6A}" presName="ellipse1" presStyleLbl="vennNode1" presStyleIdx="0" presStyleCnt="3" custLinFactNeighborX="50890" custLinFactNeighborY="-5501">
        <dgm:presLayoutVars>
          <dgm:bulletEnabled val="1"/>
        </dgm:presLayoutVars>
      </dgm:prSet>
      <dgm:spPr/>
    </dgm:pt>
    <dgm:pt modelId="{FF3CA8ED-7545-4D7D-AE19-0836C1BA9CA4}" type="pres">
      <dgm:prSet presAssocID="{D4363EEA-8B78-4AED-9920-1B10C9628B6A}" presName="ellipse2" presStyleLbl="vennNode1" presStyleIdx="1" presStyleCnt="3" custScaleX="92629" custScaleY="93545" custLinFactNeighborX="69631" custLinFactNeighborY="-11460">
        <dgm:presLayoutVars>
          <dgm:bulletEnabled val="1"/>
        </dgm:presLayoutVars>
      </dgm:prSet>
      <dgm:spPr/>
    </dgm:pt>
    <dgm:pt modelId="{0370688C-0DE4-4123-94C3-148123F7546B}" type="pres">
      <dgm:prSet presAssocID="{D4363EEA-8B78-4AED-9920-1B10C9628B6A}" presName="ellipse3" presStyleLbl="vennNode1" presStyleIdx="2" presStyleCnt="3" custLinFactX="-13015" custLinFactNeighborX="-100000" custLinFactNeighborY="50291">
        <dgm:presLayoutVars>
          <dgm:bulletEnabled val="1"/>
        </dgm:presLayoutVars>
      </dgm:prSet>
      <dgm:spPr/>
    </dgm:pt>
  </dgm:ptLst>
  <dgm:cxnLst>
    <dgm:cxn modelId="{E8C2DE16-E816-4885-ACF7-0E34CF157AE2}" type="presOf" srcId="{998A9CB3-A173-4CA3-A67B-B17692CFBA8F}" destId="{530A2F86-E77F-47A8-838D-4B8D8BDF7805}" srcOrd="0" destOrd="0" presId="urn:microsoft.com/office/officeart/2005/8/layout/rings+Icon"/>
    <dgm:cxn modelId="{325E8E38-FC54-4063-BF07-603E4948AE1F}" type="presOf" srcId="{D4363EEA-8B78-4AED-9920-1B10C9628B6A}" destId="{534894C4-54CB-42C6-9BD1-9E02DA810A27}" srcOrd="0" destOrd="0" presId="urn:microsoft.com/office/officeart/2005/8/layout/rings+Icon"/>
    <dgm:cxn modelId="{DE735762-1C58-4D4E-A84A-47045DFF6E16}" srcId="{D4363EEA-8B78-4AED-9920-1B10C9628B6A}" destId="{998A9CB3-A173-4CA3-A67B-B17692CFBA8F}" srcOrd="0" destOrd="0" parTransId="{9CD023FC-5E59-4403-AF6E-287E7731CFA7}" sibTransId="{717E4D21-8B59-4F53-91FE-C5DF0D28FC69}"/>
    <dgm:cxn modelId="{AD049F47-274D-4EAB-82C4-A36C93A1FA52}" srcId="{D4363EEA-8B78-4AED-9920-1B10C9628B6A}" destId="{EE6AF9EF-AA35-44F7-AF03-1EE1BE189F8F}" srcOrd="1" destOrd="0" parTransId="{E55B52C9-9F25-494D-B780-5E09AB8C4A98}" sibTransId="{DE2F1F72-731C-44E0-8E5A-343F374DD5D0}"/>
    <dgm:cxn modelId="{B0D7785A-492C-4872-8BB8-6A9EECD80A0B}" type="presOf" srcId="{91E3FD54-CC3A-4F74-9040-60BFEEAE1663}" destId="{0370688C-0DE4-4123-94C3-148123F7546B}" srcOrd="0" destOrd="0" presId="urn:microsoft.com/office/officeart/2005/8/layout/rings+Icon"/>
    <dgm:cxn modelId="{25FC5290-00D9-4326-B0C3-32E1FADF03B0}" srcId="{D4363EEA-8B78-4AED-9920-1B10C9628B6A}" destId="{91E3FD54-CC3A-4F74-9040-60BFEEAE1663}" srcOrd="2" destOrd="0" parTransId="{F2B0838D-218E-40A6-A953-5A89F0177F64}" sibTransId="{4813806C-C9E4-42BD-87CD-8BE9809369E7}"/>
    <dgm:cxn modelId="{AB3CFEFA-B5A0-451A-B9B1-2E32562870A2}" type="presOf" srcId="{EE6AF9EF-AA35-44F7-AF03-1EE1BE189F8F}" destId="{FF3CA8ED-7545-4D7D-AE19-0836C1BA9CA4}" srcOrd="0" destOrd="0" presId="urn:microsoft.com/office/officeart/2005/8/layout/rings+Icon"/>
    <dgm:cxn modelId="{1A00C815-1A4B-428B-9492-A1155778782A}" type="presParOf" srcId="{534894C4-54CB-42C6-9BD1-9E02DA810A27}" destId="{530A2F86-E77F-47A8-838D-4B8D8BDF7805}" srcOrd="0" destOrd="0" presId="urn:microsoft.com/office/officeart/2005/8/layout/rings+Icon"/>
    <dgm:cxn modelId="{CFB6B280-06C0-4D49-BB25-869C267C2854}" type="presParOf" srcId="{534894C4-54CB-42C6-9BD1-9E02DA810A27}" destId="{FF3CA8ED-7545-4D7D-AE19-0836C1BA9CA4}" srcOrd="1" destOrd="0" presId="urn:microsoft.com/office/officeart/2005/8/layout/rings+Icon"/>
    <dgm:cxn modelId="{F0922146-45EA-43FC-9392-39D5B73D0D7E}" type="presParOf" srcId="{534894C4-54CB-42C6-9BD1-9E02DA810A27}" destId="{0370688C-0DE4-4123-94C3-148123F7546B}"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363EEA-8B78-4AED-9920-1B10C9628B6A}"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998A9CB3-A173-4CA3-A67B-B17692CFBA8F}">
      <dgm:prSet phldrT="[Text]"/>
      <dgm:spPr/>
      <dgm:t>
        <a:bodyPr/>
        <a:lstStyle/>
        <a:p>
          <a:r>
            <a:rPr lang="en-US" dirty="0"/>
            <a:t>Mind</a:t>
          </a:r>
        </a:p>
      </dgm:t>
    </dgm:pt>
    <dgm:pt modelId="{9CD023FC-5E59-4403-AF6E-287E7731CFA7}" type="parTrans" cxnId="{DE735762-1C58-4D4E-A84A-47045DFF6E16}">
      <dgm:prSet/>
      <dgm:spPr/>
      <dgm:t>
        <a:bodyPr/>
        <a:lstStyle/>
        <a:p>
          <a:endParaRPr lang="en-US"/>
        </a:p>
      </dgm:t>
    </dgm:pt>
    <dgm:pt modelId="{717E4D21-8B59-4F53-91FE-C5DF0D28FC69}" type="sibTrans" cxnId="{DE735762-1C58-4D4E-A84A-47045DFF6E16}">
      <dgm:prSet/>
      <dgm:spPr/>
      <dgm:t>
        <a:bodyPr/>
        <a:lstStyle/>
        <a:p>
          <a:endParaRPr lang="en-US"/>
        </a:p>
      </dgm:t>
    </dgm:pt>
    <dgm:pt modelId="{EE6AF9EF-AA35-44F7-AF03-1EE1BE189F8F}">
      <dgm:prSet phldrT="[Text]"/>
      <dgm:spPr/>
      <dgm:t>
        <a:bodyPr/>
        <a:lstStyle/>
        <a:p>
          <a:r>
            <a:rPr lang="en-US" dirty="0"/>
            <a:t>Structure</a:t>
          </a:r>
        </a:p>
      </dgm:t>
    </dgm:pt>
    <dgm:pt modelId="{E55B52C9-9F25-494D-B780-5E09AB8C4A98}" type="parTrans" cxnId="{AD049F47-274D-4EAB-82C4-A36C93A1FA52}">
      <dgm:prSet/>
      <dgm:spPr/>
      <dgm:t>
        <a:bodyPr/>
        <a:lstStyle/>
        <a:p>
          <a:endParaRPr lang="en-US"/>
        </a:p>
      </dgm:t>
    </dgm:pt>
    <dgm:pt modelId="{DE2F1F72-731C-44E0-8E5A-343F374DD5D0}" type="sibTrans" cxnId="{AD049F47-274D-4EAB-82C4-A36C93A1FA52}">
      <dgm:prSet/>
      <dgm:spPr/>
      <dgm:t>
        <a:bodyPr/>
        <a:lstStyle/>
        <a:p>
          <a:endParaRPr lang="en-US"/>
        </a:p>
      </dgm:t>
    </dgm:pt>
    <dgm:pt modelId="{91E3FD54-CC3A-4F74-9040-60BFEEAE1663}">
      <dgm:prSet phldrT="[Text]"/>
      <dgm:spPr/>
      <dgm:t>
        <a:bodyPr/>
        <a:lstStyle/>
        <a:p>
          <a:r>
            <a:rPr lang="en-US" dirty="0"/>
            <a:t>Biochemistry</a:t>
          </a:r>
        </a:p>
      </dgm:t>
    </dgm:pt>
    <dgm:pt modelId="{F2B0838D-218E-40A6-A953-5A89F0177F64}" type="parTrans" cxnId="{25FC5290-00D9-4326-B0C3-32E1FADF03B0}">
      <dgm:prSet/>
      <dgm:spPr/>
      <dgm:t>
        <a:bodyPr/>
        <a:lstStyle/>
        <a:p>
          <a:endParaRPr lang="en-US"/>
        </a:p>
      </dgm:t>
    </dgm:pt>
    <dgm:pt modelId="{4813806C-C9E4-42BD-87CD-8BE9809369E7}" type="sibTrans" cxnId="{25FC5290-00D9-4326-B0C3-32E1FADF03B0}">
      <dgm:prSet/>
      <dgm:spPr/>
      <dgm:t>
        <a:bodyPr/>
        <a:lstStyle/>
        <a:p>
          <a:endParaRPr lang="en-US"/>
        </a:p>
      </dgm:t>
    </dgm:pt>
    <dgm:pt modelId="{534894C4-54CB-42C6-9BD1-9E02DA810A27}" type="pres">
      <dgm:prSet presAssocID="{D4363EEA-8B78-4AED-9920-1B10C9628B6A}" presName="Name0" presStyleCnt="0">
        <dgm:presLayoutVars>
          <dgm:chMax val="7"/>
          <dgm:dir/>
          <dgm:resizeHandles val="exact"/>
        </dgm:presLayoutVars>
      </dgm:prSet>
      <dgm:spPr/>
    </dgm:pt>
    <dgm:pt modelId="{530A2F86-E77F-47A8-838D-4B8D8BDF7805}" type="pres">
      <dgm:prSet presAssocID="{D4363EEA-8B78-4AED-9920-1B10C9628B6A}" presName="ellipse1" presStyleLbl="vennNode1" presStyleIdx="0" presStyleCnt="3" custLinFactNeighborX="51440">
        <dgm:presLayoutVars>
          <dgm:bulletEnabled val="1"/>
        </dgm:presLayoutVars>
      </dgm:prSet>
      <dgm:spPr/>
    </dgm:pt>
    <dgm:pt modelId="{FF3CA8ED-7545-4D7D-AE19-0836C1BA9CA4}" type="pres">
      <dgm:prSet presAssocID="{D4363EEA-8B78-4AED-9920-1B10C9628B6A}" presName="ellipse2" presStyleLbl="vennNode1" presStyleIdx="1" presStyleCnt="3" custScaleX="98639" custScaleY="94235" custLinFactNeighborX="49970" custLinFactNeighborY="-14229">
        <dgm:presLayoutVars>
          <dgm:bulletEnabled val="1"/>
        </dgm:presLayoutVars>
      </dgm:prSet>
      <dgm:spPr/>
    </dgm:pt>
    <dgm:pt modelId="{0370688C-0DE4-4123-94C3-148123F7546B}" type="pres">
      <dgm:prSet presAssocID="{D4363EEA-8B78-4AED-9920-1B10C9628B6A}" presName="ellipse3" presStyleLbl="vennNode1" presStyleIdx="2" presStyleCnt="3" custLinFactNeighborX="-84761" custLinFactNeighborY="51812">
        <dgm:presLayoutVars>
          <dgm:bulletEnabled val="1"/>
        </dgm:presLayoutVars>
      </dgm:prSet>
      <dgm:spPr/>
    </dgm:pt>
  </dgm:ptLst>
  <dgm:cxnLst>
    <dgm:cxn modelId="{E8C2DE16-E816-4885-ACF7-0E34CF157AE2}" type="presOf" srcId="{998A9CB3-A173-4CA3-A67B-B17692CFBA8F}" destId="{530A2F86-E77F-47A8-838D-4B8D8BDF7805}" srcOrd="0" destOrd="0" presId="urn:microsoft.com/office/officeart/2005/8/layout/rings+Icon"/>
    <dgm:cxn modelId="{325E8E38-FC54-4063-BF07-603E4948AE1F}" type="presOf" srcId="{D4363EEA-8B78-4AED-9920-1B10C9628B6A}" destId="{534894C4-54CB-42C6-9BD1-9E02DA810A27}" srcOrd="0" destOrd="0" presId="urn:microsoft.com/office/officeart/2005/8/layout/rings+Icon"/>
    <dgm:cxn modelId="{DE735762-1C58-4D4E-A84A-47045DFF6E16}" srcId="{D4363EEA-8B78-4AED-9920-1B10C9628B6A}" destId="{998A9CB3-A173-4CA3-A67B-B17692CFBA8F}" srcOrd="0" destOrd="0" parTransId="{9CD023FC-5E59-4403-AF6E-287E7731CFA7}" sibTransId="{717E4D21-8B59-4F53-91FE-C5DF0D28FC69}"/>
    <dgm:cxn modelId="{AD049F47-274D-4EAB-82C4-A36C93A1FA52}" srcId="{D4363EEA-8B78-4AED-9920-1B10C9628B6A}" destId="{EE6AF9EF-AA35-44F7-AF03-1EE1BE189F8F}" srcOrd="1" destOrd="0" parTransId="{E55B52C9-9F25-494D-B780-5E09AB8C4A98}" sibTransId="{DE2F1F72-731C-44E0-8E5A-343F374DD5D0}"/>
    <dgm:cxn modelId="{B0D7785A-492C-4872-8BB8-6A9EECD80A0B}" type="presOf" srcId="{91E3FD54-CC3A-4F74-9040-60BFEEAE1663}" destId="{0370688C-0DE4-4123-94C3-148123F7546B}" srcOrd="0" destOrd="0" presId="urn:microsoft.com/office/officeart/2005/8/layout/rings+Icon"/>
    <dgm:cxn modelId="{25FC5290-00D9-4326-B0C3-32E1FADF03B0}" srcId="{D4363EEA-8B78-4AED-9920-1B10C9628B6A}" destId="{91E3FD54-CC3A-4F74-9040-60BFEEAE1663}" srcOrd="2" destOrd="0" parTransId="{F2B0838D-218E-40A6-A953-5A89F0177F64}" sibTransId="{4813806C-C9E4-42BD-87CD-8BE9809369E7}"/>
    <dgm:cxn modelId="{AB3CFEFA-B5A0-451A-B9B1-2E32562870A2}" type="presOf" srcId="{EE6AF9EF-AA35-44F7-AF03-1EE1BE189F8F}" destId="{FF3CA8ED-7545-4D7D-AE19-0836C1BA9CA4}" srcOrd="0" destOrd="0" presId="urn:microsoft.com/office/officeart/2005/8/layout/rings+Icon"/>
    <dgm:cxn modelId="{1A00C815-1A4B-428B-9492-A1155778782A}" type="presParOf" srcId="{534894C4-54CB-42C6-9BD1-9E02DA810A27}" destId="{530A2F86-E77F-47A8-838D-4B8D8BDF7805}" srcOrd="0" destOrd="0" presId="urn:microsoft.com/office/officeart/2005/8/layout/rings+Icon"/>
    <dgm:cxn modelId="{CFB6B280-06C0-4D49-BB25-869C267C2854}" type="presParOf" srcId="{534894C4-54CB-42C6-9BD1-9E02DA810A27}" destId="{FF3CA8ED-7545-4D7D-AE19-0836C1BA9CA4}" srcOrd="1" destOrd="0" presId="urn:microsoft.com/office/officeart/2005/8/layout/rings+Icon"/>
    <dgm:cxn modelId="{F0922146-45EA-43FC-9392-39D5B73D0D7E}" type="presParOf" srcId="{534894C4-54CB-42C6-9BD1-9E02DA810A27}" destId="{0370688C-0DE4-4123-94C3-148123F7546B}"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B4CE6-17F9-4F17-A31D-81F6FDAD50B5}">
      <dsp:nvSpPr>
        <dsp:cNvPr id="0" name=""/>
        <dsp:cNvSpPr/>
      </dsp:nvSpPr>
      <dsp:spPr>
        <a:xfrm>
          <a:off x="708495" y="404961"/>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6AC2A-86F1-4313-8069-9B3EC74220CE}">
      <dsp:nvSpPr>
        <dsp:cNvPr id="0" name=""/>
        <dsp:cNvSpPr/>
      </dsp:nvSpPr>
      <dsp:spPr>
        <a:xfrm>
          <a:off x="1125307" y="821773"/>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1E8AA8-5794-4514-8AA1-C6C0652E9D5D}">
      <dsp:nvSpPr>
        <dsp:cNvPr id="0" name=""/>
        <dsp:cNvSpPr/>
      </dsp:nvSpPr>
      <dsp:spPr>
        <a:xfrm>
          <a:off x="83276" y="296996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Set aside your expectations</a:t>
          </a:r>
        </a:p>
      </dsp:txBody>
      <dsp:txXfrm>
        <a:off x="83276" y="2969961"/>
        <a:ext cx="3206250" cy="720000"/>
      </dsp:txXfrm>
    </dsp:sp>
    <dsp:sp modelId="{ADD0F2BA-42C5-45FB-AB37-F1D337D7DDD2}">
      <dsp:nvSpPr>
        <dsp:cNvPr id="0" name=""/>
        <dsp:cNvSpPr/>
      </dsp:nvSpPr>
      <dsp:spPr>
        <a:xfrm>
          <a:off x="4475838" y="404961"/>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92B0F-0066-4F9E-851F-B67F97A7D46E}">
      <dsp:nvSpPr>
        <dsp:cNvPr id="0" name=""/>
        <dsp:cNvSpPr/>
      </dsp:nvSpPr>
      <dsp:spPr>
        <a:xfrm>
          <a:off x="4892651" y="821773"/>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6BC046-A07E-4DB4-BFEA-32C165E7FEB5}">
      <dsp:nvSpPr>
        <dsp:cNvPr id="0" name=""/>
        <dsp:cNvSpPr/>
      </dsp:nvSpPr>
      <dsp:spPr>
        <a:xfrm>
          <a:off x="3850620" y="296996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Dedicate this time to yourself</a:t>
          </a:r>
        </a:p>
      </dsp:txBody>
      <dsp:txXfrm>
        <a:off x="3850620" y="2969961"/>
        <a:ext cx="3206250" cy="720000"/>
      </dsp:txXfrm>
    </dsp:sp>
    <dsp:sp modelId="{CC4D0330-57F7-4AE9-9475-5F9A5BA314B1}">
      <dsp:nvSpPr>
        <dsp:cNvPr id="0" name=""/>
        <dsp:cNvSpPr/>
      </dsp:nvSpPr>
      <dsp:spPr>
        <a:xfrm>
          <a:off x="8243182" y="404961"/>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5238C-284D-4528-AD01-7D820045A59F}">
      <dsp:nvSpPr>
        <dsp:cNvPr id="0" name=""/>
        <dsp:cNvSpPr/>
      </dsp:nvSpPr>
      <dsp:spPr>
        <a:xfrm>
          <a:off x="8659995" y="821773"/>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EDAD49-032C-4317-A4CB-D4C76274AB39}">
      <dsp:nvSpPr>
        <dsp:cNvPr id="0" name=""/>
        <dsp:cNvSpPr/>
      </dsp:nvSpPr>
      <dsp:spPr>
        <a:xfrm>
          <a:off x="7617963" y="296996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Focus on application and not acquisition of knowledge</a:t>
          </a:r>
        </a:p>
      </dsp:txBody>
      <dsp:txXfrm>
        <a:off x="7617963" y="2969961"/>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79E5C-6E4C-42DC-8065-BACC5051BB91}">
      <dsp:nvSpPr>
        <dsp:cNvPr id="0" name=""/>
        <dsp:cNvSpPr/>
      </dsp:nvSpPr>
      <dsp:spPr>
        <a:xfrm>
          <a:off x="478800" y="471354"/>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E1A30-321E-4E5E-A7B0-2701B540FD04}">
      <dsp:nvSpPr>
        <dsp:cNvPr id="0" name=""/>
        <dsp:cNvSpPr/>
      </dsp:nvSpPr>
      <dsp:spPr>
        <a:xfrm>
          <a:off x="712800" y="70535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858A60-408B-47A0-8C10-1CC0E7659EC4}">
      <dsp:nvSpPr>
        <dsp:cNvPr id="0" name=""/>
        <dsp:cNvSpPr/>
      </dsp:nvSpPr>
      <dsp:spPr>
        <a:xfrm>
          <a:off x="127800" y="1901934"/>
          <a:ext cx="1800000" cy="197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Examine the barriers to a healthy and happy physician workforce.</a:t>
          </a:r>
        </a:p>
      </dsp:txBody>
      <dsp:txXfrm>
        <a:off x="127800" y="1901934"/>
        <a:ext cx="1800000" cy="1979254"/>
      </dsp:txXfrm>
    </dsp:sp>
    <dsp:sp modelId="{1133DCDD-C74D-478F-8538-DB4B13B807B6}">
      <dsp:nvSpPr>
        <dsp:cNvPr id="0" name=""/>
        <dsp:cNvSpPr/>
      </dsp:nvSpPr>
      <dsp:spPr>
        <a:xfrm>
          <a:off x="2593800" y="476064"/>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845AC-A7EC-453A-896B-CA515201130E}">
      <dsp:nvSpPr>
        <dsp:cNvPr id="0" name=""/>
        <dsp:cNvSpPr/>
      </dsp:nvSpPr>
      <dsp:spPr>
        <a:xfrm>
          <a:off x="2827800" y="71006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7780C-37BE-431C-81CE-1C5BA5287DF8}">
      <dsp:nvSpPr>
        <dsp:cNvPr id="0" name=""/>
        <dsp:cNvSpPr/>
      </dsp:nvSpPr>
      <dsp:spPr>
        <a:xfrm>
          <a:off x="2242800" y="1916064"/>
          <a:ext cx="1800000" cy="196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Examine the reasons to pursue a healthy and happy physician workforce.</a:t>
          </a:r>
        </a:p>
      </dsp:txBody>
      <dsp:txXfrm>
        <a:off x="2242800" y="1916064"/>
        <a:ext cx="1800000" cy="1960414"/>
      </dsp:txXfrm>
    </dsp:sp>
    <dsp:sp modelId="{70B1663D-34CA-4E7E-9EAE-273EB080703A}">
      <dsp:nvSpPr>
        <dsp:cNvPr id="0" name=""/>
        <dsp:cNvSpPr/>
      </dsp:nvSpPr>
      <dsp:spPr>
        <a:xfrm>
          <a:off x="4708800" y="476064"/>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90C22-FD73-4D66-B49D-4C5183D90835}">
      <dsp:nvSpPr>
        <dsp:cNvPr id="0" name=""/>
        <dsp:cNvSpPr/>
      </dsp:nvSpPr>
      <dsp:spPr>
        <a:xfrm>
          <a:off x="4942800" y="71006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F4C971-45A7-4576-B705-4FF1A8FB88B2}">
      <dsp:nvSpPr>
        <dsp:cNvPr id="0" name=""/>
        <dsp:cNvSpPr/>
      </dsp:nvSpPr>
      <dsp:spPr>
        <a:xfrm>
          <a:off x="4357800" y="1916064"/>
          <a:ext cx="1800000" cy="196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Recognize the scope of the physician burnout crisis</a:t>
          </a:r>
        </a:p>
      </dsp:txBody>
      <dsp:txXfrm>
        <a:off x="4357800" y="1916064"/>
        <a:ext cx="1800000" cy="1960414"/>
      </dsp:txXfrm>
    </dsp:sp>
    <dsp:sp modelId="{B296AF06-7DD2-41C3-96D3-D09D1E81E26E}">
      <dsp:nvSpPr>
        <dsp:cNvPr id="0" name=""/>
        <dsp:cNvSpPr/>
      </dsp:nvSpPr>
      <dsp:spPr>
        <a:xfrm>
          <a:off x="6823800" y="476064"/>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2B1C0-8327-40F1-BC7C-259DD1AFC3A2}">
      <dsp:nvSpPr>
        <dsp:cNvPr id="0" name=""/>
        <dsp:cNvSpPr/>
      </dsp:nvSpPr>
      <dsp:spPr>
        <a:xfrm>
          <a:off x="7057800" y="71006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610353-A0EF-4D36-98C2-08468F4B6D56}">
      <dsp:nvSpPr>
        <dsp:cNvPr id="0" name=""/>
        <dsp:cNvSpPr/>
      </dsp:nvSpPr>
      <dsp:spPr>
        <a:xfrm>
          <a:off x="6472800" y="1916064"/>
          <a:ext cx="1800000" cy="196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Describe an actionable method of pursuing health in ourselves and our patients</a:t>
          </a:r>
        </a:p>
      </dsp:txBody>
      <dsp:txXfrm>
        <a:off x="6472800" y="1916064"/>
        <a:ext cx="1800000" cy="1960414"/>
      </dsp:txXfrm>
    </dsp:sp>
    <dsp:sp modelId="{B0BD0225-0407-4496-9299-1ED79CD90E47}">
      <dsp:nvSpPr>
        <dsp:cNvPr id="0" name=""/>
        <dsp:cNvSpPr/>
      </dsp:nvSpPr>
      <dsp:spPr>
        <a:xfrm>
          <a:off x="8938800" y="476064"/>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BFA95-6E3C-49E4-98B9-FD2F6D9B9818}">
      <dsp:nvSpPr>
        <dsp:cNvPr id="0" name=""/>
        <dsp:cNvSpPr/>
      </dsp:nvSpPr>
      <dsp:spPr>
        <a:xfrm>
          <a:off x="9172800" y="71006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119968-F24C-405D-A75F-ABF9E0864D57}">
      <dsp:nvSpPr>
        <dsp:cNvPr id="0" name=""/>
        <dsp:cNvSpPr/>
      </dsp:nvSpPr>
      <dsp:spPr>
        <a:xfrm>
          <a:off x="8587800" y="1916064"/>
          <a:ext cx="1800000" cy="196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Apply this method to our own personal situation and our patients</a:t>
          </a:r>
        </a:p>
      </dsp:txBody>
      <dsp:txXfrm>
        <a:off x="8587800" y="1916064"/>
        <a:ext cx="1800000" cy="1960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A2F86-E77F-47A8-838D-4B8D8BDF7805}">
      <dsp:nvSpPr>
        <dsp:cNvPr id="0" name=""/>
        <dsp:cNvSpPr/>
      </dsp:nvSpPr>
      <dsp:spPr>
        <a:xfrm>
          <a:off x="1396057" y="0"/>
          <a:ext cx="2308508" cy="230847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Self-Assessment</a:t>
          </a:r>
        </a:p>
      </dsp:txBody>
      <dsp:txXfrm>
        <a:off x="1734130" y="338068"/>
        <a:ext cx="1632362" cy="1632339"/>
      </dsp:txXfrm>
    </dsp:sp>
    <dsp:sp modelId="{FF3CA8ED-7545-4D7D-AE19-0836C1BA9CA4}">
      <dsp:nvSpPr>
        <dsp:cNvPr id="0" name=""/>
        <dsp:cNvSpPr/>
      </dsp:nvSpPr>
      <dsp:spPr>
        <a:xfrm>
          <a:off x="2987688" y="1386832"/>
          <a:ext cx="2138348" cy="21594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Professional</a:t>
          </a:r>
          <a:r>
            <a:rPr lang="en-US" sz="2100" kern="1200" baseline="0" dirty="0"/>
            <a:t> Care</a:t>
          </a:r>
        </a:p>
        <a:p>
          <a:pPr marL="0" lvl="0" indent="0" algn="ctr" defTabSz="933450">
            <a:lnSpc>
              <a:spcPct val="90000"/>
            </a:lnSpc>
            <a:spcBef>
              <a:spcPct val="0"/>
            </a:spcBef>
            <a:spcAft>
              <a:spcPct val="35000"/>
            </a:spcAft>
            <a:buNone/>
          </a:pPr>
          <a:r>
            <a:rPr lang="en-US" sz="2100" kern="1200" baseline="0" dirty="0"/>
            <a:t>Prevention Treatment</a:t>
          </a:r>
          <a:endParaRPr lang="en-US" sz="2100" kern="1200" dirty="0"/>
        </a:p>
      </dsp:txBody>
      <dsp:txXfrm>
        <a:off x="3300842" y="1703078"/>
        <a:ext cx="1512040" cy="1526971"/>
      </dsp:txXfrm>
    </dsp:sp>
    <dsp:sp modelId="{0370688C-0DE4-4123-94C3-148123F7546B}">
      <dsp:nvSpPr>
        <dsp:cNvPr id="0" name=""/>
        <dsp:cNvSpPr/>
      </dsp:nvSpPr>
      <dsp:spPr>
        <a:xfrm>
          <a:off x="0" y="1198208"/>
          <a:ext cx="2308508" cy="230847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Self-care</a:t>
          </a:r>
        </a:p>
      </dsp:txBody>
      <dsp:txXfrm>
        <a:off x="338073" y="1536276"/>
        <a:ext cx="1632362" cy="1632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A2F86-E77F-47A8-838D-4B8D8BDF7805}">
      <dsp:nvSpPr>
        <dsp:cNvPr id="0" name=""/>
        <dsp:cNvSpPr/>
      </dsp:nvSpPr>
      <dsp:spPr>
        <a:xfrm>
          <a:off x="3935077" y="28288"/>
          <a:ext cx="1962803" cy="196277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Mind</a:t>
          </a:r>
        </a:p>
      </dsp:txBody>
      <dsp:txXfrm>
        <a:off x="4222523" y="315730"/>
        <a:ext cx="1387911" cy="1387891"/>
      </dsp:txXfrm>
    </dsp:sp>
    <dsp:sp modelId="{FF3CA8ED-7545-4D7D-AE19-0836C1BA9CA4}">
      <dsp:nvSpPr>
        <dsp:cNvPr id="0" name=""/>
        <dsp:cNvSpPr/>
      </dsp:nvSpPr>
      <dsp:spPr>
        <a:xfrm>
          <a:off x="4929852" y="1114644"/>
          <a:ext cx="1936089" cy="18496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Structure</a:t>
          </a:r>
        </a:p>
      </dsp:txBody>
      <dsp:txXfrm>
        <a:off x="5213386" y="1385515"/>
        <a:ext cx="1369021" cy="1307879"/>
      </dsp:txXfrm>
    </dsp:sp>
    <dsp:sp modelId="{0370688C-0DE4-4123-94C3-148123F7546B}">
      <dsp:nvSpPr>
        <dsp:cNvPr id="0" name=""/>
        <dsp:cNvSpPr/>
      </dsp:nvSpPr>
      <dsp:spPr>
        <a:xfrm>
          <a:off x="3281069" y="1045241"/>
          <a:ext cx="1962803" cy="196277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Biochemistry</a:t>
          </a:r>
        </a:p>
      </dsp:txBody>
      <dsp:txXfrm>
        <a:off x="3568515" y="1332683"/>
        <a:ext cx="1387911" cy="138789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4B41A6E-1B93-4743-9376-73F8F847350C}" type="datetimeFigureOut">
              <a:rPr lang="en-US" smtClean="0"/>
              <a:t>4/24/2020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FBB6B52-0C5D-41B3-8F39-344FE663398B}" type="slidenum">
              <a:rPr lang="en-US" smtClean="0"/>
              <a:t>‹#›</a:t>
            </a:fld>
            <a:endParaRPr lang="en-US" dirty="0"/>
          </a:p>
        </p:txBody>
      </p:sp>
    </p:spTree>
    <p:extLst>
      <p:ext uri="{BB962C8B-B14F-4D97-AF65-F5344CB8AC3E}">
        <p14:creationId xmlns:p14="http://schemas.microsoft.com/office/powerpoint/2010/main" val="225252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1</a:t>
            </a:fld>
            <a:endParaRPr lang="en-US" dirty="0"/>
          </a:p>
        </p:txBody>
      </p:sp>
    </p:spTree>
    <p:extLst>
      <p:ext uri="{BB962C8B-B14F-4D97-AF65-F5344CB8AC3E}">
        <p14:creationId xmlns:p14="http://schemas.microsoft.com/office/powerpoint/2010/main" val="107550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the gap from population view to personal view.</a:t>
            </a:r>
          </a:p>
          <a:p>
            <a:r>
              <a:rPr lang="en-US" dirty="0"/>
              <a:t>To a fault sometimes perhaps, I am a person who sees possibilities.</a:t>
            </a:r>
          </a:p>
          <a:p>
            <a:r>
              <a:rPr lang="en-US" dirty="0"/>
              <a:t>I am not an “it is what it is” kind of person.  I fundamentally believe that no human – doctor of patient is meant to be stagnant. I believe that we are meant for constant growth.  And I can smell victimhood a mile away…we encounter that with patients all the time right?</a:t>
            </a:r>
          </a:p>
          <a:p>
            <a:endParaRPr lang="en-US" dirty="0"/>
          </a:p>
          <a:p>
            <a:r>
              <a:rPr lang="en-US" dirty="0"/>
              <a:t>Now I’m not saying it’s all rainbows and unicorns.  We fight against stubborn concepts like inertia or homeostasis.  Our brain is perfectly design to keep us safe and familiar </a:t>
            </a:r>
            <a:r>
              <a:rPr lang="en-US" dirty="0" err="1"/>
              <a:t>afterall</a:t>
            </a:r>
            <a:r>
              <a:rPr lang="en-US" dirty="0"/>
              <a:t>. But I believe that we can push back against those things – use them to our advantage.  A body in motion stays in motion right?  The body has the ability to heal itself or return to a state of healthy homeostasis.</a:t>
            </a:r>
          </a:p>
          <a:p>
            <a:r>
              <a:rPr lang="en-US" dirty="0"/>
              <a:t>So here we have to challenge ourselves on an individual level…am I okay?  If I’m okay…do I just want to be okay? Or am I falling into that trap of “it is what it is?”  This is the system. This is the way we do it.  Are we waiting around for others to change things for us?  Are we just putting in our time?  </a:t>
            </a:r>
          </a:p>
        </p:txBody>
      </p:sp>
      <p:sp>
        <p:nvSpPr>
          <p:cNvPr id="4" name="Slide Number Placeholder 3"/>
          <p:cNvSpPr>
            <a:spLocks noGrp="1"/>
          </p:cNvSpPr>
          <p:nvPr>
            <p:ph type="sldNum" sz="quarter" idx="5"/>
          </p:nvPr>
        </p:nvSpPr>
        <p:spPr/>
        <p:txBody>
          <a:bodyPr/>
          <a:lstStyle/>
          <a:p>
            <a:fld id="{2FBB6B52-0C5D-41B3-8F39-344FE663398B}" type="slidenum">
              <a:rPr lang="en-US" smtClean="0"/>
              <a:t>10</a:t>
            </a:fld>
            <a:endParaRPr lang="en-US" dirty="0"/>
          </a:p>
        </p:txBody>
      </p:sp>
    </p:spTree>
    <p:extLst>
      <p:ext uri="{BB962C8B-B14F-4D97-AF65-F5344CB8AC3E}">
        <p14:creationId xmlns:p14="http://schemas.microsoft.com/office/powerpoint/2010/main" val="284086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culture…like everything it is a blessing and a curse right.</a:t>
            </a:r>
          </a:p>
          <a:p>
            <a:r>
              <a:rPr lang="en-US" dirty="0"/>
              <a:t>We could talk about this all day.</a:t>
            </a:r>
          </a:p>
          <a:p>
            <a:r>
              <a:rPr lang="en-US" dirty="0"/>
              <a:t>Can we have our cake and eat it too?  Can we be dedicated to the service of others, work really hard to develop and hone our skills AND still be unapologetic about advocating for our own health and happiness?</a:t>
            </a:r>
          </a:p>
          <a:p>
            <a:endParaRPr lang="en-US" dirty="0"/>
          </a:p>
          <a:p>
            <a:r>
              <a:rPr lang="en-US" dirty="0"/>
              <a:t>Traditional/historical culture … medicine first with all other areas of life suffering (sleep, relationships, relaxation time). Exception – finances were more rewarded in traditional culture.</a:t>
            </a:r>
          </a:p>
          <a:p>
            <a:endParaRPr lang="en-US" dirty="0"/>
          </a:p>
          <a:p>
            <a:r>
              <a:rPr lang="en-US" dirty="0"/>
              <a:t>Swing in the opposite direction … I want to have a life outside of medicine. Resident work hour restrictions crossing the line “I got a yoga class to get to – I can’t take this admission.”  I want the big contract with the signing bonus. Where is the patient-centered nature?</a:t>
            </a:r>
          </a:p>
          <a:p>
            <a:endParaRPr lang="en-US" dirty="0"/>
          </a:p>
          <a:p>
            <a:r>
              <a:rPr lang="en-US" dirty="0"/>
              <a:t>Current pandemic … where do we cross the line from the expected self-sacrifice to what some are calling being part of a suicide squad without being protected with PPE, adequate testing and tracking, treatment methods, etc.</a:t>
            </a:r>
          </a:p>
        </p:txBody>
      </p:sp>
      <p:sp>
        <p:nvSpPr>
          <p:cNvPr id="4" name="Slide Number Placeholder 3"/>
          <p:cNvSpPr>
            <a:spLocks noGrp="1"/>
          </p:cNvSpPr>
          <p:nvPr>
            <p:ph type="sldNum" sz="quarter" idx="5"/>
          </p:nvPr>
        </p:nvSpPr>
        <p:spPr/>
        <p:txBody>
          <a:bodyPr/>
          <a:lstStyle/>
          <a:p>
            <a:fld id="{2FBB6B52-0C5D-41B3-8F39-344FE663398B}" type="slidenum">
              <a:rPr lang="en-US" smtClean="0"/>
              <a:t>11</a:t>
            </a:fld>
            <a:endParaRPr lang="en-US" dirty="0"/>
          </a:p>
        </p:txBody>
      </p:sp>
    </p:spTree>
    <p:extLst>
      <p:ext uri="{BB962C8B-B14F-4D97-AF65-F5344CB8AC3E}">
        <p14:creationId xmlns:p14="http://schemas.microsoft.com/office/powerpoint/2010/main" val="267957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inside a little bit because we all have it.</a:t>
            </a:r>
          </a:p>
          <a:p>
            <a:endParaRPr lang="en-US" dirty="0"/>
          </a:p>
          <a:p>
            <a:r>
              <a:rPr lang="en-US" dirty="0"/>
              <a:t>Story of the working mom, doing everything around the house, running the kids, cooking, cleaning, helping her aging parents, volunteering for the PTO, husband can’t do anything right so she has to do it, complaining all the time that nobody helps her and she has to do everything</a:t>
            </a:r>
          </a:p>
          <a:p>
            <a:endParaRPr lang="en-US" dirty="0"/>
          </a:p>
          <a:p>
            <a:r>
              <a:rPr lang="en-US" dirty="0"/>
              <a:t>Why is that?  I would argue that ego is a big part of that, right?</a:t>
            </a:r>
          </a:p>
          <a:p>
            <a:r>
              <a:rPr lang="en-US" dirty="0"/>
              <a:t>It feels good to be needed. It’s fulfilling. It’s praised. It’s applauded. And it’s been that way ever sense we were a wee one looking for validation.  Nobody is running up to us giving us a sticker on the sticker chart for taking a little time to yourself, pursuing a new hobby, meditating or going for a run right?  We are do-ers!  Our egos are do-ers!  Our self worth does not lie is our doing. Our self worth lies in our being.</a:t>
            </a:r>
          </a:p>
          <a:p>
            <a:endParaRPr lang="en-US" dirty="0"/>
          </a:p>
          <a:p>
            <a:r>
              <a:rPr lang="en-US" dirty="0"/>
              <a:t>Keep in mind…Ego = a person’s sense of self-esteem or self-importance.  Not a totally bad thing right?  We deserve to have positive self-regard.  We all deserve to feel fulfilled by our work.</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12</a:t>
            </a:fld>
            <a:endParaRPr lang="en-US" dirty="0"/>
          </a:p>
        </p:txBody>
      </p:sp>
    </p:spTree>
    <p:extLst>
      <p:ext uri="{BB962C8B-B14F-4D97-AF65-F5344CB8AC3E}">
        <p14:creationId xmlns:p14="http://schemas.microsoft.com/office/powerpoint/2010/main" val="135124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 culture around us encourages us to do do do </a:t>
            </a:r>
          </a:p>
          <a:p>
            <a:r>
              <a:rPr lang="en-US" dirty="0"/>
              <a:t>Or judges us for not doing</a:t>
            </a:r>
          </a:p>
          <a:p>
            <a:endParaRPr lang="en-US" dirty="0"/>
          </a:p>
          <a:p>
            <a:r>
              <a:rPr lang="en-US" dirty="0"/>
              <a:t>And our own psyche and sense of worth can encourage us to serve serve serve</a:t>
            </a:r>
          </a:p>
          <a:p>
            <a:r>
              <a:rPr lang="en-US" dirty="0"/>
              <a:t>Or judges us for not being all things to all people</a:t>
            </a:r>
          </a:p>
          <a:p>
            <a:endParaRPr lang="en-US" dirty="0"/>
          </a:p>
          <a:p>
            <a:r>
              <a:rPr lang="en-US" dirty="0"/>
              <a:t>No wonder it’s hard to set boundaries, right?</a:t>
            </a:r>
          </a:p>
          <a:p>
            <a:r>
              <a:rPr lang="en-US" dirty="0"/>
              <a:t>Back to the working mom…once you get in that cycle, do you think it’s difficult for her to set boundaries? Uh yes!</a:t>
            </a:r>
          </a:p>
          <a:p>
            <a:r>
              <a:rPr lang="en-US" dirty="0"/>
              <a:t>Do you think other people in her life who are accustomed to her serve are going to throw her a parade for handing over the reigns? Probably not. Do you think it’s uncomfortable and fights against self judgement and worrying what others think to have those conversations? For sure!</a:t>
            </a:r>
          </a:p>
          <a:p>
            <a:endParaRPr lang="en-US" dirty="0"/>
          </a:p>
          <a:p>
            <a:r>
              <a:rPr lang="en-US" dirty="0"/>
              <a:t>Talk about perceived boundaries versus real boundaries – employed vs private</a:t>
            </a:r>
          </a:p>
          <a:p>
            <a:r>
              <a:rPr lang="en-US" dirty="0"/>
              <a:t>Agency over your schedule</a:t>
            </a:r>
          </a:p>
          <a:p>
            <a:r>
              <a:rPr lang="en-US" dirty="0"/>
              <a:t>Answers to administrators</a:t>
            </a:r>
          </a:p>
          <a:p>
            <a:r>
              <a:rPr lang="en-US" dirty="0"/>
              <a:t>Having crucial reasonable conversations</a:t>
            </a:r>
          </a:p>
          <a:p>
            <a:r>
              <a:rPr lang="en-US" dirty="0"/>
              <a:t>Communication skills</a:t>
            </a:r>
          </a:p>
          <a:p>
            <a:r>
              <a:rPr lang="en-US" dirty="0"/>
              <a:t>If you don’t ask you don’t know</a:t>
            </a:r>
          </a:p>
          <a:p>
            <a:r>
              <a:rPr lang="en-US" dirty="0"/>
              <a:t>Power of negotiation – coming to a win win</a:t>
            </a:r>
          </a:p>
          <a:p>
            <a:r>
              <a:rPr lang="en-US" dirty="0"/>
              <a:t>Books – Getting to Yes. Never Split the Difference.</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13</a:t>
            </a:fld>
            <a:endParaRPr lang="en-US" dirty="0"/>
          </a:p>
        </p:txBody>
      </p:sp>
    </p:spTree>
    <p:extLst>
      <p:ext uri="{BB962C8B-B14F-4D97-AF65-F5344CB8AC3E}">
        <p14:creationId xmlns:p14="http://schemas.microsoft.com/office/powerpoint/2010/main" val="360986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in more severe symptoms, what do you do when the nature of the problem itself inhibits you from seeking improvement?</a:t>
            </a:r>
          </a:p>
          <a:p>
            <a:endParaRPr lang="en-US" dirty="0"/>
          </a:p>
          <a:p>
            <a:r>
              <a:rPr lang="en-US" dirty="0"/>
              <a:t>If by nature our brain health is in charge of those neurotransmitters responsible for being able to experience feelings of motivation, energy, sense of accomplishment and reward, connection to others…it’s no wonder that it’s very easy to spiral..to isolate.</a:t>
            </a:r>
          </a:p>
        </p:txBody>
      </p:sp>
      <p:sp>
        <p:nvSpPr>
          <p:cNvPr id="4" name="Slide Number Placeholder 3"/>
          <p:cNvSpPr>
            <a:spLocks noGrp="1"/>
          </p:cNvSpPr>
          <p:nvPr>
            <p:ph type="sldNum" sz="quarter" idx="5"/>
          </p:nvPr>
        </p:nvSpPr>
        <p:spPr/>
        <p:txBody>
          <a:bodyPr/>
          <a:lstStyle/>
          <a:p>
            <a:fld id="{2FBB6B52-0C5D-41B3-8F39-344FE663398B}" type="slidenum">
              <a:rPr lang="en-US" smtClean="0"/>
              <a:t>14</a:t>
            </a:fld>
            <a:endParaRPr lang="en-US" dirty="0"/>
          </a:p>
        </p:txBody>
      </p:sp>
    </p:spTree>
    <p:extLst>
      <p:ext uri="{BB962C8B-B14F-4D97-AF65-F5344CB8AC3E}">
        <p14:creationId xmlns:p14="http://schemas.microsoft.com/office/powerpoint/2010/main" val="44088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we feel if 13% of our diabetics wanted to improve their A1C’s</a:t>
            </a:r>
          </a:p>
          <a:p>
            <a:r>
              <a:rPr lang="en-US" dirty="0"/>
              <a:t>Or 13% or our total knee candidates decided to have surgery</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15</a:t>
            </a:fld>
            <a:endParaRPr lang="en-US" dirty="0"/>
          </a:p>
        </p:txBody>
      </p:sp>
    </p:spTree>
    <p:extLst>
      <p:ext uri="{BB962C8B-B14F-4D97-AF65-F5344CB8AC3E}">
        <p14:creationId xmlns:p14="http://schemas.microsoft.com/office/powerpoint/2010/main" val="409162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is not a strategy</a:t>
            </a:r>
          </a:p>
          <a:p>
            <a:endParaRPr lang="en-US" dirty="0"/>
          </a:p>
          <a:p>
            <a:r>
              <a:rPr lang="en-US" dirty="0"/>
              <a:t>Treadmill effect is real!</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16</a:t>
            </a:fld>
            <a:endParaRPr lang="en-US" dirty="0"/>
          </a:p>
        </p:txBody>
      </p:sp>
    </p:spTree>
    <p:extLst>
      <p:ext uri="{BB962C8B-B14F-4D97-AF65-F5344CB8AC3E}">
        <p14:creationId xmlns:p14="http://schemas.microsoft.com/office/powerpoint/2010/main" val="3893118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sense…I don’t say that flippantly.</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17</a:t>
            </a:fld>
            <a:endParaRPr lang="en-US" dirty="0"/>
          </a:p>
        </p:txBody>
      </p:sp>
    </p:spTree>
    <p:extLst>
      <p:ext uri="{BB962C8B-B14F-4D97-AF65-F5344CB8AC3E}">
        <p14:creationId xmlns:p14="http://schemas.microsoft.com/office/powerpoint/2010/main" val="336878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Innate human right to be happy</a:t>
            </a:r>
          </a:p>
          <a:p>
            <a:r>
              <a:rPr lang="en-US" dirty="0"/>
              <a:t>Innate human right to be healthy</a:t>
            </a:r>
          </a:p>
          <a:p>
            <a:endParaRPr lang="en-US" dirty="0"/>
          </a:p>
          <a:p>
            <a:r>
              <a:rPr lang="en-US" dirty="0"/>
              <a:t>Why do we think it doesn’t apply to us?</a:t>
            </a:r>
          </a:p>
          <a:p>
            <a:endParaRPr lang="en-US" dirty="0"/>
          </a:p>
          <a:p>
            <a:r>
              <a:rPr lang="en-US" dirty="0"/>
              <a:t>Martyrdom is not part of a job description</a:t>
            </a:r>
          </a:p>
          <a:p>
            <a:endParaRPr lang="en-US" dirty="0"/>
          </a:p>
          <a:p>
            <a:r>
              <a:rPr lang="en-US" dirty="0"/>
              <a:t>It’s the right thing to do</a:t>
            </a:r>
          </a:p>
        </p:txBody>
      </p:sp>
      <p:sp>
        <p:nvSpPr>
          <p:cNvPr id="4" name="Slide Number Placeholder 3"/>
          <p:cNvSpPr>
            <a:spLocks noGrp="1"/>
          </p:cNvSpPr>
          <p:nvPr>
            <p:ph type="sldNum" sz="quarter" idx="5"/>
          </p:nvPr>
        </p:nvSpPr>
        <p:spPr/>
        <p:txBody>
          <a:bodyPr/>
          <a:lstStyle/>
          <a:p>
            <a:fld id="{2FBB6B52-0C5D-41B3-8F39-344FE663398B}" type="slidenum">
              <a:rPr lang="en-US" smtClean="0"/>
              <a:t>18</a:t>
            </a:fld>
            <a:endParaRPr lang="en-US" dirty="0"/>
          </a:p>
        </p:txBody>
      </p:sp>
    </p:spTree>
    <p:extLst>
      <p:ext uri="{BB962C8B-B14F-4D97-AF65-F5344CB8AC3E}">
        <p14:creationId xmlns:p14="http://schemas.microsoft.com/office/powerpoint/2010/main" val="1433446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19</a:t>
            </a:fld>
            <a:endParaRPr lang="en-US" dirty="0"/>
          </a:p>
        </p:txBody>
      </p:sp>
    </p:spTree>
    <p:extLst>
      <p:ext uri="{BB962C8B-B14F-4D97-AF65-F5344CB8AC3E}">
        <p14:creationId xmlns:p14="http://schemas.microsoft.com/office/powerpoint/2010/main" val="169118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2</a:t>
            </a:fld>
            <a:endParaRPr lang="en-US" dirty="0"/>
          </a:p>
        </p:txBody>
      </p:sp>
    </p:spTree>
    <p:extLst>
      <p:ext uri="{BB962C8B-B14F-4D97-AF65-F5344CB8AC3E}">
        <p14:creationId xmlns:p14="http://schemas.microsoft.com/office/powerpoint/2010/main" val="3535711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 real…happy doctors have happier patients. Happier patients are more likely to be healthier patients. </a:t>
            </a:r>
          </a:p>
          <a:p>
            <a:r>
              <a:rPr lang="en-US" dirty="0"/>
              <a:t>Heathier patients don’t get readmitted to the hospital</a:t>
            </a:r>
          </a:p>
          <a:p>
            <a:r>
              <a:rPr lang="en-US" dirty="0"/>
              <a:t>Are more likely to have an A1C at goal</a:t>
            </a:r>
          </a:p>
          <a:p>
            <a:r>
              <a:rPr lang="en-US" dirty="0"/>
              <a:t>Meet all those quality metrics that are constantly evolving.</a:t>
            </a:r>
          </a:p>
          <a:p>
            <a:r>
              <a:rPr lang="en-US" dirty="0"/>
              <a:t>Happier patients are less likely to call you for frivolous things in the middle of the night because they respect your time and health more. </a:t>
            </a:r>
          </a:p>
          <a:p>
            <a:r>
              <a:rPr lang="en-US" dirty="0"/>
              <a:t>Are less likely to sue you</a:t>
            </a:r>
          </a:p>
          <a:p>
            <a:r>
              <a:rPr lang="en-US" dirty="0"/>
              <a:t>Are more likely to recommend you to their friends</a:t>
            </a:r>
          </a:p>
          <a:p>
            <a:r>
              <a:rPr lang="en-US" dirty="0"/>
              <a:t>Are more likely to fill out that press ganey report that your bonus is tied to</a:t>
            </a:r>
          </a:p>
          <a:p>
            <a:endParaRPr lang="en-US" dirty="0"/>
          </a:p>
          <a:p>
            <a:endParaRPr lang="en-US" dirty="0"/>
          </a:p>
          <a:p>
            <a:r>
              <a:rPr lang="en-US" dirty="0"/>
              <a:t>Reference earlier data</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20</a:t>
            </a:fld>
            <a:endParaRPr lang="en-US" dirty="0"/>
          </a:p>
        </p:txBody>
      </p:sp>
    </p:spTree>
    <p:extLst>
      <p:ext uri="{BB962C8B-B14F-4D97-AF65-F5344CB8AC3E}">
        <p14:creationId xmlns:p14="http://schemas.microsoft.com/office/powerpoint/2010/main" val="208455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don’t want to go with common sense </a:t>
            </a:r>
          </a:p>
          <a:p>
            <a:r>
              <a:rPr lang="en-US" dirty="0"/>
              <a:t>And we don’t want to be pushed around by policy</a:t>
            </a:r>
          </a:p>
          <a:p>
            <a:r>
              <a:rPr lang="en-US" dirty="0"/>
              <a:t>Let’s go with our best buddy science</a:t>
            </a:r>
          </a:p>
          <a:p>
            <a:endParaRPr lang="en-US" dirty="0"/>
          </a:p>
          <a:p>
            <a:r>
              <a:rPr lang="en-US" dirty="0"/>
              <a:t>The science of Human Performance of physicians</a:t>
            </a:r>
          </a:p>
          <a:p>
            <a:r>
              <a:rPr lang="en-US" dirty="0"/>
              <a:t>The science of how patients respond to physicians</a:t>
            </a:r>
          </a:p>
          <a:p>
            <a:r>
              <a:rPr lang="en-US" dirty="0"/>
              <a:t>The science of Happiness</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21</a:t>
            </a:fld>
            <a:endParaRPr lang="en-US" dirty="0"/>
          </a:p>
        </p:txBody>
      </p:sp>
    </p:spTree>
    <p:extLst>
      <p:ext uri="{BB962C8B-B14F-4D97-AF65-F5344CB8AC3E}">
        <p14:creationId xmlns:p14="http://schemas.microsoft.com/office/powerpoint/2010/main" val="3658561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don’t want to go with common sense </a:t>
            </a:r>
          </a:p>
          <a:p>
            <a:r>
              <a:rPr lang="en-US" dirty="0"/>
              <a:t>And we don’t want to be pushed around by policy</a:t>
            </a:r>
          </a:p>
          <a:p>
            <a:r>
              <a:rPr lang="en-US" dirty="0"/>
              <a:t>Let’s go with our best buddy science</a:t>
            </a:r>
          </a:p>
          <a:p>
            <a:endParaRPr lang="en-US" dirty="0"/>
          </a:p>
          <a:p>
            <a:r>
              <a:rPr lang="en-US" dirty="0"/>
              <a:t>The science of Human Performance</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22</a:t>
            </a:fld>
            <a:endParaRPr lang="en-US" dirty="0"/>
          </a:p>
        </p:txBody>
      </p:sp>
    </p:spTree>
    <p:extLst>
      <p:ext uri="{BB962C8B-B14F-4D97-AF65-F5344CB8AC3E}">
        <p14:creationId xmlns:p14="http://schemas.microsoft.com/office/powerpoint/2010/main" val="815525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placebo affect</a:t>
            </a:r>
          </a:p>
          <a:p>
            <a:r>
              <a:rPr lang="en-US" dirty="0"/>
              <a:t>a beneficial effect produced by a placebo drug or treatment, which cannot be attributed to the properties of the placebo itself, and must therefore be due to the patient's belief in that treatment.</a:t>
            </a:r>
          </a:p>
          <a:p>
            <a:endParaRPr lang="en-US" dirty="0"/>
          </a:p>
          <a:p>
            <a:r>
              <a:rPr lang="en-US" b="1" dirty="0"/>
              <a:t>The placebo effect</a:t>
            </a:r>
            <a:r>
              <a:rPr lang="en-US" dirty="0"/>
              <a:t> is amplified when </a:t>
            </a:r>
            <a:r>
              <a:rPr lang="en-US" b="1" dirty="0"/>
              <a:t>doctors</a:t>
            </a:r>
            <a:r>
              <a:rPr lang="en-US" dirty="0"/>
              <a:t> appear likeable and competent</a:t>
            </a:r>
          </a:p>
          <a:p>
            <a:r>
              <a:rPr lang="en-US" dirty="0"/>
              <a:t>Let’s talk about the nocebo affect</a:t>
            </a:r>
          </a:p>
          <a:p>
            <a:endParaRPr lang="en-US" dirty="0"/>
          </a:p>
          <a:p>
            <a:r>
              <a:rPr lang="en-US" b="1" dirty="0"/>
              <a:t>A nocebo effect</a:t>
            </a:r>
            <a:r>
              <a:rPr lang="en-US" dirty="0"/>
              <a:t> is said to occur when negative expectations of the patient regarding a treatment cause the treatment to have a more negative </a:t>
            </a:r>
            <a:r>
              <a:rPr lang="en-US" b="1" dirty="0"/>
              <a:t>effect</a:t>
            </a:r>
            <a:r>
              <a:rPr lang="en-US" dirty="0"/>
              <a:t> than it otherwise would have. ... Both placebo and </a:t>
            </a:r>
            <a:r>
              <a:rPr lang="en-US" b="1" dirty="0"/>
              <a:t>nocebo effects</a:t>
            </a:r>
            <a:r>
              <a:rPr lang="en-US" dirty="0"/>
              <a:t> are presumably psychogenic, but they can induce measurable changes in the body. </a:t>
            </a:r>
            <a:r>
              <a:rPr lang="en-US" b="1" dirty="0"/>
              <a:t>doctors</a:t>
            </a:r>
            <a:r>
              <a:rPr lang="en-US" dirty="0"/>
              <a:t> learn how to better "exploit the power of words" for the benefit of patients. </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23</a:t>
            </a:fld>
            <a:endParaRPr lang="en-US" dirty="0"/>
          </a:p>
        </p:txBody>
      </p:sp>
    </p:spTree>
    <p:extLst>
      <p:ext uri="{BB962C8B-B14F-4D97-AF65-F5344CB8AC3E}">
        <p14:creationId xmlns:p14="http://schemas.microsoft.com/office/powerpoint/2010/main" val="2626230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science of Happiness</a:t>
            </a:r>
          </a:p>
          <a:p>
            <a:endParaRPr lang="en-US" dirty="0"/>
          </a:p>
          <a:p>
            <a:pPr rtl="0"/>
            <a:r>
              <a:rPr lang="en-US" dirty="0"/>
              <a:t>Give the Doc a Lollipop – study that primed doctors with a piece of candy before the task, and they weren’t allowed to eat the candy (to control blood sugars). Even the smallest shots of positivity can give someone a serious competitive edge. On average, the doctors primed to be happy with a piece of candy came to a correct diagnosis only 20% of the way through the manuscript – nearly twice as fast as the control group – and showed about two and a half times less anchoring. (pg. 47) Estrada, C. A., </a:t>
            </a:r>
            <a:r>
              <a:rPr lang="en-US" dirty="0" err="1"/>
              <a:t>Isen</a:t>
            </a:r>
            <a:r>
              <a:rPr lang="en-US" dirty="0"/>
              <a:t>, A. M., &amp; Young, M. J. (1997). Positive affect facilitates integration of information and decreases anchoring in reasoning among physicians. </a:t>
            </a:r>
            <a:r>
              <a:rPr lang="en-US" i="1" dirty="0"/>
              <a:t>Organizational Behavior and Human Decision Processes</a:t>
            </a:r>
            <a:r>
              <a:rPr lang="en-US" dirty="0"/>
              <a:t>, 72, 117-135.</a:t>
            </a:r>
            <a:endParaRPr lang="en-US" b="0" dirty="0">
              <a:effectLst/>
            </a:endParaRPr>
          </a:p>
          <a:p>
            <a:pPr rtl="0"/>
            <a:br>
              <a:rPr lang="en-US" dirty="0"/>
            </a:br>
            <a:r>
              <a:rPr lang="en-US" dirty="0"/>
              <a:t>The Undoing Effect – positive emotions also provide a swift antidote to physical stress and </a:t>
            </a:r>
            <a:r>
              <a:rPr lang="en-US" dirty="0" err="1"/>
              <a:t>anziety</a:t>
            </a:r>
            <a:r>
              <a:rPr lang="en-US" dirty="0"/>
              <a:t>, what psychologists call the “undoing effect.” (pg. 49) Fredrickson, B. L., Mancuso, R. A., Branigan, C., &amp; </a:t>
            </a:r>
            <a:r>
              <a:rPr lang="en-US" dirty="0" err="1"/>
              <a:t>Trugade</a:t>
            </a:r>
            <a:r>
              <a:rPr lang="en-US" dirty="0"/>
              <a:t>, M. M. (2000). The undoing effect of positive emotions, </a:t>
            </a:r>
            <a:r>
              <a:rPr lang="en-US" i="1" dirty="0"/>
              <a:t>Motivations and Emotion. </a:t>
            </a:r>
            <a:r>
              <a:rPr lang="en-US" dirty="0"/>
              <a:t>24, 237-258.</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24</a:t>
            </a:fld>
            <a:endParaRPr lang="en-US" dirty="0"/>
          </a:p>
        </p:txBody>
      </p:sp>
    </p:spTree>
    <p:extLst>
      <p:ext uri="{BB962C8B-B14F-4D97-AF65-F5344CB8AC3E}">
        <p14:creationId xmlns:p14="http://schemas.microsoft.com/office/powerpoint/2010/main" val="4079313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Stepping into the shoes of being our own doctor…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work that I first developed for my patient community.  It uses some health and executive coaching training that I’ve completed, some integrative health work, patient-centered care research and really just comes down to solid osteopathic philosophy.  We’ve used a version of this information with students to apply to their own wellness and the wellness pursuit of their patients. I also want to acknowledge a very similar patient-centered care initiative that the VA is using that has had awesome results.  They really acknowledge that first and foremost knowing what your patients goals are is much more important that trying to motivate them with an A1C less than 6.5.  I don’t know about you but playing with my kids without getting SOB will always be more motivating than a number on a lab sheet.</a:t>
            </a:r>
          </a:p>
          <a:p>
            <a:endParaRPr lang="en-US" dirty="0"/>
          </a:p>
          <a:p>
            <a:endParaRPr lang="en-US" dirty="0"/>
          </a:p>
          <a:p>
            <a:r>
              <a:rPr lang="en-US" dirty="0"/>
              <a:t>Consider this formula – self-assessment, self-care, professional care</a:t>
            </a:r>
          </a:p>
          <a:p>
            <a:endParaRPr lang="en-US" dirty="0"/>
          </a:p>
          <a:p>
            <a:r>
              <a:rPr lang="en-US" dirty="0"/>
              <a:t>Self-assessment starts with self-awareness and a desire to improve</a:t>
            </a:r>
          </a:p>
          <a:p>
            <a:endParaRPr lang="en-US" dirty="0"/>
          </a:p>
          <a:p>
            <a:r>
              <a:rPr lang="en-US" dirty="0"/>
              <a:t>Desire to improvement comes from tying your actions to what matters most to you.</a:t>
            </a:r>
          </a:p>
          <a:p>
            <a:endParaRPr lang="en-US" dirty="0"/>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25</a:t>
            </a:fld>
            <a:endParaRPr lang="en-US" dirty="0"/>
          </a:p>
        </p:txBody>
      </p:sp>
    </p:spTree>
    <p:extLst>
      <p:ext uri="{BB962C8B-B14F-4D97-AF65-F5344CB8AC3E}">
        <p14:creationId xmlns:p14="http://schemas.microsoft.com/office/powerpoint/2010/main" val="4112392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26</a:t>
            </a:fld>
            <a:endParaRPr lang="en-US" dirty="0"/>
          </a:p>
        </p:txBody>
      </p:sp>
    </p:spTree>
    <p:extLst>
      <p:ext uri="{BB962C8B-B14F-4D97-AF65-F5344CB8AC3E}">
        <p14:creationId xmlns:p14="http://schemas.microsoft.com/office/powerpoint/2010/main" val="3050564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27</a:t>
            </a:fld>
            <a:endParaRPr lang="en-US" dirty="0"/>
          </a:p>
        </p:txBody>
      </p:sp>
    </p:spTree>
    <p:extLst>
      <p:ext uri="{BB962C8B-B14F-4D97-AF65-F5344CB8AC3E}">
        <p14:creationId xmlns:p14="http://schemas.microsoft.com/office/powerpoint/2010/main" val="3056229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28</a:t>
            </a:fld>
            <a:endParaRPr lang="en-US" dirty="0"/>
          </a:p>
        </p:txBody>
      </p:sp>
    </p:spTree>
    <p:extLst>
      <p:ext uri="{BB962C8B-B14F-4D97-AF65-F5344CB8AC3E}">
        <p14:creationId xmlns:p14="http://schemas.microsoft.com/office/powerpoint/2010/main" val="2068755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29</a:t>
            </a:fld>
            <a:endParaRPr lang="en-US" dirty="0"/>
          </a:p>
        </p:txBody>
      </p:sp>
    </p:spTree>
    <p:extLst>
      <p:ext uri="{BB962C8B-B14F-4D97-AF65-F5344CB8AC3E}">
        <p14:creationId xmlns:p14="http://schemas.microsoft.com/office/powerpoint/2010/main" val="362624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My dad was a good </a:t>
            </a:r>
            <a:r>
              <a:rPr lang="en-US" sz="1200" b="0" i="0" u="none" strike="noStrike" kern="1200" dirty="0" err="1">
                <a:solidFill>
                  <a:schemeClr val="tx1"/>
                </a:solidFill>
                <a:effectLst/>
                <a:latin typeface="+mn-lt"/>
                <a:ea typeface="+mn-ea"/>
                <a:cs typeface="+mn-cs"/>
              </a:rPr>
              <a:t>ol</a:t>
            </a:r>
            <a:r>
              <a:rPr lang="en-US" sz="1200" b="0" i="0" u="none" strike="noStrike" kern="1200" dirty="0">
                <a:solidFill>
                  <a:schemeClr val="tx1"/>
                </a:solidFill>
                <a:effectLst/>
                <a:latin typeface="+mn-lt"/>
                <a:ea typeface="+mn-ea"/>
                <a:cs typeface="+mn-cs"/>
              </a:rPr>
              <a:t>’ fashioned family doc. 6 foot 4, larger than life laugh, big German work ethic.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As a little girl, every morning I’d run to the backdoor and stand on my tiptoes, so I could kiss him goodbye and tell him he smelled handsome -Aramis by Este Lauder.  I was also known to provide him that dose of humility that kids are famous like when I overheard the Dean of his medical school introduce him and corrected “You’re no </a:t>
            </a:r>
            <a:r>
              <a:rPr lang="en-US" sz="1200" b="0" i="0" u="none" strike="noStrike" kern="1200" dirty="0" err="1">
                <a:solidFill>
                  <a:schemeClr val="tx1"/>
                </a:solidFill>
                <a:effectLst/>
                <a:latin typeface="+mn-lt"/>
                <a:ea typeface="+mn-ea"/>
                <a:cs typeface="+mn-cs"/>
              </a:rPr>
              <a:t>profeffor</a:t>
            </a:r>
            <a:r>
              <a:rPr lang="en-US" sz="1200" b="0" i="0" u="none" strike="noStrike" kern="1200" dirty="0">
                <a:solidFill>
                  <a:schemeClr val="tx1"/>
                </a:solidFill>
                <a:effectLst/>
                <a:latin typeface="+mn-lt"/>
                <a:ea typeface="+mn-ea"/>
                <a:cs typeface="+mn-cs"/>
              </a:rPr>
              <a:t>. You’re my daddy!”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He taught medical students, delivered babies, was the football team doc. lived, breathed and slept medicine.  And I heard ALL the stories over the years. He especially </a:t>
            </a:r>
            <a:r>
              <a:rPr lang="en-US" sz="1200" b="0" i="1" u="none" strike="noStrike" kern="1200" dirty="0">
                <a:solidFill>
                  <a:schemeClr val="tx1"/>
                </a:solidFill>
                <a:effectLst/>
                <a:latin typeface="+mn-lt"/>
                <a:ea typeface="+mn-ea"/>
                <a:cs typeface="+mn-cs"/>
              </a:rPr>
              <a:t>loved</a:t>
            </a:r>
            <a:r>
              <a:rPr lang="en-US" sz="1200" b="0" i="0" u="none" strike="noStrike" kern="1200" dirty="0">
                <a:solidFill>
                  <a:schemeClr val="tx1"/>
                </a:solidFill>
                <a:effectLst/>
                <a:latin typeface="+mn-lt"/>
                <a:ea typeface="+mn-ea"/>
                <a:cs typeface="+mn-cs"/>
              </a:rPr>
              <a:t> telling me the story about how he built his medical office building and started his practice – how everyone thought he was crazy. The land was in a flood zone and unbuildable.  There were huge gas tanks buried underground -an environmental hazard to stay there, too expensive to remove. That building was huge - he’d never find enough tenants to fill it they said.  “But you know </a:t>
            </a:r>
            <a:r>
              <a:rPr lang="en-US" sz="1200" b="0" i="0" u="none" strike="noStrike" kern="1200" dirty="0" err="1">
                <a:solidFill>
                  <a:schemeClr val="tx1"/>
                </a:solidFill>
                <a:effectLst/>
                <a:latin typeface="+mn-lt"/>
                <a:ea typeface="+mn-ea"/>
                <a:cs typeface="+mn-cs"/>
              </a:rPr>
              <a:t>Paigey</a:t>
            </a:r>
            <a:r>
              <a:rPr lang="en-US" sz="1200" b="0" i="0" u="none" strike="noStrike" kern="1200" dirty="0">
                <a:solidFill>
                  <a:schemeClr val="tx1"/>
                </a:solidFill>
                <a:effectLst/>
                <a:latin typeface="+mn-lt"/>
                <a:ea typeface="+mn-ea"/>
                <a:cs typeface="+mn-cs"/>
              </a:rPr>
              <a:t>. I did it anyway. I knew it could work. I didn’t exactly know how, but I figured it out one step at a time.”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That’s the medical practice I joined fresh out of training. It didn’t have the fancy modern furniture or computers that the hospital system gig offered but it did have family. Mom was the office manager so I got to eat lunch with my parents every day.  Staff who had known me since I was scribbling in charts behind their back helped care for my daughters when they were born. Plus I loved watching my dad work and getting to know about him through the eyes of the patients he had served for decades.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But I was often double booked, always running behind. I quickly learned to take off my watch and not even look at the schedule. I just kept going and going until I noticed the staff starting to turn the room lights off one by one - the welcome signal that we were almost done.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“Is this all there is?” Am I really doing enough good in a double-booked 15-minute appointment?  Reimbursements were declining. Patient copays increasing. Regulations were ever changing and overcomplicated. Selling the practice and being employed didn’t seem like a good fit.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Feeling the itch to mix things up, I accepted a part time position teaching fresh bright eyed first year medical students. I loved it! I started diving deeper into advances in lifestyle and integrative medicine.  But when I came home from conferences, I still had no time to actually counsel my patients in a meaningful way and practice what I was teaching.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One night, my friend Shelby sends me a Facebook message about a med school classmate of hers - this crazy family doc out in Pennsylvania that doesn’t even bill insurance!  He directly bills his patients a flat monthly fee in exchange for 24/7 direct access to him, access to wholesale prices on medications and outside testing and best of all a unlimited longer appt times and more connection with patients. That sounded crazy to me! But what if it would actually work?!  Sign me up if so! I thought.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Of course Mom and Dad had their opinions: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My Mom - “24/7 access?! Patients will be bothering you all night long!”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My Dad - ”</a:t>
            </a:r>
            <a:r>
              <a:rPr lang="en-US" sz="1200" b="0" i="0" u="none" strike="noStrike" kern="1200" dirty="0" err="1">
                <a:solidFill>
                  <a:schemeClr val="tx1"/>
                </a:solidFill>
                <a:effectLst/>
                <a:latin typeface="+mn-lt"/>
                <a:ea typeface="+mn-ea"/>
                <a:cs typeface="+mn-cs"/>
              </a:rPr>
              <a:t>Opt</a:t>
            </a:r>
            <a:r>
              <a:rPr lang="en-US" sz="1200" b="0" i="0" u="none" strike="noStrike" kern="1200" dirty="0">
                <a:solidFill>
                  <a:schemeClr val="tx1"/>
                </a:solidFill>
                <a:effectLst/>
                <a:latin typeface="+mn-lt"/>
                <a:ea typeface="+mn-ea"/>
                <a:cs typeface="+mn-cs"/>
              </a:rPr>
              <a:t> out of </a:t>
            </a:r>
            <a:r>
              <a:rPr lang="en-US" sz="1200" b="0" i="0" u="none" strike="noStrike" kern="1200" dirty="0" err="1">
                <a:solidFill>
                  <a:schemeClr val="tx1"/>
                </a:solidFill>
                <a:effectLst/>
                <a:latin typeface="+mn-lt"/>
                <a:ea typeface="+mn-ea"/>
                <a:cs typeface="+mn-cs"/>
              </a:rPr>
              <a:t>medicare</a:t>
            </a:r>
            <a:r>
              <a:rPr lang="en-US" sz="1200" b="0" i="0" u="none" strike="noStrike" kern="1200" dirty="0">
                <a:solidFill>
                  <a:schemeClr val="tx1"/>
                </a:solidFill>
                <a:effectLst/>
                <a:latin typeface="+mn-lt"/>
                <a:ea typeface="+mn-ea"/>
                <a:cs typeface="+mn-cs"/>
              </a:rPr>
              <a:t>?! You won’t even have any patients!”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 mean they had their points. But I couldn’t help but think “Wait a minute!  This is the guy who told me ALL the stories of the “crazy” things he did opening his practice.” And he did it anyway.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 know Dad never really understood why I felt the need to leave his practice and start my own thing.  He died one month before I opened the doors on my new building, so he didn’t get to see how it would work either.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And that’s okay!   I knew I had to practice medicine in the way I was called to so I just keep thinking … I know this can work.  I don’t know exactly how. But I can figure it out - one step at a time.   </a:t>
            </a:r>
            <a:br>
              <a:rPr lang="en-US" b="0" dirty="0">
                <a:effectLst/>
              </a:rPr>
            </a:br>
            <a:br>
              <a:rPr lang="en-US" b="0" dirty="0">
                <a:effectLst/>
              </a:rPr>
            </a:br>
            <a:r>
              <a:rPr lang="en-US" sz="1200" b="0" i="0" u="none" strike="noStrike" kern="1200" dirty="0">
                <a:solidFill>
                  <a:schemeClr val="tx1"/>
                </a:solidFill>
                <a:effectLst/>
                <a:latin typeface="+mn-lt"/>
                <a:ea typeface="+mn-ea"/>
                <a:cs typeface="+mn-cs"/>
              </a:rPr>
              <a:t>I tell that story for a lot of reasons. I’m sure you can all relate to a time that people didn’t understand why you were doing something.  Or a time you felt unprepared figuring things out as you go. Or maybe you are feeling like you need to do medicine differently these days. Today especially it reminds me of even though my Dad lived a great life- and he was applauded for it - financially, his patients, loved him - and I honestly don’t know if he would have done anything differently, but we had a 45 years in medicine party for him years ago </a:t>
            </a:r>
            <a:r>
              <a:rPr lang="en-US" sz="1200" b="0" i="0" u="none" strike="noStrike" kern="1200" dirty="0" err="1">
                <a:solidFill>
                  <a:schemeClr val="tx1"/>
                </a:solidFill>
                <a:effectLst/>
                <a:latin typeface="+mn-lt"/>
                <a:ea typeface="+mn-ea"/>
                <a:cs typeface="+mn-cs"/>
              </a:rPr>
              <a:t>bc</a:t>
            </a:r>
            <a:r>
              <a:rPr lang="en-US" sz="1200" b="0" i="0" u="none" strike="noStrike" kern="1200" dirty="0">
                <a:solidFill>
                  <a:schemeClr val="tx1"/>
                </a:solidFill>
                <a:effectLst/>
                <a:latin typeface="+mn-lt"/>
                <a:ea typeface="+mn-ea"/>
                <a:cs typeface="+mn-cs"/>
              </a:rPr>
              <a:t> we knew that we would very likely not get to have a retirement party for him. He worked until he couldn’t work. And he never really had a chance to redefine his identity or his purpose after medicine. He said frequently that he wanted his cause of death to be head trauma from a coconut sitting on a beach in Bora Bora. He definitely did not make that happen. So as we talk about wellness today I want to do so from a really big picture that really starts with reflecting on our current situation and designing how we want things to be different.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3</a:t>
            </a:fld>
            <a:endParaRPr lang="en-US" dirty="0"/>
          </a:p>
        </p:txBody>
      </p:sp>
    </p:spTree>
    <p:extLst>
      <p:ext uri="{BB962C8B-B14F-4D97-AF65-F5344CB8AC3E}">
        <p14:creationId xmlns:p14="http://schemas.microsoft.com/office/powerpoint/2010/main" val="82609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a:t>
            </a:r>
          </a:p>
          <a:p>
            <a:r>
              <a:rPr lang="en-US" dirty="0"/>
              <a:t>Emphasize SELF …no shoulds</a:t>
            </a:r>
          </a:p>
        </p:txBody>
      </p:sp>
      <p:sp>
        <p:nvSpPr>
          <p:cNvPr id="4" name="Slide Number Placeholder 3"/>
          <p:cNvSpPr>
            <a:spLocks noGrp="1"/>
          </p:cNvSpPr>
          <p:nvPr>
            <p:ph type="sldNum" sz="quarter" idx="5"/>
          </p:nvPr>
        </p:nvSpPr>
        <p:spPr/>
        <p:txBody>
          <a:bodyPr/>
          <a:lstStyle/>
          <a:p>
            <a:fld id="{2FBB6B52-0C5D-41B3-8F39-344FE663398B}" type="slidenum">
              <a:rPr lang="en-US" smtClean="0"/>
              <a:t>30</a:t>
            </a:fld>
            <a:endParaRPr lang="en-US" dirty="0"/>
          </a:p>
        </p:txBody>
      </p:sp>
    </p:spTree>
    <p:extLst>
      <p:ext uri="{BB962C8B-B14F-4D97-AF65-F5344CB8AC3E}">
        <p14:creationId xmlns:p14="http://schemas.microsoft.com/office/powerpoint/2010/main" val="1967040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31</a:t>
            </a:fld>
            <a:endParaRPr lang="en-US" dirty="0"/>
          </a:p>
        </p:txBody>
      </p:sp>
    </p:spTree>
    <p:extLst>
      <p:ext uri="{BB962C8B-B14F-4D97-AF65-F5344CB8AC3E}">
        <p14:creationId xmlns:p14="http://schemas.microsoft.com/office/powerpoint/2010/main" val="1191964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32</a:t>
            </a:fld>
            <a:endParaRPr lang="en-US" dirty="0"/>
          </a:p>
        </p:txBody>
      </p:sp>
    </p:spTree>
    <p:extLst>
      <p:ext uri="{BB962C8B-B14F-4D97-AF65-F5344CB8AC3E}">
        <p14:creationId xmlns:p14="http://schemas.microsoft.com/office/powerpoint/2010/main" val="3300931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33</a:t>
            </a:fld>
            <a:endParaRPr lang="en-US" dirty="0"/>
          </a:p>
        </p:txBody>
      </p:sp>
    </p:spTree>
    <p:extLst>
      <p:ext uri="{BB962C8B-B14F-4D97-AF65-F5344CB8AC3E}">
        <p14:creationId xmlns:p14="http://schemas.microsoft.com/office/powerpoint/2010/main" val="3709242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34</a:t>
            </a:fld>
            <a:endParaRPr lang="en-US" dirty="0"/>
          </a:p>
        </p:txBody>
      </p:sp>
    </p:spTree>
    <p:extLst>
      <p:ext uri="{BB962C8B-B14F-4D97-AF65-F5344CB8AC3E}">
        <p14:creationId xmlns:p14="http://schemas.microsoft.com/office/powerpoint/2010/main" val="2337664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35</a:t>
            </a:fld>
            <a:endParaRPr lang="en-US" dirty="0"/>
          </a:p>
        </p:txBody>
      </p:sp>
    </p:spTree>
    <p:extLst>
      <p:ext uri="{BB962C8B-B14F-4D97-AF65-F5344CB8AC3E}">
        <p14:creationId xmlns:p14="http://schemas.microsoft.com/office/powerpoint/2010/main" val="2217543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36</a:t>
            </a:fld>
            <a:endParaRPr lang="en-US" dirty="0"/>
          </a:p>
        </p:txBody>
      </p:sp>
    </p:spTree>
    <p:extLst>
      <p:ext uri="{BB962C8B-B14F-4D97-AF65-F5344CB8AC3E}">
        <p14:creationId xmlns:p14="http://schemas.microsoft.com/office/powerpoint/2010/main" val="896319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37</a:t>
            </a:fld>
            <a:endParaRPr lang="en-US" dirty="0"/>
          </a:p>
        </p:txBody>
      </p:sp>
    </p:spTree>
    <p:extLst>
      <p:ext uri="{BB962C8B-B14F-4D97-AF65-F5344CB8AC3E}">
        <p14:creationId xmlns:p14="http://schemas.microsoft.com/office/powerpoint/2010/main" val="4233200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38</a:t>
            </a:fld>
            <a:endParaRPr lang="en-US" dirty="0"/>
          </a:p>
        </p:txBody>
      </p:sp>
    </p:spTree>
    <p:extLst>
      <p:ext uri="{BB962C8B-B14F-4D97-AF65-F5344CB8AC3E}">
        <p14:creationId xmlns:p14="http://schemas.microsoft.com/office/powerpoint/2010/main" val="1962030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a:t>
            </a:r>
          </a:p>
          <a:p>
            <a:r>
              <a:rPr lang="en-US" dirty="0"/>
              <a:t>Emphasize SELF …no shoulds</a:t>
            </a:r>
          </a:p>
        </p:txBody>
      </p:sp>
      <p:sp>
        <p:nvSpPr>
          <p:cNvPr id="4" name="Slide Number Placeholder 3"/>
          <p:cNvSpPr>
            <a:spLocks noGrp="1"/>
          </p:cNvSpPr>
          <p:nvPr>
            <p:ph type="sldNum" sz="quarter" idx="5"/>
          </p:nvPr>
        </p:nvSpPr>
        <p:spPr/>
        <p:txBody>
          <a:bodyPr/>
          <a:lstStyle/>
          <a:p>
            <a:fld id="{2FBB6B52-0C5D-41B3-8F39-344FE663398B}" type="slidenum">
              <a:rPr lang="en-US" smtClean="0"/>
              <a:t>39</a:t>
            </a:fld>
            <a:endParaRPr lang="en-US" dirty="0"/>
          </a:p>
        </p:txBody>
      </p:sp>
    </p:spTree>
    <p:extLst>
      <p:ext uri="{BB962C8B-B14F-4D97-AF65-F5344CB8AC3E}">
        <p14:creationId xmlns:p14="http://schemas.microsoft.com/office/powerpoint/2010/main" val="407192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4</a:t>
            </a:fld>
            <a:endParaRPr lang="en-US" dirty="0"/>
          </a:p>
        </p:txBody>
      </p:sp>
    </p:spTree>
    <p:extLst>
      <p:ext uri="{BB962C8B-B14F-4D97-AF65-F5344CB8AC3E}">
        <p14:creationId xmlns:p14="http://schemas.microsoft.com/office/powerpoint/2010/main" val="1227558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a:t>
            </a:r>
          </a:p>
          <a:p>
            <a:r>
              <a:rPr lang="en-US" dirty="0"/>
              <a:t>Emphasize SELF …no shoulds</a:t>
            </a:r>
          </a:p>
        </p:txBody>
      </p:sp>
      <p:sp>
        <p:nvSpPr>
          <p:cNvPr id="4" name="Slide Number Placeholder 3"/>
          <p:cNvSpPr>
            <a:spLocks noGrp="1"/>
          </p:cNvSpPr>
          <p:nvPr>
            <p:ph type="sldNum" sz="quarter" idx="5"/>
          </p:nvPr>
        </p:nvSpPr>
        <p:spPr/>
        <p:txBody>
          <a:bodyPr/>
          <a:lstStyle/>
          <a:p>
            <a:fld id="{2FBB6B52-0C5D-41B3-8F39-344FE663398B}" type="slidenum">
              <a:rPr lang="en-US" smtClean="0"/>
              <a:t>40</a:t>
            </a:fld>
            <a:endParaRPr lang="en-US" dirty="0"/>
          </a:p>
        </p:txBody>
      </p:sp>
    </p:spTree>
    <p:extLst>
      <p:ext uri="{BB962C8B-B14F-4D97-AF65-F5344CB8AC3E}">
        <p14:creationId xmlns:p14="http://schemas.microsoft.com/office/powerpoint/2010/main" val="4142574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41</a:t>
            </a:fld>
            <a:endParaRPr lang="en-US" dirty="0"/>
          </a:p>
        </p:txBody>
      </p:sp>
    </p:spTree>
    <p:extLst>
      <p:ext uri="{BB962C8B-B14F-4D97-AF65-F5344CB8AC3E}">
        <p14:creationId xmlns:p14="http://schemas.microsoft.com/office/powerpoint/2010/main" val="3159101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42</a:t>
            </a:fld>
            <a:endParaRPr lang="en-US" dirty="0"/>
          </a:p>
        </p:txBody>
      </p:sp>
    </p:spTree>
    <p:extLst>
      <p:ext uri="{BB962C8B-B14F-4D97-AF65-F5344CB8AC3E}">
        <p14:creationId xmlns:p14="http://schemas.microsoft.com/office/powerpoint/2010/main" val="2658165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a:t>
            </a:r>
          </a:p>
          <a:p>
            <a:r>
              <a:rPr lang="en-US" dirty="0"/>
              <a:t>Emphasize SELF …no shoulds</a:t>
            </a:r>
          </a:p>
        </p:txBody>
      </p:sp>
      <p:sp>
        <p:nvSpPr>
          <p:cNvPr id="4" name="Slide Number Placeholder 3"/>
          <p:cNvSpPr>
            <a:spLocks noGrp="1"/>
          </p:cNvSpPr>
          <p:nvPr>
            <p:ph type="sldNum" sz="quarter" idx="5"/>
          </p:nvPr>
        </p:nvSpPr>
        <p:spPr/>
        <p:txBody>
          <a:bodyPr/>
          <a:lstStyle/>
          <a:p>
            <a:fld id="{2FBB6B52-0C5D-41B3-8F39-344FE663398B}" type="slidenum">
              <a:rPr lang="en-US" smtClean="0"/>
              <a:t>43</a:t>
            </a:fld>
            <a:endParaRPr lang="en-US" dirty="0"/>
          </a:p>
        </p:txBody>
      </p:sp>
    </p:spTree>
    <p:extLst>
      <p:ext uri="{BB962C8B-B14F-4D97-AF65-F5344CB8AC3E}">
        <p14:creationId xmlns:p14="http://schemas.microsoft.com/office/powerpoint/2010/main" val="2258723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 ideas to get started</a:t>
            </a:r>
          </a:p>
        </p:txBody>
      </p:sp>
      <p:sp>
        <p:nvSpPr>
          <p:cNvPr id="4" name="Slide Number Placeholder 3"/>
          <p:cNvSpPr>
            <a:spLocks noGrp="1"/>
          </p:cNvSpPr>
          <p:nvPr>
            <p:ph type="sldNum" sz="quarter" idx="5"/>
          </p:nvPr>
        </p:nvSpPr>
        <p:spPr/>
        <p:txBody>
          <a:bodyPr/>
          <a:lstStyle/>
          <a:p>
            <a:fld id="{2FBB6B52-0C5D-41B3-8F39-344FE663398B}" type="slidenum">
              <a:rPr lang="en-US" smtClean="0"/>
              <a:t>44</a:t>
            </a:fld>
            <a:endParaRPr lang="en-US" dirty="0"/>
          </a:p>
        </p:txBody>
      </p:sp>
    </p:spTree>
    <p:extLst>
      <p:ext uri="{BB962C8B-B14F-4D97-AF65-F5344CB8AC3E}">
        <p14:creationId xmlns:p14="http://schemas.microsoft.com/office/powerpoint/2010/main" val="3831314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45</a:t>
            </a:fld>
            <a:endParaRPr lang="en-US" dirty="0"/>
          </a:p>
        </p:txBody>
      </p:sp>
    </p:spTree>
    <p:extLst>
      <p:ext uri="{BB962C8B-B14F-4D97-AF65-F5344CB8AC3E}">
        <p14:creationId xmlns:p14="http://schemas.microsoft.com/office/powerpoint/2010/main" val="723531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46</a:t>
            </a:fld>
            <a:endParaRPr lang="en-US" dirty="0"/>
          </a:p>
        </p:txBody>
      </p:sp>
    </p:spTree>
    <p:extLst>
      <p:ext uri="{BB962C8B-B14F-4D97-AF65-F5344CB8AC3E}">
        <p14:creationId xmlns:p14="http://schemas.microsoft.com/office/powerpoint/2010/main" val="388690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B6B52-0C5D-41B3-8F39-344FE663398B}" type="slidenum">
              <a:rPr lang="en-US" smtClean="0"/>
              <a:t>5</a:t>
            </a:fld>
            <a:endParaRPr lang="en-US" dirty="0"/>
          </a:p>
        </p:txBody>
      </p:sp>
    </p:spTree>
    <p:extLst>
      <p:ext uri="{BB962C8B-B14F-4D97-AF65-F5344CB8AC3E}">
        <p14:creationId xmlns:p14="http://schemas.microsoft.com/office/powerpoint/2010/main" val="49215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Health</a:t>
            </a:r>
          </a:p>
          <a:p>
            <a:r>
              <a:rPr lang="en-US" dirty="0"/>
              <a:t>Data is king, but so is solid basic underlying principles and so is common sense.</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6</a:t>
            </a:fld>
            <a:endParaRPr lang="en-US" dirty="0"/>
          </a:p>
        </p:txBody>
      </p:sp>
    </p:spTree>
    <p:extLst>
      <p:ext uri="{BB962C8B-B14F-4D97-AF65-F5344CB8AC3E}">
        <p14:creationId xmlns:p14="http://schemas.microsoft.com/office/powerpoint/2010/main" val="173929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Health</a:t>
            </a:r>
          </a:p>
          <a:p>
            <a:r>
              <a:rPr lang="en-US" dirty="0"/>
              <a:t>Data is king, but so is solid basic underlying principles and so is common sense.</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7</a:t>
            </a:fld>
            <a:endParaRPr lang="en-US" dirty="0"/>
          </a:p>
        </p:txBody>
      </p:sp>
    </p:spTree>
    <p:extLst>
      <p:ext uri="{BB962C8B-B14F-4D97-AF65-F5344CB8AC3E}">
        <p14:creationId xmlns:p14="http://schemas.microsoft.com/office/powerpoint/2010/main" val="216282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Health</a:t>
            </a:r>
          </a:p>
          <a:p>
            <a:r>
              <a:rPr lang="en-US" dirty="0"/>
              <a:t>Data is king, but so is solid basic underlying principles and so is common sense.</a:t>
            </a:r>
          </a:p>
          <a:p>
            <a:endParaRPr lang="en-US" dirty="0"/>
          </a:p>
        </p:txBody>
      </p:sp>
      <p:sp>
        <p:nvSpPr>
          <p:cNvPr id="4" name="Slide Number Placeholder 3"/>
          <p:cNvSpPr>
            <a:spLocks noGrp="1"/>
          </p:cNvSpPr>
          <p:nvPr>
            <p:ph type="sldNum" sz="quarter" idx="5"/>
          </p:nvPr>
        </p:nvSpPr>
        <p:spPr/>
        <p:txBody>
          <a:bodyPr/>
          <a:lstStyle/>
          <a:p>
            <a:fld id="{2FBB6B52-0C5D-41B3-8F39-344FE663398B}" type="slidenum">
              <a:rPr lang="en-US" smtClean="0"/>
              <a:t>8</a:t>
            </a:fld>
            <a:endParaRPr lang="en-US" dirty="0"/>
          </a:p>
        </p:txBody>
      </p:sp>
    </p:spTree>
    <p:extLst>
      <p:ext uri="{BB962C8B-B14F-4D97-AF65-F5344CB8AC3E}">
        <p14:creationId xmlns:p14="http://schemas.microsoft.com/office/powerpoint/2010/main" val="272179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Health</a:t>
            </a:r>
          </a:p>
          <a:p>
            <a:r>
              <a:rPr lang="en-US" dirty="0"/>
              <a:t>\</a:t>
            </a:r>
          </a:p>
        </p:txBody>
      </p:sp>
      <p:sp>
        <p:nvSpPr>
          <p:cNvPr id="4" name="Slide Number Placeholder 3"/>
          <p:cNvSpPr>
            <a:spLocks noGrp="1"/>
          </p:cNvSpPr>
          <p:nvPr>
            <p:ph type="sldNum" sz="quarter" idx="5"/>
          </p:nvPr>
        </p:nvSpPr>
        <p:spPr/>
        <p:txBody>
          <a:bodyPr/>
          <a:lstStyle/>
          <a:p>
            <a:fld id="{2FBB6B52-0C5D-41B3-8F39-344FE663398B}" type="slidenum">
              <a:rPr lang="en-US" smtClean="0"/>
              <a:t>9</a:t>
            </a:fld>
            <a:endParaRPr lang="en-US" dirty="0"/>
          </a:p>
        </p:txBody>
      </p:sp>
    </p:spTree>
    <p:extLst>
      <p:ext uri="{BB962C8B-B14F-4D97-AF65-F5344CB8AC3E}">
        <p14:creationId xmlns:p14="http://schemas.microsoft.com/office/powerpoint/2010/main" val="200055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3787-7688-4FCA-A57B-C46953353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49F23D-F738-4BC9-909D-C503C8419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4715F3-6F14-4D1D-9A90-E320B0ACCFE9}"/>
              </a:ext>
            </a:extLst>
          </p:cNvPr>
          <p:cNvSpPr>
            <a:spLocks noGrp="1"/>
          </p:cNvSpPr>
          <p:nvPr>
            <p:ph type="dt" sz="half" idx="10"/>
          </p:nvPr>
        </p:nvSpPr>
        <p:spPr/>
        <p:txBody>
          <a:bodyPr/>
          <a:lstStyle/>
          <a:p>
            <a:fld id="{910E8DDD-E886-4DED-B659-49DA31B3244A}" type="datetime1">
              <a:rPr lang="en-US" smtClean="0"/>
              <a:t>4/24/2020</a:t>
            </a:fld>
            <a:endParaRPr lang="en-US" dirty="0"/>
          </a:p>
        </p:txBody>
      </p:sp>
      <p:sp>
        <p:nvSpPr>
          <p:cNvPr id="5" name="Footer Placeholder 4">
            <a:extLst>
              <a:ext uri="{FF2B5EF4-FFF2-40B4-BE49-F238E27FC236}">
                <a16:creationId xmlns:a16="http://schemas.microsoft.com/office/drawing/2014/main" id="{7BD58E76-D6DF-4E6D-90E4-B3307EB857EA}"/>
              </a:ext>
            </a:extLst>
          </p:cNvPr>
          <p:cNvSpPr>
            <a:spLocks noGrp="1"/>
          </p:cNvSpPr>
          <p:nvPr>
            <p:ph type="ftr" sz="quarter" idx="11"/>
          </p:nvPr>
        </p:nvSpPr>
        <p:spPr/>
        <p:txBody>
          <a:bodyPr/>
          <a:lstStyle/>
          <a:p>
            <a:r>
              <a:rPr lang="en-US" dirty="0"/>
              <a:t>www.DrPaige.com - drpaige@drpaige.com - @drpaigedo</a:t>
            </a:r>
          </a:p>
        </p:txBody>
      </p:sp>
      <p:sp>
        <p:nvSpPr>
          <p:cNvPr id="6" name="Slide Number Placeholder 5">
            <a:extLst>
              <a:ext uri="{FF2B5EF4-FFF2-40B4-BE49-F238E27FC236}">
                <a16:creationId xmlns:a16="http://schemas.microsoft.com/office/drawing/2014/main" id="{0B83E362-D590-48F0-B001-16E267F2CCBF}"/>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337637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8F6E-047B-4AB4-A975-FDD8BFD2C1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3A09A3-0C48-4670-9117-89125F15C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E5F0E-DAE1-4182-9979-B44028A9E430}"/>
              </a:ext>
            </a:extLst>
          </p:cNvPr>
          <p:cNvSpPr>
            <a:spLocks noGrp="1"/>
          </p:cNvSpPr>
          <p:nvPr>
            <p:ph type="dt" sz="half" idx="10"/>
          </p:nvPr>
        </p:nvSpPr>
        <p:spPr/>
        <p:txBody>
          <a:bodyPr/>
          <a:lstStyle/>
          <a:p>
            <a:fld id="{EA091599-F1E5-4DBE-AC7B-1980259B3F88}" type="datetime1">
              <a:rPr lang="en-US" smtClean="0"/>
              <a:t>4/24/2020</a:t>
            </a:fld>
            <a:endParaRPr lang="en-US" dirty="0"/>
          </a:p>
        </p:txBody>
      </p:sp>
      <p:sp>
        <p:nvSpPr>
          <p:cNvPr id="5" name="Footer Placeholder 4">
            <a:extLst>
              <a:ext uri="{FF2B5EF4-FFF2-40B4-BE49-F238E27FC236}">
                <a16:creationId xmlns:a16="http://schemas.microsoft.com/office/drawing/2014/main" id="{7E53855B-3D87-46E8-A754-4FB78F5FD397}"/>
              </a:ext>
            </a:extLst>
          </p:cNvPr>
          <p:cNvSpPr>
            <a:spLocks noGrp="1"/>
          </p:cNvSpPr>
          <p:nvPr>
            <p:ph type="ftr" sz="quarter" idx="11"/>
          </p:nvPr>
        </p:nvSpPr>
        <p:spPr/>
        <p:txBody>
          <a:bodyPr/>
          <a:lstStyle/>
          <a:p>
            <a:r>
              <a:rPr lang="en-US" dirty="0"/>
              <a:t>www.DrPaige.com - drpaige@drpaige.com - @drpaigedo</a:t>
            </a:r>
          </a:p>
        </p:txBody>
      </p:sp>
      <p:sp>
        <p:nvSpPr>
          <p:cNvPr id="6" name="Slide Number Placeholder 5">
            <a:extLst>
              <a:ext uri="{FF2B5EF4-FFF2-40B4-BE49-F238E27FC236}">
                <a16:creationId xmlns:a16="http://schemas.microsoft.com/office/drawing/2014/main" id="{3894DCEF-A0D3-422D-869D-6A085268CBBB}"/>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349952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A1C9F6-0E5E-4059-9B2D-950F54A212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5A0807-52C7-4D44-8C8B-29AE4AC73F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E3CB5-5755-4B95-A1E2-A9A93FA7155C}"/>
              </a:ext>
            </a:extLst>
          </p:cNvPr>
          <p:cNvSpPr>
            <a:spLocks noGrp="1"/>
          </p:cNvSpPr>
          <p:nvPr>
            <p:ph type="dt" sz="half" idx="10"/>
          </p:nvPr>
        </p:nvSpPr>
        <p:spPr/>
        <p:txBody>
          <a:bodyPr/>
          <a:lstStyle/>
          <a:p>
            <a:fld id="{9AB2CD45-29C4-47B3-B53F-A16BD44014D4}" type="datetime1">
              <a:rPr lang="en-US" smtClean="0"/>
              <a:t>4/24/2020</a:t>
            </a:fld>
            <a:endParaRPr lang="en-US" dirty="0"/>
          </a:p>
        </p:txBody>
      </p:sp>
      <p:sp>
        <p:nvSpPr>
          <p:cNvPr id="5" name="Footer Placeholder 4">
            <a:extLst>
              <a:ext uri="{FF2B5EF4-FFF2-40B4-BE49-F238E27FC236}">
                <a16:creationId xmlns:a16="http://schemas.microsoft.com/office/drawing/2014/main" id="{110AE6D3-0F1B-491B-81FF-77F409BE6208}"/>
              </a:ext>
            </a:extLst>
          </p:cNvPr>
          <p:cNvSpPr>
            <a:spLocks noGrp="1"/>
          </p:cNvSpPr>
          <p:nvPr>
            <p:ph type="ftr" sz="quarter" idx="11"/>
          </p:nvPr>
        </p:nvSpPr>
        <p:spPr/>
        <p:txBody>
          <a:bodyPr/>
          <a:lstStyle/>
          <a:p>
            <a:r>
              <a:rPr lang="en-US" dirty="0"/>
              <a:t>www.DrPaige.com - drpaige@drpaige.com - @drpaigedo</a:t>
            </a:r>
          </a:p>
        </p:txBody>
      </p:sp>
      <p:sp>
        <p:nvSpPr>
          <p:cNvPr id="6" name="Slide Number Placeholder 5">
            <a:extLst>
              <a:ext uri="{FF2B5EF4-FFF2-40B4-BE49-F238E27FC236}">
                <a16:creationId xmlns:a16="http://schemas.microsoft.com/office/drawing/2014/main" id="{5D8A1653-389B-4704-B136-5F3680FBCFA0}"/>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31044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113A-C3E7-49A1-A225-DD3DA0A55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9EFE8-7DF2-4BCA-AE73-D26859103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65AB9-01CA-416F-8D92-730BF77D5242}"/>
              </a:ext>
            </a:extLst>
          </p:cNvPr>
          <p:cNvSpPr>
            <a:spLocks noGrp="1"/>
          </p:cNvSpPr>
          <p:nvPr>
            <p:ph type="dt" sz="half" idx="10"/>
          </p:nvPr>
        </p:nvSpPr>
        <p:spPr/>
        <p:txBody>
          <a:bodyPr/>
          <a:lstStyle/>
          <a:p>
            <a:fld id="{221DE2BE-70B7-4534-A70B-5236C673E6A4}" type="datetime1">
              <a:rPr lang="en-US" smtClean="0"/>
              <a:t>4/24/2020</a:t>
            </a:fld>
            <a:endParaRPr lang="en-US" dirty="0"/>
          </a:p>
        </p:txBody>
      </p:sp>
      <p:sp>
        <p:nvSpPr>
          <p:cNvPr id="5" name="Footer Placeholder 4">
            <a:extLst>
              <a:ext uri="{FF2B5EF4-FFF2-40B4-BE49-F238E27FC236}">
                <a16:creationId xmlns:a16="http://schemas.microsoft.com/office/drawing/2014/main" id="{A2C6F1CB-6015-4DA6-9247-2D90C06D606F}"/>
              </a:ext>
            </a:extLst>
          </p:cNvPr>
          <p:cNvSpPr>
            <a:spLocks noGrp="1"/>
          </p:cNvSpPr>
          <p:nvPr>
            <p:ph type="ftr" sz="quarter" idx="11"/>
          </p:nvPr>
        </p:nvSpPr>
        <p:spPr/>
        <p:txBody>
          <a:bodyPr/>
          <a:lstStyle/>
          <a:p>
            <a:r>
              <a:rPr lang="en-US" dirty="0"/>
              <a:t>www.DrPaige.com - drpaige@drpaige.com - @drpaigedo</a:t>
            </a:r>
          </a:p>
        </p:txBody>
      </p:sp>
      <p:sp>
        <p:nvSpPr>
          <p:cNvPr id="6" name="Slide Number Placeholder 5">
            <a:extLst>
              <a:ext uri="{FF2B5EF4-FFF2-40B4-BE49-F238E27FC236}">
                <a16:creationId xmlns:a16="http://schemas.microsoft.com/office/drawing/2014/main" id="{AC22155A-52E4-48C2-8B4F-0E8011264697}"/>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78474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EC7B-7DE8-432F-AF25-E8AB00603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3605A-9A54-47D5-A8E8-832204F26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FF74A3-BFBC-41B8-ACA7-80710453B7E6}"/>
              </a:ext>
            </a:extLst>
          </p:cNvPr>
          <p:cNvSpPr>
            <a:spLocks noGrp="1"/>
          </p:cNvSpPr>
          <p:nvPr>
            <p:ph type="dt" sz="half" idx="10"/>
          </p:nvPr>
        </p:nvSpPr>
        <p:spPr/>
        <p:txBody>
          <a:bodyPr/>
          <a:lstStyle/>
          <a:p>
            <a:fld id="{6FC59055-5D72-48A5-A67F-4F36E21C953A}" type="datetime1">
              <a:rPr lang="en-US" smtClean="0"/>
              <a:t>4/24/2020</a:t>
            </a:fld>
            <a:endParaRPr lang="en-US" dirty="0"/>
          </a:p>
        </p:txBody>
      </p:sp>
      <p:sp>
        <p:nvSpPr>
          <p:cNvPr id="5" name="Footer Placeholder 4">
            <a:extLst>
              <a:ext uri="{FF2B5EF4-FFF2-40B4-BE49-F238E27FC236}">
                <a16:creationId xmlns:a16="http://schemas.microsoft.com/office/drawing/2014/main" id="{62698C51-7F98-40D9-99E5-8DFEF0650BB4}"/>
              </a:ext>
            </a:extLst>
          </p:cNvPr>
          <p:cNvSpPr>
            <a:spLocks noGrp="1"/>
          </p:cNvSpPr>
          <p:nvPr>
            <p:ph type="ftr" sz="quarter" idx="11"/>
          </p:nvPr>
        </p:nvSpPr>
        <p:spPr/>
        <p:txBody>
          <a:bodyPr/>
          <a:lstStyle/>
          <a:p>
            <a:r>
              <a:rPr lang="en-US" dirty="0"/>
              <a:t>www.DrPaige.com - drpaige@drpaige.com - @drpaigedo</a:t>
            </a:r>
          </a:p>
        </p:txBody>
      </p:sp>
      <p:sp>
        <p:nvSpPr>
          <p:cNvPr id="6" name="Slide Number Placeholder 5">
            <a:extLst>
              <a:ext uri="{FF2B5EF4-FFF2-40B4-BE49-F238E27FC236}">
                <a16:creationId xmlns:a16="http://schemas.microsoft.com/office/drawing/2014/main" id="{44B4A000-D716-4697-85F4-7BF376B16FC7}"/>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25369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337F-CEDA-48B4-8DF8-972207C82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0008F3-D4AC-40D9-AAF4-467C5E4EDB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928F7-B098-418B-AB4C-D47E7D416E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30253F-6261-4A28-A51F-386AEC20DF17}"/>
              </a:ext>
            </a:extLst>
          </p:cNvPr>
          <p:cNvSpPr>
            <a:spLocks noGrp="1"/>
          </p:cNvSpPr>
          <p:nvPr>
            <p:ph type="dt" sz="half" idx="10"/>
          </p:nvPr>
        </p:nvSpPr>
        <p:spPr/>
        <p:txBody>
          <a:bodyPr/>
          <a:lstStyle/>
          <a:p>
            <a:fld id="{785D8B31-C236-4808-948F-58A1BB91A0D7}" type="datetime1">
              <a:rPr lang="en-US" smtClean="0"/>
              <a:t>4/24/2020</a:t>
            </a:fld>
            <a:endParaRPr lang="en-US" dirty="0"/>
          </a:p>
        </p:txBody>
      </p:sp>
      <p:sp>
        <p:nvSpPr>
          <p:cNvPr id="6" name="Footer Placeholder 5">
            <a:extLst>
              <a:ext uri="{FF2B5EF4-FFF2-40B4-BE49-F238E27FC236}">
                <a16:creationId xmlns:a16="http://schemas.microsoft.com/office/drawing/2014/main" id="{18B992DF-AE90-440F-BB54-C7C140D68A77}"/>
              </a:ext>
            </a:extLst>
          </p:cNvPr>
          <p:cNvSpPr>
            <a:spLocks noGrp="1"/>
          </p:cNvSpPr>
          <p:nvPr>
            <p:ph type="ftr" sz="quarter" idx="11"/>
          </p:nvPr>
        </p:nvSpPr>
        <p:spPr/>
        <p:txBody>
          <a:bodyPr/>
          <a:lstStyle/>
          <a:p>
            <a:r>
              <a:rPr lang="en-US" dirty="0"/>
              <a:t>www.DrPaige.com - drpaige@drpaige.com - @drpaigedo</a:t>
            </a:r>
          </a:p>
        </p:txBody>
      </p:sp>
      <p:sp>
        <p:nvSpPr>
          <p:cNvPr id="7" name="Slide Number Placeholder 6">
            <a:extLst>
              <a:ext uri="{FF2B5EF4-FFF2-40B4-BE49-F238E27FC236}">
                <a16:creationId xmlns:a16="http://schemas.microsoft.com/office/drawing/2014/main" id="{65E315D7-730C-4F37-9819-CE6373B150B2}"/>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331657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078F-4B81-4F1C-9293-9DDDACD07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2E4965-93AA-4EB9-BC37-D370E46329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34DBEE-42C3-4CAE-9527-3C7F81E78B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3C0D9-D15F-4907-8547-1D546312A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5E878A-91B8-4D3C-916C-921D0F2C5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6F01D1-0ADD-4889-BB60-C486012C268E}"/>
              </a:ext>
            </a:extLst>
          </p:cNvPr>
          <p:cNvSpPr>
            <a:spLocks noGrp="1"/>
          </p:cNvSpPr>
          <p:nvPr>
            <p:ph type="dt" sz="half" idx="10"/>
          </p:nvPr>
        </p:nvSpPr>
        <p:spPr/>
        <p:txBody>
          <a:bodyPr/>
          <a:lstStyle/>
          <a:p>
            <a:fld id="{116480F8-557F-4525-B0F6-A0CD0114CE0E}" type="datetime1">
              <a:rPr lang="en-US" smtClean="0"/>
              <a:t>4/24/2020</a:t>
            </a:fld>
            <a:endParaRPr lang="en-US" dirty="0"/>
          </a:p>
        </p:txBody>
      </p:sp>
      <p:sp>
        <p:nvSpPr>
          <p:cNvPr id="8" name="Footer Placeholder 7">
            <a:extLst>
              <a:ext uri="{FF2B5EF4-FFF2-40B4-BE49-F238E27FC236}">
                <a16:creationId xmlns:a16="http://schemas.microsoft.com/office/drawing/2014/main" id="{77B029B5-8FFD-441D-AD5E-52B5E7534789}"/>
              </a:ext>
            </a:extLst>
          </p:cNvPr>
          <p:cNvSpPr>
            <a:spLocks noGrp="1"/>
          </p:cNvSpPr>
          <p:nvPr>
            <p:ph type="ftr" sz="quarter" idx="11"/>
          </p:nvPr>
        </p:nvSpPr>
        <p:spPr/>
        <p:txBody>
          <a:bodyPr/>
          <a:lstStyle/>
          <a:p>
            <a:r>
              <a:rPr lang="en-US" dirty="0"/>
              <a:t>www.DrPaige.com - drpaige@drpaige.com - @drpaigedo</a:t>
            </a:r>
          </a:p>
        </p:txBody>
      </p:sp>
      <p:sp>
        <p:nvSpPr>
          <p:cNvPr id="9" name="Slide Number Placeholder 8">
            <a:extLst>
              <a:ext uri="{FF2B5EF4-FFF2-40B4-BE49-F238E27FC236}">
                <a16:creationId xmlns:a16="http://schemas.microsoft.com/office/drawing/2014/main" id="{8708A795-85D0-443B-ACB2-356C3D8D3866}"/>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248679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7162-53B0-4FDA-8E50-4BEB924169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8F5B95-B782-4935-9FD5-839339873E0E}"/>
              </a:ext>
            </a:extLst>
          </p:cNvPr>
          <p:cNvSpPr>
            <a:spLocks noGrp="1"/>
          </p:cNvSpPr>
          <p:nvPr>
            <p:ph type="dt" sz="half" idx="10"/>
          </p:nvPr>
        </p:nvSpPr>
        <p:spPr/>
        <p:txBody>
          <a:bodyPr/>
          <a:lstStyle/>
          <a:p>
            <a:fld id="{F92C7B53-37FB-41D8-B897-5E8330A16106}" type="datetime1">
              <a:rPr lang="en-US" smtClean="0"/>
              <a:t>4/24/2020</a:t>
            </a:fld>
            <a:endParaRPr lang="en-US" dirty="0"/>
          </a:p>
        </p:txBody>
      </p:sp>
      <p:sp>
        <p:nvSpPr>
          <p:cNvPr id="4" name="Footer Placeholder 3">
            <a:extLst>
              <a:ext uri="{FF2B5EF4-FFF2-40B4-BE49-F238E27FC236}">
                <a16:creationId xmlns:a16="http://schemas.microsoft.com/office/drawing/2014/main" id="{6AC56E37-AFE2-4336-8D18-80059BE1C1DF}"/>
              </a:ext>
            </a:extLst>
          </p:cNvPr>
          <p:cNvSpPr>
            <a:spLocks noGrp="1"/>
          </p:cNvSpPr>
          <p:nvPr>
            <p:ph type="ftr" sz="quarter" idx="11"/>
          </p:nvPr>
        </p:nvSpPr>
        <p:spPr/>
        <p:txBody>
          <a:bodyPr/>
          <a:lstStyle/>
          <a:p>
            <a:r>
              <a:rPr lang="en-US" dirty="0"/>
              <a:t>www.DrPaige.com - drpaige@drpaige.com - @drpaigedo</a:t>
            </a:r>
          </a:p>
        </p:txBody>
      </p:sp>
      <p:sp>
        <p:nvSpPr>
          <p:cNvPr id="5" name="Slide Number Placeholder 4">
            <a:extLst>
              <a:ext uri="{FF2B5EF4-FFF2-40B4-BE49-F238E27FC236}">
                <a16:creationId xmlns:a16="http://schemas.microsoft.com/office/drawing/2014/main" id="{1262831F-4349-4EEA-8C22-0F546B6F31C1}"/>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11831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E73F3-AA2A-43B3-BEC9-F412EBDE9643}"/>
              </a:ext>
            </a:extLst>
          </p:cNvPr>
          <p:cNvSpPr>
            <a:spLocks noGrp="1"/>
          </p:cNvSpPr>
          <p:nvPr>
            <p:ph type="dt" sz="half" idx="10"/>
          </p:nvPr>
        </p:nvSpPr>
        <p:spPr/>
        <p:txBody>
          <a:bodyPr/>
          <a:lstStyle/>
          <a:p>
            <a:fld id="{075B8DFF-B816-4BA6-9C7C-718B13DDE627}" type="datetime1">
              <a:rPr lang="en-US" smtClean="0"/>
              <a:t>4/24/2020</a:t>
            </a:fld>
            <a:endParaRPr lang="en-US" dirty="0"/>
          </a:p>
        </p:txBody>
      </p:sp>
      <p:sp>
        <p:nvSpPr>
          <p:cNvPr id="3" name="Footer Placeholder 2">
            <a:extLst>
              <a:ext uri="{FF2B5EF4-FFF2-40B4-BE49-F238E27FC236}">
                <a16:creationId xmlns:a16="http://schemas.microsoft.com/office/drawing/2014/main" id="{F4B47C43-CEAA-4368-83D9-C9B375AA03FD}"/>
              </a:ext>
            </a:extLst>
          </p:cNvPr>
          <p:cNvSpPr>
            <a:spLocks noGrp="1"/>
          </p:cNvSpPr>
          <p:nvPr>
            <p:ph type="ftr" sz="quarter" idx="11"/>
          </p:nvPr>
        </p:nvSpPr>
        <p:spPr/>
        <p:txBody>
          <a:bodyPr/>
          <a:lstStyle/>
          <a:p>
            <a:r>
              <a:rPr lang="en-US" dirty="0"/>
              <a:t>www.DrPaige.com - drpaige@drpaige.com - @drpaigedo</a:t>
            </a:r>
          </a:p>
        </p:txBody>
      </p:sp>
      <p:sp>
        <p:nvSpPr>
          <p:cNvPr id="4" name="Slide Number Placeholder 3">
            <a:extLst>
              <a:ext uri="{FF2B5EF4-FFF2-40B4-BE49-F238E27FC236}">
                <a16:creationId xmlns:a16="http://schemas.microsoft.com/office/drawing/2014/main" id="{AFC68D85-48B2-4B1B-9131-4DF190812307}"/>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17555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DF87-A8F8-4DBA-9482-D6D9F99D0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F7A866-AD73-40CB-8E16-7A389A6B8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93546-064F-422E-A5B1-C804EC1B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14D551-173B-4E60-82DA-BECEC8182911}"/>
              </a:ext>
            </a:extLst>
          </p:cNvPr>
          <p:cNvSpPr>
            <a:spLocks noGrp="1"/>
          </p:cNvSpPr>
          <p:nvPr>
            <p:ph type="dt" sz="half" idx="10"/>
          </p:nvPr>
        </p:nvSpPr>
        <p:spPr/>
        <p:txBody>
          <a:bodyPr/>
          <a:lstStyle/>
          <a:p>
            <a:fld id="{27AE46B2-57A6-43A0-B255-B2709D546C00}" type="datetime1">
              <a:rPr lang="en-US" smtClean="0"/>
              <a:t>4/24/2020</a:t>
            </a:fld>
            <a:endParaRPr lang="en-US" dirty="0"/>
          </a:p>
        </p:txBody>
      </p:sp>
      <p:sp>
        <p:nvSpPr>
          <p:cNvPr id="6" name="Footer Placeholder 5">
            <a:extLst>
              <a:ext uri="{FF2B5EF4-FFF2-40B4-BE49-F238E27FC236}">
                <a16:creationId xmlns:a16="http://schemas.microsoft.com/office/drawing/2014/main" id="{DBF7C086-7EDB-4AE1-9F1C-B55764211166}"/>
              </a:ext>
            </a:extLst>
          </p:cNvPr>
          <p:cNvSpPr>
            <a:spLocks noGrp="1"/>
          </p:cNvSpPr>
          <p:nvPr>
            <p:ph type="ftr" sz="quarter" idx="11"/>
          </p:nvPr>
        </p:nvSpPr>
        <p:spPr/>
        <p:txBody>
          <a:bodyPr/>
          <a:lstStyle/>
          <a:p>
            <a:r>
              <a:rPr lang="en-US" dirty="0"/>
              <a:t>www.DrPaige.com - drpaige@drpaige.com - @drpaigedo</a:t>
            </a:r>
          </a:p>
        </p:txBody>
      </p:sp>
      <p:sp>
        <p:nvSpPr>
          <p:cNvPr id="7" name="Slide Number Placeholder 6">
            <a:extLst>
              <a:ext uri="{FF2B5EF4-FFF2-40B4-BE49-F238E27FC236}">
                <a16:creationId xmlns:a16="http://schemas.microsoft.com/office/drawing/2014/main" id="{B5D251E0-76F9-4480-9A02-BFA4C716037D}"/>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169134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1B06-E9CD-464B-9EDE-85E2F98C8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832498-B5B7-43B9-A853-66E02CFCA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7A0F16-5AD5-4D7B-9A67-9CD49A0C3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7E713E-6930-4CB1-8965-60DDD8719305}"/>
              </a:ext>
            </a:extLst>
          </p:cNvPr>
          <p:cNvSpPr>
            <a:spLocks noGrp="1"/>
          </p:cNvSpPr>
          <p:nvPr>
            <p:ph type="dt" sz="half" idx="10"/>
          </p:nvPr>
        </p:nvSpPr>
        <p:spPr/>
        <p:txBody>
          <a:bodyPr/>
          <a:lstStyle/>
          <a:p>
            <a:fld id="{ED669FFB-A5A1-40C7-89DE-E705F58F132C}" type="datetime1">
              <a:rPr lang="en-US" smtClean="0"/>
              <a:t>4/24/2020</a:t>
            </a:fld>
            <a:endParaRPr lang="en-US" dirty="0"/>
          </a:p>
        </p:txBody>
      </p:sp>
      <p:sp>
        <p:nvSpPr>
          <p:cNvPr id="6" name="Footer Placeholder 5">
            <a:extLst>
              <a:ext uri="{FF2B5EF4-FFF2-40B4-BE49-F238E27FC236}">
                <a16:creationId xmlns:a16="http://schemas.microsoft.com/office/drawing/2014/main" id="{C31F3A92-0E7B-4E37-B241-F5440392AC15}"/>
              </a:ext>
            </a:extLst>
          </p:cNvPr>
          <p:cNvSpPr>
            <a:spLocks noGrp="1"/>
          </p:cNvSpPr>
          <p:nvPr>
            <p:ph type="ftr" sz="quarter" idx="11"/>
          </p:nvPr>
        </p:nvSpPr>
        <p:spPr/>
        <p:txBody>
          <a:bodyPr/>
          <a:lstStyle/>
          <a:p>
            <a:r>
              <a:rPr lang="en-US" dirty="0"/>
              <a:t>www.DrPaige.com - drpaige@drpaige.com - @drpaigedo</a:t>
            </a:r>
          </a:p>
        </p:txBody>
      </p:sp>
      <p:sp>
        <p:nvSpPr>
          <p:cNvPr id="7" name="Slide Number Placeholder 6">
            <a:extLst>
              <a:ext uri="{FF2B5EF4-FFF2-40B4-BE49-F238E27FC236}">
                <a16:creationId xmlns:a16="http://schemas.microsoft.com/office/drawing/2014/main" id="{89320FA6-802B-4C3C-AF31-B82EBCC17777}"/>
              </a:ext>
            </a:extLst>
          </p:cNvPr>
          <p:cNvSpPr>
            <a:spLocks noGrp="1"/>
          </p:cNvSpPr>
          <p:nvPr>
            <p:ph type="sldNum" sz="quarter" idx="12"/>
          </p:nvPr>
        </p:nvSpPr>
        <p:spPr/>
        <p:txBody>
          <a:bodyPr/>
          <a:lstStyle/>
          <a:p>
            <a:fld id="{C78FBE42-F98B-438A-9ADA-0AEB4297E7FA}" type="slidenum">
              <a:rPr lang="en-US" smtClean="0"/>
              <a:t>‹#›</a:t>
            </a:fld>
            <a:endParaRPr lang="en-US" dirty="0"/>
          </a:p>
        </p:txBody>
      </p:sp>
    </p:spTree>
    <p:extLst>
      <p:ext uri="{BB962C8B-B14F-4D97-AF65-F5344CB8AC3E}">
        <p14:creationId xmlns:p14="http://schemas.microsoft.com/office/powerpoint/2010/main" val="11976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8E27E-9BE5-4417-8A5C-63ECD4B5E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FD52CD-C257-4FAF-8458-22152CC71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17EBE-56FB-4ADB-AD45-3C5CAE4F8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C7372-C339-4AA9-885D-C8E8C358B82E}" type="datetime1">
              <a:rPr lang="en-US" smtClean="0"/>
              <a:t>4/24/2020</a:t>
            </a:fld>
            <a:endParaRPr lang="en-US" dirty="0"/>
          </a:p>
        </p:txBody>
      </p:sp>
      <p:sp>
        <p:nvSpPr>
          <p:cNvPr id="5" name="Footer Placeholder 4">
            <a:extLst>
              <a:ext uri="{FF2B5EF4-FFF2-40B4-BE49-F238E27FC236}">
                <a16:creationId xmlns:a16="http://schemas.microsoft.com/office/drawing/2014/main" id="{D6B73F9C-8638-4076-9469-23ADF37F6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www.DrPaige.com - drpaige@drpaige.com - @drpaigedo</a:t>
            </a:r>
          </a:p>
        </p:txBody>
      </p:sp>
      <p:sp>
        <p:nvSpPr>
          <p:cNvPr id="6" name="Slide Number Placeholder 5">
            <a:extLst>
              <a:ext uri="{FF2B5EF4-FFF2-40B4-BE49-F238E27FC236}">
                <a16:creationId xmlns:a16="http://schemas.microsoft.com/office/drawing/2014/main" id="{5338A367-79BD-4758-BB86-38DB8ACD7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FBE42-F98B-438A-9ADA-0AEB4297E7FA}" type="slidenum">
              <a:rPr lang="en-US" smtClean="0"/>
              <a:t>‹#›</a:t>
            </a:fld>
            <a:endParaRPr lang="en-US" dirty="0"/>
          </a:p>
        </p:txBody>
      </p:sp>
    </p:spTree>
    <p:extLst>
      <p:ext uri="{BB962C8B-B14F-4D97-AF65-F5344CB8AC3E}">
        <p14:creationId xmlns:p14="http://schemas.microsoft.com/office/powerpoint/2010/main" val="389898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rpaige.com/happyandhealth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ophp.org/" TargetMode="External"/><Relationship Id="rId4" Type="http://schemas.openxmlformats.org/officeDocument/2006/relationships/hyperlink" Target="https://www.ohiophysicianwellness.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E56AAFE-9BE9-4FA7-A0B3-1748E67F0E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1680" y="1097587"/>
            <a:ext cx="1128382" cy="847206"/>
            <a:chOff x="7393391" y="606484"/>
            <a:chExt cx="1128382" cy="847206"/>
          </a:xfrm>
        </p:grpSpPr>
        <p:sp>
          <p:nvSpPr>
            <p:cNvPr id="11"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858310"/>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606484"/>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2133DE81-C1E4-4A11-A4AF-3BF8B1016241}"/>
              </a:ext>
            </a:extLst>
          </p:cNvPr>
          <p:cNvSpPr>
            <a:spLocks noGrp="1"/>
          </p:cNvSpPr>
          <p:nvPr>
            <p:ph type="ctrTitle"/>
          </p:nvPr>
        </p:nvSpPr>
        <p:spPr>
          <a:xfrm>
            <a:off x="2011680" y="1950100"/>
            <a:ext cx="8247888" cy="2407214"/>
          </a:xfrm>
        </p:spPr>
        <p:txBody>
          <a:bodyPr anchor="b">
            <a:normAutofit/>
          </a:bodyPr>
          <a:lstStyle/>
          <a:p>
            <a:pPr algn="l"/>
            <a:r>
              <a:rPr lang="en-US" sz="5300" dirty="0"/>
              <a:t>Happy and Healthy Doctors = Happy and Healthy Patients</a:t>
            </a:r>
          </a:p>
        </p:txBody>
      </p:sp>
      <p:sp>
        <p:nvSpPr>
          <p:cNvPr id="3" name="Subtitle 2">
            <a:extLst>
              <a:ext uri="{FF2B5EF4-FFF2-40B4-BE49-F238E27FC236}">
                <a16:creationId xmlns:a16="http://schemas.microsoft.com/office/drawing/2014/main" id="{D175E672-E9E9-437B-B15A-E46DB405B27D}"/>
              </a:ext>
            </a:extLst>
          </p:cNvPr>
          <p:cNvSpPr>
            <a:spLocks noGrp="1"/>
          </p:cNvSpPr>
          <p:nvPr>
            <p:ph type="subTitle" idx="1"/>
          </p:nvPr>
        </p:nvSpPr>
        <p:spPr>
          <a:xfrm>
            <a:off x="2011680" y="4562855"/>
            <a:ext cx="8229600" cy="1664079"/>
          </a:xfrm>
        </p:spPr>
        <p:txBody>
          <a:bodyPr anchor="t">
            <a:noAutofit/>
          </a:bodyPr>
          <a:lstStyle/>
          <a:p>
            <a:pPr algn="l"/>
            <a:r>
              <a:rPr lang="en-US" sz="2000" dirty="0"/>
              <a:t>Paige S. Gutheil, D.O.</a:t>
            </a:r>
          </a:p>
          <a:p>
            <a:pPr algn="l"/>
            <a:r>
              <a:rPr lang="en-US" sz="2000" dirty="0"/>
              <a:t>Family Medicine</a:t>
            </a:r>
          </a:p>
          <a:p>
            <a:pPr algn="l"/>
            <a:r>
              <a:rPr lang="en-US" sz="2000" dirty="0"/>
              <a:t>Signature Primary Care and Wellness, LLC</a:t>
            </a:r>
          </a:p>
          <a:p>
            <a:pPr algn="l"/>
            <a:r>
              <a:rPr lang="en-US" sz="2000" dirty="0"/>
              <a:t>Ohio University Heritage College of Osteopathic Medicine</a:t>
            </a:r>
          </a:p>
        </p:txBody>
      </p:sp>
    </p:spTree>
    <p:extLst>
      <p:ext uri="{BB962C8B-B14F-4D97-AF65-F5344CB8AC3E}">
        <p14:creationId xmlns:p14="http://schemas.microsoft.com/office/powerpoint/2010/main" val="3368242038"/>
      </p:ext>
    </p:extLst>
  </p:cSld>
  <p:clrMapOvr>
    <a:masterClrMapping/>
  </p:clrMapOvr>
  <mc:AlternateContent xmlns:mc="http://schemas.openxmlformats.org/markup-compatibility/2006" xmlns:p14="http://schemas.microsoft.com/office/powerpoint/2010/main">
    <mc:Choice Requires="p14">
      <p:transition spd="slow" p14:dur="2000" advTm="47471"/>
    </mc:Choice>
    <mc:Fallback xmlns="">
      <p:transition spd="slow" advTm="474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AE7923-9907-4E85-A94C-9610877E64CB}"/>
              </a:ext>
            </a:extLst>
          </p:cNvPr>
          <p:cNvSpPr>
            <a:spLocks noGrp="1"/>
          </p:cNvSpPr>
          <p:nvPr>
            <p:ph type="title"/>
          </p:nvPr>
        </p:nvSpPr>
        <p:spPr>
          <a:xfrm>
            <a:off x="2878037" y="1848989"/>
            <a:ext cx="6105194" cy="3232597"/>
          </a:xfrm>
        </p:spPr>
        <p:txBody>
          <a:bodyPr vert="horz" lIns="91440" tIns="45720" rIns="91440" bIns="45720" rtlCol="0" anchor="b">
            <a:normAutofit fontScale="90000"/>
          </a:bodyPr>
          <a:lstStyle/>
          <a:p>
            <a:pPr algn="ctr"/>
            <a:r>
              <a:rPr lang="en-US" sz="6000" kern="1200" dirty="0">
                <a:solidFill>
                  <a:srgbClr val="FFFFFF"/>
                </a:solidFill>
                <a:latin typeface="+mj-lt"/>
                <a:ea typeface="+mj-ea"/>
                <a:cs typeface="+mj-cs"/>
              </a:rPr>
              <a:t>The First Step to Recovery is Recognizing We Have a Problem</a:t>
            </a:r>
          </a:p>
        </p:txBody>
      </p:sp>
      <p:sp>
        <p:nvSpPr>
          <p:cNvPr id="4" name="Footer Placeholder 3">
            <a:extLst>
              <a:ext uri="{FF2B5EF4-FFF2-40B4-BE49-F238E27FC236}">
                <a16:creationId xmlns:a16="http://schemas.microsoft.com/office/drawing/2014/main" id="{B5916905-EA32-4A3F-8480-6F1B5DF6DDB8}"/>
              </a:ext>
            </a:extLst>
          </p:cNvPr>
          <p:cNvSpPr>
            <a:spLocks noGrp="1"/>
          </p:cNvSpPr>
          <p:nvPr>
            <p:ph type="ftr" sz="quarter" idx="11"/>
          </p:nvPr>
        </p:nvSpPr>
        <p:spPr>
          <a:xfrm>
            <a:off x="805661" y="6223702"/>
            <a:ext cx="3832203" cy="314067"/>
          </a:xfrm>
        </p:spPr>
        <p:txBody>
          <a:bodyPr vert="horz" lIns="91440" tIns="45720" rIns="91440" bIns="45720" rtlCol="0" anchor="ctr">
            <a:normAutofit/>
          </a:bodyPr>
          <a:lstStyle/>
          <a:p>
            <a:pPr algn="l">
              <a:spcAft>
                <a:spcPts val="600"/>
              </a:spcAft>
            </a:pPr>
            <a:r>
              <a:rPr lang="en-US" sz="10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3474073149"/>
      </p:ext>
    </p:extLst>
  </p:cSld>
  <p:clrMapOvr>
    <a:masterClrMapping/>
  </p:clrMapOvr>
  <mc:AlternateContent xmlns:mc="http://schemas.openxmlformats.org/markup-compatibility/2006" xmlns:p14="http://schemas.microsoft.com/office/powerpoint/2010/main">
    <mc:Choice Requires="p14">
      <p:transition spd="slow" p14:dur="2000" advTm="164905"/>
    </mc:Choice>
    <mc:Fallback xmlns="">
      <p:transition spd="slow" advTm="16490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7B7B38-60EC-454C-AC49-9EF8473C4258}"/>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3600" kern="1200" dirty="0">
                <a:solidFill>
                  <a:srgbClr val="FFFFFF"/>
                </a:solidFill>
                <a:latin typeface="+mj-lt"/>
                <a:ea typeface="+mj-ea"/>
                <a:cs typeface="+mj-cs"/>
              </a:rPr>
              <a:t>Slay Goliath Upfront…why are the chips stacked against us?</a:t>
            </a:r>
          </a:p>
        </p:txBody>
      </p:sp>
      <p:sp>
        <p:nvSpPr>
          <p:cNvPr id="3" name="Content Placeholder 2">
            <a:extLst>
              <a:ext uri="{FF2B5EF4-FFF2-40B4-BE49-F238E27FC236}">
                <a16:creationId xmlns:a16="http://schemas.microsoft.com/office/drawing/2014/main" id="{308425A5-9A73-49F8-95A7-B39F4CD534C1}"/>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4000" kern="1200" dirty="0">
                <a:solidFill>
                  <a:srgbClr val="FFFFFF"/>
                </a:solidFill>
                <a:latin typeface="+mn-lt"/>
                <a:ea typeface="+mn-ea"/>
                <a:cs typeface="+mn-cs"/>
              </a:rPr>
              <a:t>Culture</a:t>
            </a:r>
          </a:p>
        </p:txBody>
      </p:sp>
      <p:sp>
        <p:nvSpPr>
          <p:cNvPr id="4" name="Footer Placeholder 3">
            <a:extLst>
              <a:ext uri="{FF2B5EF4-FFF2-40B4-BE49-F238E27FC236}">
                <a16:creationId xmlns:a16="http://schemas.microsoft.com/office/drawing/2014/main" id="{A0453CB9-371D-4C18-90F7-6F6ABE3F1D1B}"/>
              </a:ext>
            </a:extLst>
          </p:cNvPr>
          <p:cNvSpPr>
            <a:spLocks noGrp="1"/>
          </p:cNvSpPr>
          <p:nvPr>
            <p:ph type="ftr" sz="quarter" idx="11"/>
          </p:nvPr>
        </p:nvSpPr>
        <p:spPr>
          <a:xfrm>
            <a:off x="805661" y="6223702"/>
            <a:ext cx="3832203" cy="314067"/>
          </a:xfrm>
        </p:spPr>
        <p:txBody>
          <a:bodyPr vert="horz" lIns="91440" tIns="45720" rIns="91440" bIns="45720" rtlCol="0" anchor="ctr">
            <a:normAutofit/>
          </a:bodyPr>
          <a:lstStyle/>
          <a:p>
            <a:pPr algn="l">
              <a:spcAft>
                <a:spcPts val="600"/>
              </a:spcAft>
            </a:pPr>
            <a:r>
              <a:rPr lang="en-US" sz="10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1929675819"/>
      </p:ext>
    </p:extLst>
  </p:cSld>
  <p:clrMapOvr>
    <a:masterClrMapping/>
  </p:clrMapOvr>
  <mc:AlternateContent xmlns:mc="http://schemas.openxmlformats.org/markup-compatibility/2006" xmlns:p14="http://schemas.microsoft.com/office/powerpoint/2010/main">
    <mc:Choice Requires="p14">
      <p:transition spd="slow" p14:dur="2000" advTm="227735"/>
    </mc:Choice>
    <mc:Fallback xmlns="">
      <p:transition spd="slow" advTm="2277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7B7B38-60EC-454C-AC49-9EF8473C4258}"/>
              </a:ext>
            </a:extLst>
          </p:cNvPr>
          <p:cNvSpPr>
            <a:spLocks noGrp="1"/>
          </p:cNvSpPr>
          <p:nvPr>
            <p:ph type="title"/>
          </p:nvPr>
        </p:nvSpPr>
        <p:spPr>
          <a:xfrm>
            <a:off x="640079" y="2053641"/>
            <a:ext cx="3669161" cy="2760098"/>
          </a:xfrm>
        </p:spPr>
        <p:txBody>
          <a:bodyPr>
            <a:normAutofit fontScale="90000"/>
          </a:bodyPr>
          <a:lstStyle/>
          <a:p>
            <a:r>
              <a:rPr lang="en-US" dirty="0">
                <a:solidFill>
                  <a:srgbClr val="FFFFFF"/>
                </a:solidFill>
              </a:rPr>
              <a:t>Slay Goliath Upfront…why are the chips stacked against us?</a:t>
            </a:r>
          </a:p>
        </p:txBody>
      </p:sp>
      <p:sp>
        <p:nvSpPr>
          <p:cNvPr id="3" name="Content Placeholder 2">
            <a:extLst>
              <a:ext uri="{FF2B5EF4-FFF2-40B4-BE49-F238E27FC236}">
                <a16:creationId xmlns:a16="http://schemas.microsoft.com/office/drawing/2014/main" id="{308425A5-9A73-49F8-95A7-B39F4CD534C1}"/>
              </a:ext>
            </a:extLst>
          </p:cNvPr>
          <p:cNvSpPr>
            <a:spLocks noGrp="1"/>
          </p:cNvSpPr>
          <p:nvPr>
            <p:ph idx="1"/>
          </p:nvPr>
        </p:nvSpPr>
        <p:spPr>
          <a:xfrm>
            <a:off x="6090574" y="801866"/>
            <a:ext cx="5306084" cy="5230634"/>
          </a:xfrm>
        </p:spPr>
        <p:txBody>
          <a:bodyPr anchor="ctr">
            <a:normAutofit/>
          </a:bodyPr>
          <a:lstStyle/>
          <a:p>
            <a:pPr marL="0" indent="0">
              <a:buNone/>
            </a:pPr>
            <a:r>
              <a:rPr lang="en-US" sz="4000" dirty="0">
                <a:solidFill>
                  <a:srgbClr val="000000"/>
                </a:solidFill>
              </a:rPr>
              <a:t>Our own ego</a:t>
            </a:r>
          </a:p>
        </p:txBody>
      </p:sp>
      <p:sp>
        <p:nvSpPr>
          <p:cNvPr id="4" name="Footer Placeholder 3">
            <a:extLst>
              <a:ext uri="{FF2B5EF4-FFF2-40B4-BE49-F238E27FC236}">
                <a16:creationId xmlns:a16="http://schemas.microsoft.com/office/drawing/2014/main" id="{A0453CB9-371D-4C18-90F7-6F6ABE3F1D1B}"/>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1000104494"/>
      </p:ext>
    </p:extLst>
  </p:cSld>
  <p:clrMapOvr>
    <a:masterClrMapping/>
  </p:clrMapOvr>
  <mc:AlternateContent xmlns:mc="http://schemas.openxmlformats.org/markup-compatibility/2006" xmlns:p14="http://schemas.microsoft.com/office/powerpoint/2010/main">
    <mc:Choice Requires="p14">
      <p:transition spd="slow" p14:dur="2000" advTm="118336"/>
    </mc:Choice>
    <mc:Fallback xmlns="">
      <p:transition spd="slow" advTm="1183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7B7B38-60EC-454C-AC49-9EF8473C4258}"/>
              </a:ext>
            </a:extLst>
          </p:cNvPr>
          <p:cNvSpPr>
            <a:spLocks noGrp="1"/>
          </p:cNvSpPr>
          <p:nvPr>
            <p:ph type="title"/>
          </p:nvPr>
        </p:nvSpPr>
        <p:spPr>
          <a:xfrm>
            <a:off x="2726432" y="1741337"/>
            <a:ext cx="6739136" cy="2387918"/>
          </a:xfrm>
        </p:spPr>
        <p:txBody>
          <a:bodyPr vert="horz" lIns="91440" tIns="45720" rIns="91440" bIns="45720" rtlCol="0" anchor="b">
            <a:normAutofit fontScale="90000"/>
          </a:bodyPr>
          <a:lstStyle/>
          <a:p>
            <a:pPr algn="ctr"/>
            <a:r>
              <a:rPr lang="en-US" sz="5400" dirty="0">
                <a:solidFill>
                  <a:srgbClr val="FFFFFF"/>
                </a:solidFill>
              </a:rPr>
              <a:t>Slay Goliath Upfront…why are the chips stacked against us?</a:t>
            </a:r>
            <a:endParaRPr lang="en-US" sz="51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308425A5-9A73-49F8-95A7-B39F4CD534C1}"/>
              </a:ext>
            </a:extLst>
          </p:cNvPr>
          <p:cNvSpPr>
            <a:spLocks noGrp="1"/>
          </p:cNvSpPr>
          <p:nvPr>
            <p:ph idx="1"/>
          </p:nvPr>
        </p:nvSpPr>
        <p:spPr>
          <a:xfrm>
            <a:off x="2729559" y="4200522"/>
            <a:ext cx="6740685" cy="682079"/>
          </a:xfrm>
        </p:spPr>
        <p:txBody>
          <a:bodyPr vert="horz" lIns="91440" tIns="45720" rIns="91440" bIns="45720" rtlCol="0">
            <a:noAutofit/>
          </a:bodyPr>
          <a:lstStyle/>
          <a:p>
            <a:pPr marL="0" indent="0" algn="ctr">
              <a:buNone/>
            </a:pPr>
            <a:r>
              <a:rPr lang="en-US" sz="4000" kern="1200" dirty="0">
                <a:solidFill>
                  <a:srgbClr val="FFFFFF"/>
                </a:solidFill>
                <a:latin typeface="+mn-lt"/>
                <a:ea typeface="+mn-ea"/>
                <a:cs typeface="+mn-cs"/>
              </a:rPr>
              <a:t>Our ability to set boundaries</a:t>
            </a:r>
          </a:p>
        </p:txBody>
      </p:sp>
      <p:sp>
        <p:nvSpPr>
          <p:cNvPr id="4" name="Footer Placeholder 3">
            <a:extLst>
              <a:ext uri="{FF2B5EF4-FFF2-40B4-BE49-F238E27FC236}">
                <a16:creationId xmlns:a16="http://schemas.microsoft.com/office/drawing/2014/main" id="{A0453CB9-371D-4C18-90F7-6F6ABE3F1D1B}"/>
              </a:ext>
            </a:extLst>
          </p:cNvPr>
          <p:cNvSpPr>
            <a:spLocks noGrp="1"/>
          </p:cNvSpPr>
          <p:nvPr>
            <p:ph type="ftr" sz="quarter" idx="11"/>
          </p:nvPr>
        </p:nvSpPr>
        <p:spPr>
          <a:xfrm>
            <a:off x="4115395" y="6223702"/>
            <a:ext cx="3961211" cy="314067"/>
          </a:xfrm>
        </p:spPr>
        <p:txBody>
          <a:bodyPr vert="horz" lIns="91440" tIns="45720" rIns="91440" bIns="45720" rtlCol="0" anchor="ctr">
            <a:normAutofit/>
          </a:bodyPr>
          <a:lstStyle/>
          <a:p>
            <a:pPr>
              <a:spcAft>
                <a:spcPts val="600"/>
              </a:spcAft>
            </a:pPr>
            <a:r>
              <a:rPr lang="en-US" sz="1000" kern="1200" dirty="0">
                <a:solidFill>
                  <a:srgbClr val="FFFFFF"/>
                </a:solidFill>
                <a:latin typeface="+mn-lt"/>
                <a:ea typeface="+mn-ea"/>
                <a:cs typeface="+mn-cs"/>
              </a:rPr>
              <a:t>www.DrPaige.com - drpaige@drpaige.com - @drpaigedo</a:t>
            </a:r>
          </a:p>
        </p:txBody>
      </p:sp>
    </p:spTree>
    <p:extLst>
      <p:ext uri="{BB962C8B-B14F-4D97-AF65-F5344CB8AC3E}">
        <p14:creationId xmlns:p14="http://schemas.microsoft.com/office/powerpoint/2010/main" val="3449657024"/>
      </p:ext>
    </p:extLst>
  </p:cSld>
  <p:clrMapOvr>
    <a:masterClrMapping/>
  </p:clrMapOvr>
  <mc:AlternateContent xmlns:mc="http://schemas.openxmlformats.org/markup-compatibility/2006" xmlns:p14="http://schemas.microsoft.com/office/powerpoint/2010/main">
    <mc:Choice Requires="p14">
      <p:transition spd="slow" p14:dur="2000" advTm="230003"/>
    </mc:Choice>
    <mc:Fallback xmlns="">
      <p:transition spd="slow" advTm="23000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7B7B38-60EC-454C-AC49-9EF8473C4258}"/>
              </a:ext>
            </a:extLst>
          </p:cNvPr>
          <p:cNvSpPr>
            <a:spLocks noGrp="1"/>
          </p:cNvSpPr>
          <p:nvPr>
            <p:ph type="title"/>
          </p:nvPr>
        </p:nvSpPr>
        <p:spPr>
          <a:xfrm>
            <a:off x="640079" y="2053641"/>
            <a:ext cx="3669161" cy="2760098"/>
          </a:xfrm>
        </p:spPr>
        <p:txBody>
          <a:bodyPr>
            <a:normAutofit fontScale="90000"/>
          </a:bodyPr>
          <a:lstStyle/>
          <a:p>
            <a:r>
              <a:rPr lang="en-US" dirty="0">
                <a:solidFill>
                  <a:srgbClr val="FFFFFF"/>
                </a:solidFill>
              </a:rPr>
              <a:t>Slay Goliath Upfront…why are the chips stacked against us?</a:t>
            </a:r>
          </a:p>
        </p:txBody>
      </p:sp>
      <p:sp>
        <p:nvSpPr>
          <p:cNvPr id="3" name="Content Placeholder 2">
            <a:extLst>
              <a:ext uri="{FF2B5EF4-FFF2-40B4-BE49-F238E27FC236}">
                <a16:creationId xmlns:a16="http://schemas.microsoft.com/office/drawing/2014/main" id="{308425A5-9A73-49F8-95A7-B39F4CD534C1}"/>
              </a:ext>
            </a:extLst>
          </p:cNvPr>
          <p:cNvSpPr>
            <a:spLocks noGrp="1"/>
          </p:cNvSpPr>
          <p:nvPr>
            <p:ph idx="1"/>
          </p:nvPr>
        </p:nvSpPr>
        <p:spPr>
          <a:xfrm>
            <a:off x="6090574" y="801866"/>
            <a:ext cx="5306084" cy="5230634"/>
          </a:xfrm>
        </p:spPr>
        <p:txBody>
          <a:bodyPr anchor="ctr">
            <a:normAutofit/>
          </a:bodyPr>
          <a:lstStyle/>
          <a:p>
            <a:pPr marL="0" indent="0">
              <a:buNone/>
            </a:pPr>
            <a:r>
              <a:rPr lang="en-US" sz="4000" dirty="0">
                <a:solidFill>
                  <a:srgbClr val="000000"/>
                </a:solidFill>
              </a:rPr>
              <a:t>The Nature of the Problem Itself</a:t>
            </a:r>
          </a:p>
        </p:txBody>
      </p:sp>
      <p:sp>
        <p:nvSpPr>
          <p:cNvPr id="4" name="Footer Placeholder 3">
            <a:extLst>
              <a:ext uri="{FF2B5EF4-FFF2-40B4-BE49-F238E27FC236}">
                <a16:creationId xmlns:a16="http://schemas.microsoft.com/office/drawing/2014/main" id="{A0453CB9-371D-4C18-90F7-6F6ABE3F1D1B}"/>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4001945997"/>
      </p:ext>
    </p:extLst>
  </p:cSld>
  <p:clrMapOvr>
    <a:masterClrMapping/>
  </p:clrMapOvr>
  <mc:AlternateContent xmlns:mc="http://schemas.openxmlformats.org/markup-compatibility/2006" xmlns:p14="http://schemas.microsoft.com/office/powerpoint/2010/main">
    <mc:Choice Requires="p14">
      <p:transition spd="slow" p14:dur="2000" advTm="106000"/>
    </mc:Choice>
    <mc:Fallback xmlns="">
      <p:transition spd="slow" advTm="106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AE7923-9907-4E85-A94C-9610877E64CB}"/>
              </a:ext>
            </a:extLst>
          </p:cNvPr>
          <p:cNvSpPr>
            <a:spLocks noGrp="1"/>
          </p:cNvSpPr>
          <p:nvPr>
            <p:ph type="title"/>
          </p:nvPr>
        </p:nvSpPr>
        <p:spPr>
          <a:xfrm>
            <a:off x="2878037" y="1848989"/>
            <a:ext cx="6105194" cy="3232597"/>
          </a:xfrm>
        </p:spPr>
        <p:txBody>
          <a:bodyPr vert="horz" lIns="91440" tIns="45720" rIns="91440" bIns="45720" rtlCol="0" anchor="b">
            <a:normAutofit/>
          </a:bodyPr>
          <a:lstStyle/>
          <a:p>
            <a:pPr algn="ctr"/>
            <a:r>
              <a:rPr lang="en-US" sz="3000" dirty="0">
                <a:solidFill>
                  <a:schemeClr val="bg1"/>
                </a:solidFill>
              </a:rPr>
              <a:t>Medical Economics 2019 </a:t>
            </a:r>
            <a:r>
              <a:rPr lang="en-US" sz="3000" i="1" dirty="0">
                <a:solidFill>
                  <a:schemeClr val="bg1"/>
                </a:solidFill>
              </a:rPr>
              <a:t>Physician Burnout Survey</a:t>
            </a:r>
            <a:br>
              <a:rPr lang="en-US" sz="3000" i="1" dirty="0">
                <a:solidFill>
                  <a:schemeClr val="bg1"/>
                </a:solidFill>
              </a:rPr>
            </a:br>
            <a:r>
              <a:rPr lang="en-US" sz="3800" b="1" i="1" dirty="0">
                <a:solidFill>
                  <a:schemeClr val="bg1"/>
                </a:solidFill>
              </a:rPr>
              <a:t>13% of physicians plan to seek or have sought counseling</a:t>
            </a:r>
            <a:br>
              <a:rPr lang="en-US" sz="3000" i="1" dirty="0">
                <a:solidFill>
                  <a:schemeClr val="bg1"/>
                </a:solidFill>
              </a:rPr>
            </a:br>
            <a:r>
              <a:rPr lang="en-US" sz="3000" i="1" dirty="0">
                <a:solidFill>
                  <a:schemeClr val="bg1"/>
                </a:solidFill>
              </a:rPr>
              <a:t>Remember … 92% reported a history of burnout</a:t>
            </a:r>
            <a:endParaRPr lang="en-US" sz="3000" kern="1200" dirty="0">
              <a:solidFill>
                <a:schemeClr val="bg1"/>
              </a:solidFill>
            </a:endParaRPr>
          </a:p>
        </p:txBody>
      </p:sp>
      <p:sp>
        <p:nvSpPr>
          <p:cNvPr id="4" name="Footer Placeholder 3">
            <a:extLst>
              <a:ext uri="{FF2B5EF4-FFF2-40B4-BE49-F238E27FC236}">
                <a16:creationId xmlns:a16="http://schemas.microsoft.com/office/drawing/2014/main" id="{B5916905-EA32-4A3F-8480-6F1B5DF6DDB8}"/>
              </a:ext>
            </a:extLst>
          </p:cNvPr>
          <p:cNvSpPr>
            <a:spLocks noGrp="1"/>
          </p:cNvSpPr>
          <p:nvPr>
            <p:ph type="ftr" sz="quarter" idx="11"/>
          </p:nvPr>
        </p:nvSpPr>
        <p:spPr>
          <a:xfrm>
            <a:off x="805661" y="6223702"/>
            <a:ext cx="3832203" cy="314067"/>
          </a:xfrm>
        </p:spPr>
        <p:txBody>
          <a:bodyPr vert="horz" lIns="91440" tIns="45720" rIns="91440" bIns="45720" rtlCol="0" anchor="ctr">
            <a:normAutofit/>
          </a:bodyPr>
          <a:lstStyle/>
          <a:p>
            <a:pPr algn="l">
              <a:spcAft>
                <a:spcPts val="600"/>
              </a:spcAft>
            </a:pPr>
            <a:r>
              <a:rPr lang="en-US" sz="10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1124515521"/>
      </p:ext>
    </p:extLst>
  </p:cSld>
  <p:clrMapOvr>
    <a:masterClrMapping/>
  </p:clrMapOvr>
  <mc:AlternateContent xmlns:mc="http://schemas.openxmlformats.org/markup-compatibility/2006" xmlns:p14="http://schemas.microsoft.com/office/powerpoint/2010/main">
    <mc:Choice Requires="p14">
      <p:transition spd="slow" p14:dur="2000" advTm="53264"/>
    </mc:Choice>
    <mc:Fallback xmlns="">
      <p:transition spd="slow" advTm="5326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AE7923-9907-4E85-A94C-9610877E64CB}"/>
              </a:ext>
            </a:extLst>
          </p:cNvPr>
          <p:cNvSpPr>
            <a:spLocks noGrp="1"/>
          </p:cNvSpPr>
          <p:nvPr>
            <p:ph type="title"/>
          </p:nvPr>
        </p:nvSpPr>
        <p:spPr>
          <a:xfrm>
            <a:off x="2878037" y="1872237"/>
            <a:ext cx="6105194" cy="3430586"/>
          </a:xfrm>
        </p:spPr>
        <p:txBody>
          <a:bodyPr vert="horz" lIns="91440" tIns="45720" rIns="91440" bIns="45720" rtlCol="0" anchor="b">
            <a:normAutofit fontScale="90000"/>
          </a:bodyPr>
          <a:lstStyle/>
          <a:p>
            <a:pPr algn="ctr"/>
            <a:r>
              <a:rPr lang="en-US" sz="3300" b="1" dirty="0">
                <a:solidFill>
                  <a:schemeClr val="bg1"/>
                </a:solidFill>
              </a:rPr>
              <a:t>Medscape 2019 survey…More than 60% of physicians said they do not plan to seek help for their burnout or depression. </a:t>
            </a:r>
            <a:br>
              <a:rPr lang="en-US" sz="3000" dirty="0">
                <a:solidFill>
                  <a:schemeClr val="bg1"/>
                </a:solidFill>
              </a:rPr>
            </a:br>
            <a:r>
              <a:rPr lang="en-US" sz="3000" dirty="0">
                <a:solidFill>
                  <a:schemeClr val="bg1"/>
                </a:solidFill>
              </a:rPr>
              <a:t>-Half said their symptoms weren't severe enough.</a:t>
            </a:r>
            <a:br>
              <a:rPr lang="en-US" sz="3000" dirty="0">
                <a:solidFill>
                  <a:schemeClr val="bg1"/>
                </a:solidFill>
              </a:rPr>
            </a:br>
            <a:r>
              <a:rPr lang="en-US" sz="3000" dirty="0">
                <a:solidFill>
                  <a:schemeClr val="bg1"/>
                </a:solidFill>
              </a:rPr>
              <a:t>-Half said either they could deal with their burnout without professional help or were simply too busy.</a:t>
            </a:r>
            <a:endParaRPr lang="en-US" sz="3000" kern="1200" dirty="0">
              <a:solidFill>
                <a:schemeClr val="bg1"/>
              </a:solidFill>
            </a:endParaRPr>
          </a:p>
        </p:txBody>
      </p:sp>
      <p:sp>
        <p:nvSpPr>
          <p:cNvPr id="4" name="Footer Placeholder 3">
            <a:extLst>
              <a:ext uri="{FF2B5EF4-FFF2-40B4-BE49-F238E27FC236}">
                <a16:creationId xmlns:a16="http://schemas.microsoft.com/office/drawing/2014/main" id="{B5916905-EA32-4A3F-8480-6F1B5DF6DDB8}"/>
              </a:ext>
            </a:extLst>
          </p:cNvPr>
          <p:cNvSpPr>
            <a:spLocks noGrp="1"/>
          </p:cNvSpPr>
          <p:nvPr>
            <p:ph type="ftr" sz="quarter" idx="11"/>
          </p:nvPr>
        </p:nvSpPr>
        <p:spPr>
          <a:xfrm>
            <a:off x="805661" y="6223702"/>
            <a:ext cx="3832203" cy="314067"/>
          </a:xfrm>
        </p:spPr>
        <p:txBody>
          <a:bodyPr vert="horz" lIns="91440" tIns="45720" rIns="91440" bIns="45720" rtlCol="0" anchor="ctr">
            <a:normAutofit/>
          </a:bodyPr>
          <a:lstStyle/>
          <a:p>
            <a:pPr algn="l">
              <a:spcAft>
                <a:spcPts val="600"/>
              </a:spcAft>
            </a:pPr>
            <a:r>
              <a:rPr lang="en-US" sz="10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4156677464"/>
      </p:ext>
    </p:extLst>
  </p:cSld>
  <p:clrMapOvr>
    <a:masterClrMapping/>
  </p:clrMapOvr>
  <mc:AlternateContent xmlns:mc="http://schemas.openxmlformats.org/markup-compatibility/2006" xmlns:p14="http://schemas.microsoft.com/office/powerpoint/2010/main">
    <mc:Choice Requires="p14">
      <p:transition spd="slow" p14:dur="2000" advTm="170624"/>
    </mc:Choice>
    <mc:Fallback xmlns="">
      <p:transition spd="slow" advTm="17062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Why Fight the Fight?</a:t>
            </a:r>
          </a:p>
        </p:txBody>
      </p:sp>
      <p:sp>
        <p:nvSpPr>
          <p:cNvPr id="3" name="Content Placeholder 2">
            <a:extLst>
              <a:ext uri="{FF2B5EF4-FFF2-40B4-BE49-F238E27FC236}">
                <a16:creationId xmlns:a16="http://schemas.microsoft.com/office/drawing/2014/main" id="{62052DBB-4520-4309-9654-95DA64BB7DC6}"/>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4000" kern="1200" dirty="0">
                <a:solidFill>
                  <a:srgbClr val="FFFFFF"/>
                </a:solidFill>
                <a:latin typeface="+mn-lt"/>
                <a:ea typeface="+mn-ea"/>
                <a:cs typeface="+mn-cs"/>
              </a:rPr>
              <a:t>Common Sense</a:t>
            </a:r>
          </a:p>
        </p:txBody>
      </p:sp>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805661" y="6223702"/>
            <a:ext cx="3832203" cy="314067"/>
          </a:xfrm>
        </p:spPr>
        <p:txBody>
          <a:bodyPr vert="horz" lIns="91440" tIns="45720" rIns="91440" bIns="45720" rtlCol="0" anchor="ctr">
            <a:normAutofit/>
          </a:bodyPr>
          <a:lstStyle/>
          <a:p>
            <a:pPr algn="l">
              <a:spcAft>
                <a:spcPts val="600"/>
              </a:spcAft>
            </a:pPr>
            <a:r>
              <a:rPr lang="en-US" sz="10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3598720116"/>
      </p:ext>
    </p:extLst>
  </p:cSld>
  <p:clrMapOvr>
    <a:masterClrMapping/>
  </p:clrMapOvr>
  <mc:AlternateContent xmlns:mc="http://schemas.openxmlformats.org/markup-compatibility/2006" xmlns:p14="http://schemas.microsoft.com/office/powerpoint/2010/main">
    <mc:Choice Requires="p14">
      <p:transition spd="slow" p14:dur="2000" advTm="34824"/>
    </mc:Choice>
    <mc:Fallback xmlns="">
      <p:transition spd="slow" advTm="3482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6590661" y="3237642"/>
            <a:ext cx="4805996" cy="1297115"/>
          </a:xfrm>
        </p:spPr>
        <p:txBody>
          <a:bodyPr vert="horz" lIns="91440" tIns="45720" rIns="91440" bIns="45720" rtlCol="0" anchor="t">
            <a:normAutofit/>
          </a:bodyPr>
          <a:lstStyle/>
          <a:p>
            <a:r>
              <a:rPr lang="en-US" sz="4100" kern="1200" dirty="0">
                <a:solidFill>
                  <a:srgbClr val="000000"/>
                </a:solidFill>
                <a:latin typeface="+mj-lt"/>
                <a:ea typeface="+mj-ea"/>
                <a:cs typeface="+mj-cs"/>
              </a:rPr>
              <a:t>Basic Human Rights</a:t>
            </a:r>
          </a:p>
        </p:txBody>
      </p:sp>
      <p:sp>
        <p:nvSpPr>
          <p:cNvPr id="29"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descr="Exclamation Mark">
            <a:extLst>
              <a:ext uri="{FF2B5EF4-FFF2-40B4-BE49-F238E27FC236}">
                <a16:creationId xmlns:a16="http://schemas.microsoft.com/office/drawing/2014/main" id="{74E04F2E-3475-41B7-A336-781A051F8D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5546362" y="6223702"/>
            <a:ext cx="5850295" cy="314067"/>
          </a:xfrm>
        </p:spPr>
        <p:txBody>
          <a:bodyPr vert="horz" lIns="91440" tIns="45720" rIns="91440" bIns="45720" rtlCol="0" anchor="ctr">
            <a:normAutofit/>
          </a:bodyPr>
          <a:lstStyle/>
          <a:p>
            <a:pPr algn="r">
              <a:spcAft>
                <a:spcPts val="600"/>
              </a:spcAft>
            </a:pPr>
            <a:r>
              <a:rPr lang="en-US" sz="11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3515610697"/>
      </p:ext>
    </p:extLst>
  </p:cSld>
  <p:clrMapOvr>
    <a:masterClrMapping/>
  </p:clrMapOvr>
  <mc:AlternateContent xmlns:mc="http://schemas.openxmlformats.org/markup-compatibility/2006" xmlns:p14="http://schemas.microsoft.com/office/powerpoint/2010/main">
    <mc:Choice Requires="p14">
      <p:transition spd="slow" p14:dur="2000" advTm="39590"/>
    </mc:Choice>
    <mc:Fallback xmlns="">
      <p:transition spd="slow" advTm="395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Why Fight the Fight?</a:t>
            </a:r>
          </a:p>
        </p:txBody>
      </p:sp>
      <p:sp>
        <p:nvSpPr>
          <p:cNvPr id="3" name="Content Placeholder 2">
            <a:extLst>
              <a:ext uri="{FF2B5EF4-FFF2-40B4-BE49-F238E27FC236}">
                <a16:creationId xmlns:a16="http://schemas.microsoft.com/office/drawing/2014/main" id="{62052DBB-4520-4309-9654-95DA64BB7DC6}"/>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4000" kern="1200" dirty="0">
                <a:solidFill>
                  <a:srgbClr val="FFFFFF"/>
                </a:solidFill>
                <a:latin typeface="+mn-lt"/>
                <a:ea typeface="+mn-ea"/>
                <a:cs typeface="+mn-cs"/>
              </a:rPr>
              <a:t>Healthcare policy driven</a:t>
            </a:r>
          </a:p>
        </p:txBody>
      </p:sp>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805661" y="6223702"/>
            <a:ext cx="3832203" cy="314067"/>
          </a:xfrm>
        </p:spPr>
        <p:txBody>
          <a:bodyPr vert="horz" lIns="91440" tIns="45720" rIns="91440" bIns="45720" rtlCol="0" anchor="ctr">
            <a:normAutofit/>
          </a:bodyPr>
          <a:lstStyle/>
          <a:p>
            <a:pPr algn="l">
              <a:spcAft>
                <a:spcPts val="600"/>
              </a:spcAft>
            </a:pPr>
            <a:r>
              <a:rPr lang="en-US" sz="10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1280138777"/>
      </p:ext>
    </p:extLst>
  </p:cSld>
  <p:clrMapOvr>
    <a:masterClrMapping/>
  </p:clrMapOvr>
  <mc:AlternateContent xmlns:mc="http://schemas.openxmlformats.org/markup-compatibility/2006" xmlns:p14="http://schemas.microsoft.com/office/powerpoint/2010/main">
    <mc:Choice Requires="p14">
      <p:transition spd="slow" p14:dur="2000" advTm="24290"/>
    </mc:Choice>
    <mc:Fallback xmlns="">
      <p:transition spd="slow" advTm="242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44C4-E791-426C-819B-4118759EAC80}"/>
              </a:ext>
            </a:extLst>
          </p:cNvPr>
          <p:cNvSpPr>
            <a:spLocks noGrp="1"/>
          </p:cNvSpPr>
          <p:nvPr>
            <p:ph type="title"/>
          </p:nvPr>
        </p:nvSpPr>
        <p:spPr/>
        <p:txBody>
          <a:bodyPr/>
          <a:lstStyle/>
          <a:p>
            <a:r>
              <a:rPr lang="en-US" dirty="0"/>
              <a:t>Handout for Today’s Workshop</a:t>
            </a:r>
          </a:p>
        </p:txBody>
      </p:sp>
      <p:sp>
        <p:nvSpPr>
          <p:cNvPr id="3" name="Content Placeholder 2">
            <a:extLst>
              <a:ext uri="{FF2B5EF4-FFF2-40B4-BE49-F238E27FC236}">
                <a16:creationId xmlns:a16="http://schemas.microsoft.com/office/drawing/2014/main" id="{89C56C15-ED19-4097-90D3-9F9DCEF83B93}"/>
              </a:ext>
            </a:extLst>
          </p:cNvPr>
          <p:cNvSpPr>
            <a:spLocks noGrp="1"/>
          </p:cNvSpPr>
          <p:nvPr>
            <p:ph idx="1"/>
          </p:nvPr>
        </p:nvSpPr>
        <p:spPr>
          <a:xfrm>
            <a:off x="781050" y="2416175"/>
            <a:ext cx="10515600" cy="2301875"/>
          </a:xfrm>
        </p:spPr>
        <p:txBody>
          <a:bodyPr>
            <a:normAutofit fontScale="92500" lnSpcReduction="20000"/>
          </a:bodyPr>
          <a:lstStyle/>
          <a:p>
            <a:r>
              <a:rPr lang="en-US" dirty="0"/>
              <a:t>Go to </a:t>
            </a:r>
            <a:r>
              <a:rPr lang="en-US" dirty="0">
                <a:hlinkClick r:id="rId3"/>
              </a:rPr>
              <a:t>www.drpaige.com/happyandhealthy</a:t>
            </a:r>
            <a:r>
              <a:rPr lang="en-US" dirty="0"/>
              <a:t> </a:t>
            </a:r>
          </a:p>
          <a:p>
            <a:r>
              <a:rPr lang="en-US" dirty="0"/>
              <a:t>Enter your information</a:t>
            </a:r>
          </a:p>
          <a:p>
            <a:r>
              <a:rPr lang="en-US" dirty="0"/>
              <a:t>You should be directed to immediate download a Word copy</a:t>
            </a:r>
          </a:p>
          <a:p>
            <a:r>
              <a:rPr lang="en-US" dirty="0"/>
              <a:t>You also will receive a copy by email.  It Should arrive within a few minutes…check junk mail/promotions or search drpaige@drpaige.co m if you don’t see it!</a:t>
            </a:r>
          </a:p>
        </p:txBody>
      </p:sp>
      <p:sp>
        <p:nvSpPr>
          <p:cNvPr id="4" name="Footer Placeholder 3">
            <a:extLst>
              <a:ext uri="{FF2B5EF4-FFF2-40B4-BE49-F238E27FC236}">
                <a16:creationId xmlns:a16="http://schemas.microsoft.com/office/drawing/2014/main" id="{D41C8A69-BA78-4BA2-8B24-ED0EA80D7BEF}"/>
              </a:ext>
            </a:extLst>
          </p:cNvPr>
          <p:cNvSpPr>
            <a:spLocks noGrp="1"/>
          </p:cNvSpPr>
          <p:nvPr>
            <p:ph type="ftr" sz="quarter" idx="11"/>
          </p:nvPr>
        </p:nvSpPr>
        <p:spPr/>
        <p:txBody>
          <a:bodyPr/>
          <a:lstStyle/>
          <a:p>
            <a:r>
              <a:rPr lang="en-US"/>
              <a:t>www.DrPaige.com - drpaige@drpaige.com - @drpaigedo</a:t>
            </a:r>
            <a:endParaRPr lang="en-US" dirty="0"/>
          </a:p>
        </p:txBody>
      </p:sp>
    </p:spTree>
    <p:extLst>
      <p:ext uri="{BB962C8B-B14F-4D97-AF65-F5344CB8AC3E}">
        <p14:creationId xmlns:p14="http://schemas.microsoft.com/office/powerpoint/2010/main" val="2954359514"/>
      </p:ext>
    </p:extLst>
  </p:cSld>
  <p:clrMapOvr>
    <a:masterClrMapping/>
  </p:clrMapOvr>
  <mc:AlternateContent xmlns:mc="http://schemas.openxmlformats.org/markup-compatibility/2006" xmlns:p14="http://schemas.microsoft.com/office/powerpoint/2010/main">
    <mc:Choice Requires="p14">
      <p:transition spd="slow" p14:dur="2000" advTm="55489"/>
    </mc:Choice>
    <mc:Fallback xmlns="">
      <p:transition spd="slow" advTm="5548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6345521" y="460121"/>
            <a:ext cx="5389558" cy="781748"/>
          </a:xfrm>
        </p:spPr>
        <p:txBody>
          <a:bodyPr vert="horz" lIns="91440" tIns="45720" rIns="91440" bIns="45720" rtlCol="0" anchor="t">
            <a:normAutofit/>
          </a:bodyPr>
          <a:lstStyle/>
          <a:p>
            <a:r>
              <a:rPr lang="en-US" sz="4100" kern="1200" dirty="0">
                <a:solidFill>
                  <a:srgbClr val="000000"/>
                </a:solidFill>
                <a:latin typeface="+mj-lt"/>
                <a:ea typeface="+mj-ea"/>
                <a:cs typeface="+mj-cs"/>
              </a:rPr>
              <a:t>Healthcare Policy-Driven</a:t>
            </a:r>
          </a:p>
        </p:txBody>
      </p:sp>
      <p:sp>
        <p:nvSpPr>
          <p:cNvPr id="22"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Graphic 14" descr="First Aid Kit">
            <a:extLst>
              <a:ext uri="{FF2B5EF4-FFF2-40B4-BE49-F238E27FC236}">
                <a16:creationId xmlns:a16="http://schemas.microsoft.com/office/drawing/2014/main" id="{A3239E96-ED60-4F8E-8F79-C73833CDD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5546362" y="6223702"/>
            <a:ext cx="5850295" cy="314067"/>
          </a:xfrm>
        </p:spPr>
        <p:txBody>
          <a:bodyPr vert="horz" lIns="91440" tIns="45720" rIns="91440" bIns="45720" rtlCol="0" anchor="ctr">
            <a:normAutofit/>
          </a:bodyPr>
          <a:lstStyle/>
          <a:p>
            <a:pPr algn="r">
              <a:spcAft>
                <a:spcPts val="600"/>
              </a:spcAft>
            </a:pPr>
            <a:r>
              <a:rPr lang="en-US" sz="1100" kern="1200" dirty="0">
                <a:solidFill>
                  <a:srgbClr val="898989"/>
                </a:solidFill>
                <a:latin typeface="+mn-lt"/>
                <a:ea typeface="+mn-ea"/>
                <a:cs typeface="+mn-cs"/>
              </a:rPr>
              <a:t>www.DrPaige.com - drpaige@drpaige.com - @drpaigedo</a:t>
            </a:r>
          </a:p>
        </p:txBody>
      </p:sp>
      <p:sp>
        <p:nvSpPr>
          <p:cNvPr id="6" name="Content Placeholder 5">
            <a:extLst>
              <a:ext uri="{FF2B5EF4-FFF2-40B4-BE49-F238E27FC236}">
                <a16:creationId xmlns:a16="http://schemas.microsoft.com/office/drawing/2014/main" id="{2B416E84-C397-4A3C-A960-48A50316EEB1}"/>
              </a:ext>
            </a:extLst>
          </p:cNvPr>
          <p:cNvSpPr>
            <a:spLocks noGrp="1"/>
          </p:cNvSpPr>
          <p:nvPr>
            <p:ph idx="1"/>
          </p:nvPr>
        </p:nvSpPr>
        <p:spPr>
          <a:xfrm>
            <a:off x="6578601" y="1562100"/>
            <a:ext cx="5340350" cy="4554670"/>
          </a:xfrm>
        </p:spPr>
        <p:txBody>
          <a:bodyPr/>
          <a:lstStyle/>
          <a:p>
            <a:r>
              <a:rPr lang="en-US" dirty="0"/>
              <a:t>Readmission rates</a:t>
            </a:r>
          </a:p>
          <a:p>
            <a:r>
              <a:rPr lang="en-US" dirty="0"/>
              <a:t>Patient safety</a:t>
            </a:r>
          </a:p>
          <a:p>
            <a:r>
              <a:rPr lang="en-US" dirty="0"/>
              <a:t>Quality of care metrics </a:t>
            </a:r>
          </a:p>
          <a:p>
            <a:r>
              <a:rPr lang="en-US" dirty="0"/>
              <a:t>Outcome measures</a:t>
            </a:r>
          </a:p>
          <a:p>
            <a:r>
              <a:rPr lang="en-US" dirty="0"/>
              <a:t>Patient satisfaction scores</a:t>
            </a:r>
          </a:p>
          <a:p>
            <a:r>
              <a:rPr lang="en-US" dirty="0"/>
              <a:t>Lawsuits</a:t>
            </a:r>
          </a:p>
          <a:p>
            <a:pPr marL="0" indent="0">
              <a:buNone/>
            </a:pPr>
            <a:endParaRPr lang="en-US" dirty="0"/>
          </a:p>
        </p:txBody>
      </p:sp>
    </p:spTree>
    <p:extLst>
      <p:ext uri="{BB962C8B-B14F-4D97-AF65-F5344CB8AC3E}">
        <p14:creationId xmlns:p14="http://schemas.microsoft.com/office/powerpoint/2010/main" val="1034396349"/>
      </p:ext>
    </p:extLst>
  </p:cSld>
  <p:clrMapOvr>
    <a:masterClrMapping/>
  </p:clrMapOvr>
  <mc:AlternateContent xmlns:mc="http://schemas.openxmlformats.org/markup-compatibility/2006" xmlns:p14="http://schemas.microsoft.com/office/powerpoint/2010/main">
    <mc:Choice Requires="p14">
      <p:transition spd="slow" p14:dur="2000" advTm="124783"/>
    </mc:Choice>
    <mc:Fallback xmlns="">
      <p:transition spd="slow" advTm="12478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Why Fight the Fight?</a:t>
            </a:r>
          </a:p>
        </p:txBody>
      </p:sp>
      <p:sp>
        <p:nvSpPr>
          <p:cNvPr id="3" name="Content Placeholder 2">
            <a:extLst>
              <a:ext uri="{FF2B5EF4-FFF2-40B4-BE49-F238E27FC236}">
                <a16:creationId xmlns:a16="http://schemas.microsoft.com/office/drawing/2014/main" id="{62052DBB-4520-4309-9654-95DA64BB7DC6}"/>
              </a:ext>
            </a:extLst>
          </p:cNvPr>
          <p:cNvSpPr>
            <a:spLocks noGrp="1"/>
          </p:cNvSpPr>
          <p:nvPr>
            <p:ph idx="1"/>
          </p:nvPr>
        </p:nvSpPr>
        <p:spPr>
          <a:xfrm>
            <a:off x="6090574" y="801866"/>
            <a:ext cx="5306084" cy="5230634"/>
          </a:xfrm>
        </p:spPr>
        <p:txBody>
          <a:bodyPr anchor="ctr">
            <a:normAutofit/>
          </a:bodyPr>
          <a:lstStyle/>
          <a:p>
            <a:r>
              <a:rPr lang="en-US" sz="4000" dirty="0">
                <a:solidFill>
                  <a:srgbClr val="000000"/>
                </a:solidFill>
              </a:rPr>
              <a:t>Science driven</a:t>
            </a:r>
          </a:p>
        </p:txBody>
      </p:sp>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3781378763"/>
      </p:ext>
    </p:extLst>
  </p:cSld>
  <p:clrMapOvr>
    <a:masterClrMapping/>
  </p:clrMapOvr>
  <mc:AlternateContent xmlns:mc="http://schemas.openxmlformats.org/markup-compatibility/2006" xmlns:p14="http://schemas.microsoft.com/office/powerpoint/2010/main">
    <mc:Choice Requires="p14">
      <p:transition spd="slow" p14:dur="2000" advTm="20989"/>
    </mc:Choice>
    <mc:Fallback xmlns="">
      <p:transition spd="slow" advTm="2098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5821251" y="320231"/>
            <a:ext cx="6162541" cy="838831"/>
          </a:xfrm>
        </p:spPr>
        <p:txBody>
          <a:bodyPr vert="horz" lIns="91440" tIns="45720" rIns="91440" bIns="45720" rtlCol="0" anchor="t">
            <a:normAutofit fontScale="90000"/>
          </a:bodyPr>
          <a:lstStyle/>
          <a:p>
            <a:r>
              <a:rPr lang="en-US" sz="4100" kern="1200" dirty="0">
                <a:solidFill>
                  <a:srgbClr val="000000"/>
                </a:solidFill>
                <a:latin typeface="+mj-lt"/>
                <a:ea typeface="+mj-ea"/>
                <a:cs typeface="+mj-cs"/>
              </a:rPr>
              <a:t>Science of Human Performance</a:t>
            </a:r>
          </a:p>
        </p:txBody>
      </p:sp>
      <p:sp>
        <p:nvSpPr>
          <p:cNvPr id="3" name="Content Placeholder 2">
            <a:extLst>
              <a:ext uri="{FF2B5EF4-FFF2-40B4-BE49-F238E27FC236}">
                <a16:creationId xmlns:a16="http://schemas.microsoft.com/office/drawing/2014/main" id="{62052DBB-4520-4309-9654-95DA64BB7DC6}"/>
              </a:ext>
            </a:extLst>
          </p:cNvPr>
          <p:cNvSpPr>
            <a:spLocks noGrp="1"/>
          </p:cNvSpPr>
          <p:nvPr>
            <p:ph idx="1"/>
          </p:nvPr>
        </p:nvSpPr>
        <p:spPr>
          <a:xfrm>
            <a:off x="6239815" y="838201"/>
            <a:ext cx="5611716" cy="4997449"/>
          </a:xfrm>
        </p:spPr>
        <p:txBody>
          <a:bodyPr vert="horz" lIns="91440" tIns="45720" rIns="91440" bIns="45720" rtlCol="0" anchor="b">
            <a:normAutofit/>
          </a:bodyPr>
          <a:lstStyle/>
          <a:p>
            <a:pPr marL="0" indent="0">
              <a:buNone/>
            </a:pPr>
            <a:r>
              <a:rPr lang="en-US" sz="3000" kern="1200" dirty="0">
                <a:solidFill>
                  <a:srgbClr val="000000"/>
                </a:solidFill>
                <a:latin typeface="+mn-lt"/>
                <a:ea typeface="+mn-ea"/>
                <a:cs typeface="+mn-cs"/>
              </a:rPr>
              <a:t>Sleep deprivation as an example– impairment on attention span, short and long-term memory, decision-making skills, reaction-time</a:t>
            </a:r>
          </a:p>
          <a:p>
            <a:pPr marL="0" indent="0">
              <a:buNone/>
            </a:pPr>
            <a:r>
              <a:rPr lang="en-US" sz="3000" dirty="0">
                <a:solidFill>
                  <a:srgbClr val="000000"/>
                </a:solidFill>
              </a:rPr>
              <a:t>Physician-specific studies related to impairment of </a:t>
            </a:r>
            <a:r>
              <a:rPr lang="en-US" sz="3000" kern="1200" dirty="0">
                <a:solidFill>
                  <a:srgbClr val="000000"/>
                </a:solidFill>
                <a:latin typeface="+mn-lt"/>
                <a:ea typeface="+mn-ea"/>
                <a:cs typeface="+mn-cs"/>
              </a:rPr>
              <a:t>mood, physician-patient communication, psychomotor performance, medical errors</a:t>
            </a:r>
          </a:p>
        </p:txBody>
      </p:sp>
      <p:sp>
        <p:nvSpPr>
          <p:cNvPr id="2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Graphic 16" descr="Flask">
            <a:extLst>
              <a:ext uri="{FF2B5EF4-FFF2-40B4-BE49-F238E27FC236}">
                <a16:creationId xmlns:a16="http://schemas.microsoft.com/office/drawing/2014/main" id="{386A2EA2-7BD5-4E5C-9FAA-379150DBF4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5546362" y="6223702"/>
            <a:ext cx="5850295" cy="314067"/>
          </a:xfrm>
        </p:spPr>
        <p:txBody>
          <a:bodyPr vert="horz" lIns="91440" tIns="45720" rIns="91440" bIns="45720" rtlCol="0" anchor="ctr">
            <a:normAutofit/>
          </a:bodyPr>
          <a:lstStyle/>
          <a:p>
            <a:pPr algn="r">
              <a:spcAft>
                <a:spcPts val="600"/>
              </a:spcAft>
            </a:pPr>
            <a:r>
              <a:rPr lang="en-US" sz="11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79787211"/>
      </p:ext>
    </p:extLst>
  </p:cSld>
  <p:clrMapOvr>
    <a:masterClrMapping/>
  </p:clrMapOvr>
  <mc:AlternateContent xmlns:mc="http://schemas.openxmlformats.org/markup-compatibility/2006" xmlns:p14="http://schemas.microsoft.com/office/powerpoint/2010/main">
    <mc:Choice Requires="p14">
      <p:transition spd="slow" p14:dur="2000" advTm="53582"/>
    </mc:Choice>
    <mc:Fallback xmlns="">
      <p:transition spd="slow" advTm="5358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5827919" y="796481"/>
            <a:ext cx="6162541" cy="838831"/>
          </a:xfrm>
        </p:spPr>
        <p:txBody>
          <a:bodyPr vert="horz" lIns="91440" tIns="45720" rIns="91440" bIns="45720" rtlCol="0" anchor="t">
            <a:normAutofit/>
          </a:bodyPr>
          <a:lstStyle/>
          <a:p>
            <a:r>
              <a:rPr lang="en-US" sz="4100" kern="1200" dirty="0">
                <a:solidFill>
                  <a:srgbClr val="000000"/>
                </a:solidFill>
                <a:latin typeface="+mj-lt"/>
                <a:ea typeface="+mj-ea"/>
                <a:cs typeface="+mj-cs"/>
              </a:rPr>
              <a:t>Science of Patient Response</a:t>
            </a:r>
          </a:p>
        </p:txBody>
      </p:sp>
      <p:sp>
        <p:nvSpPr>
          <p:cNvPr id="3" name="Content Placeholder 2">
            <a:extLst>
              <a:ext uri="{FF2B5EF4-FFF2-40B4-BE49-F238E27FC236}">
                <a16:creationId xmlns:a16="http://schemas.microsoft.com/office/drawing/2014/main" id="{62052DBB-4520-4309-9654-95DA64BB7DC6}"/>
              </a:ext>
            </a:extLst>
          </p:cNvPr>
          <p:cNvSpPr>
            <a:spLocks noGrp="1"/>
          </p:cNvSpPr>
          <p:nvPr>
            <p:ph idx="1"/>
          </p:nvPr>
        </p:nvSpPr>
        <p:spPr>
          <a:xfrm>
            <a:off x="6470649" y="2173095"/>
            <a:ext cx="5380881" cy="1751205"/>
          </a:xfrm>
        </p:spPr>
        <p:txBody>
          <a:bodyPr vert="horz" lIns="91440" tIns="45720" rIns="91440" bIns="45720" rtlCol="0" anchor="b">
            <a:normAutofit/>
          </a:bodyPr>
          <a:lstStyle/>
          <a:p>
            <a:pPr marL="0" indent="0">
              <a:buNone/>
            </a:pPr>
            <a:r>
              <a:rPr lang="en-US" sz="3000" kern="1200" dirty="0">
                <a:solidFill>
                  <a:srgbClr val="000000"/>
                </a:solidFill>
                <a:latin typeface="+mn-lt"/>
                <a:ea typeface="+mn-ea"/>
                <a:cs typeface="+mn-cs"/>
              </a:rPr>
              <a:t>Placebo Effect</a:t>
            </a:r>
          </a:p>
          <a:p>
            <a:pPr marL="0" indent="0">
              <a:buNone/>
            </a:pPr>
            <a:endParaRPr lang="en-US" sz="3000" dirty="0">
              <a:solidFill>
                <a:srgbClr val="000000"/>
              </a:solidFill>
            </a:endParaRPr>
          </a:p>
          <a:p>
            <a:pPr marL="0" indent="0">
              <a:buNone/>
            </a:pPr>
            <a:r>
              <a:rPr lang="en-US" sz="3000" kern="1200" dirty="0">
                <a:solidFill>
                  <a:srgbClr val="000000"/>
                </a:solidFill>
                <a:latin typeface="+mn-lt"/>
                <a:ea typeface="+mn-ea"/>
                <a:cs typeface="+mn-cs"/>
              </a:rPr>
              <a:t>Nocebo Effect</a:t>
            </a:r>
          </a:p>
        </p:txBody>
      </p:sp>
      <p:sp>
        <p:nvSpPr>
          <p:cNvPr id="2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Graphic 16" descr="Flask">
            <a:extLst>
              <a:ext uri="{FF2B5EF4-FFF2-40B4-BE49-F238E27FC236}">
                <a16:creationId xmlns:a16="http://schemas.microsoft.com/office/drawing/2014/main" id="{386A2EA2-7BD5-4E5C-9FAA-379150DBF4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5546362" y="6223702"/>
            <a:ext cx="5850295" cy="314067"/>
          </a:xfrm>
        </p:spPr>
        <p:txBody>
          <a:bodyPr vert="horz" lIns="91440" tIns="45720" rIns="91440" bIns="45720" rtlCol="0" anchor="ctr">
            <a:normAutofit/>
          </a:bodyPr>
          <a:lstStyle/>
          <a:p>
            <a:pPr algn="r">
              <a:spcAft>
                <a:spcPts val="600"/>
              </a:spcAft>
            </a:pPr>
            <a:r>
              <a:rPr lang="en-US" sz="11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2668070367"/>
      </p:ext>
    </p:extLst>
  </p:cSld>
  <p:clrMapOvr>
    <a:masterClrMapping/>
  </p:clrMapOvr>
  <mc:AlternateContent xmlns:mc="http://schemas.openxmlformats.org/markup-compatibility/2006" xmlns:p14="http://schemas.microsoft.com/office/powerpoint/2010/main">
    <mc:Choice Requires="p14">
      <p:transition spd="slow" p14:dur="2000" advTm="277545"/>
    </mc:Choice>
    <mc:Fallback xmlns="">
      <p:transition spd="slow" advTm="27754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5821251" y="320231"/>
            <a:ext cx="6162541" cy="838831"/>
          </a:xfrm>
        </p:spPr>
        <p:txBody>
          <a:bodyPr vert="horz" lIns="91440" tIns="45720" rIns="91440" bIns="45720" rtlCol="0" anchor="t">
            <a:normAutofit/>
          </a:bodyPr>
          <a:lstStyle/>
          <a:p>
            <a:r>
              <a:rPr lang="en-US" sz="4100" kern="1200" dirty="0">
                <a:solidFill>
                  <a:srgbClr val="000000"/>
                </a:solidFill>
                <a:latin typeface="+mj-lt"/>
                <a:ea typeface="+mj-ea"/>
                <a:cs typeface="+mj-cs"/>
              </a:rPr>
              <a:t>Science of Happiness</a:t>
            </a:r>
          </a:p>
        </p:txBody>
      </p:sp>
      <p:sp>
        <p:nvSpPr>
          <p:cNvPr id="3" name="Content Placeholder 2">
            <a:extLst>
              <a:ext uri="{FF2B5EF4-FFF2-40B4-BE49-F238E27FC236}">
                <a16:creationId xmlns:a16="http://schemas.microsoft.com/office/drawing/2014/main" id="{62052DBB-4520-4309-9654-95DA64BB7DC6}"/>
              </a:ext>
            </a:extLst>
          </p:cNvPr>
          <p:cNvSpPr>
            <a:spLocks noGrp="1"/>
          </p:cNvSpPr>
          <p:nvPr>
            <p:ph idx="1"/>
          </p:nvPr>
        </p:nvSpPr>
        <p:spPr>
          <a:xfrm>
            <a:off x="6239814" y="930275"/>
            <a:ext cx="5611716" cy="4997449"/>
          </a:xfrm>
        </p:spPr>
        <p:txBody>
          <a:bodyPr vert="horz" lIns="91440" tIns="45720" rIns="91440" bIns="45720" rtlCol="0" anchor="b">
            <a:normAutofit lnSpcReduction="10000"/>
          </a:bodyPr>
          <a:lstStyle/>
          <a:p>
            <a:r>
              <a:rPr lang="en-US" sz="2400" dirty="0"/>
              <a:t>Which comes first – the chicken or the egg?</a:t>
            </a:r>
          </a:p>
          <a:p>
            <a:r>
              <a:rPr lang="en-US" sz="2400" dirty="0"/>
              <a:t>Meta-analysis – over 200 studies on 275,000 people worldwide. Happiness leads to success in nearly every domain, including work, health, friendship, sociability, creativity, and energy.” (Lyubomirsky,2005)</a:t>
            </a:r>
            <a:r>
              <a:rPr lang="en-US" sz="2400" i="1" dirty="0"/>
              <a:t>. </a:t>
            </a:r>
            <a:endParaRPr lang="en-US" sz="2400" b="0" dirty="0">
              <a:effectLst/>
            </a:endParaRPr>
          </a:p>
          <a:p>
            <a:r>
              <a:rPr lang="en-US" sz="2400" dirty="0"/>
              <a:t>Give the Doc a Lollipop study - came to a correct diagnosis only 20% of the way through the manuscript – nearly twice as fast as the control group</a:t>
            </a:r>
          </a:p>
          <a:p>
            <a:r>
              <a:rPr lang="en-US" sz="2400" kern="1200" dirty="0">
                <a:solidFill>
                  <a:srgbClr val="000000"/>
                </a:solidFill>
                <a:latin typeface="+mn-lt"/>
                <a:ea typeface="+mn-ea"/>
                <a:cs typeface="+mn-cs"/>
              </a:rPr>
              <a:t>The Undoing Effect – Antidote to physical stress and anxiety</a:t>
            </a:r>
          </a:p>
        </p:txBody>
      </p:sp>
      <p:sp>
        <p:nvSpPr>
          <p:cNvPr id="2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Graphic 16" descr="Flask">
            <a:extLst>
              <a:ext uri="{FF2B5EF4-FFF2-40B4-BE49-F238E27FC236}">
                <a16:creationId xmlns:a16="http://schemas.microsoft.com/office/drawing/2014/main" id="{386A2EA2-7BD5-4E5C-9FAA-379150DBF4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5546362" y="6223702"/>
            <a:ext cx="5850295" cy="314067"/>
          </a:xfrm>
        </p:spPr>
        <p:txBody>
          <a:bodyPr vert="horz" lIns="91440" tIns="45720" rIns="91440" bIns="45720" rtlCol="0" anchor="ctr">
            <a:normAutofit/>
          </a:bodyPr>
          <a:lstStyle/>
          <a:p>
            <a:pPr algn="r">
              <a:spcAft>
                <a:spcPts val="600"/>
              </a:spcAft>
            </a:pPr>
            <a:r>
              <a:rPr lang="en-US" sz="11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2573112927"/>
      </p:ext>
    </p:extLst>
  </p:cSld>
  <p:clrMapOvr>
    <a:masterClrMapping/>
  </p:clrMapOvr>
  <mc:AlternateContent xmlns:mc="http://schemas.openxmlformats.org/markup-compatibility/2006" xmlns:p14="http://schemas.microsoft.com/office/powerpoint/2010/main">
    <mc:Choice Requires="p14">
      <p:transition spd="slow" p14:dur="2000" advTm="255500"/>
    </mc:Choice>
    <mc:Fallback xmlns="">
      <p:transition spd="slow" advTm="2555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FEF51100-C16B-4F94-86F7-2591A1DE80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www.DrPaige.com - drpaige@drpaige.com - @drpaigedo</a:t>
            </a:r>
          </a:p>
        </p:txBody>
      </p:sp>
      <p:sp>
        <p:nvSpPr>
          <p:cNvPr id="2" name="Title 1">
            <a:extLst>
              <a:ext uri="{FF2B5EF4-FFF2-40B4-BE49-F238E27FC236}">
                <a16:creationId xmlns:a16="http://schemas.microsoft.com/office/drawing/2014/main" id="{97F62D8C-0058-41A5-BC3C-5299145FBEB4}"/>
              </a:ext>
            </a:extLst>
          </p:cNvPr>
          <p:cNvSpPr>
            <a:spLocks noGrp="1"/>
          </p:cNvSpPr>
          <p:nvPr>
            <p:ph type="title"/>
          </p:nvPr>
        </p:nvSpPr>
        <p:spPr>
          <a:xfrm>
            <a:off x="1179226" y="826680"/>
            <a:ext cx="9833548" cy="1325563"/>
          </a:xfrm>
        </p:spPr>
        <p:txBody>
          <a:bodyPr>
            <a:normAutofit/>
          </a:bodyPr>
          <a:lstStyle/>
          <a:p>
            <a:pPr algn="ctr"/>
            <a:r>
              <a:rPr lang="en-US" sz="4000" dirty="0"/>
              <a:t>So What Now?</a:t>
            </a:r>
            <a:br>
              <a:rPr lang="en-US" sz="4000" dirty="0"/>
            </a:br>
            <a:r>
              <a:rPr lang="en-US" sz="4000" dirty="0"/>
              <a:t>I Invite You to “Be Your Own Doctor”</a:t>
            </a:r>
            <a:endParaRPr lang="en-US" sz="4000" dirty="0">
              <a:solidFill>
                <a:srgbClr val="FFFFFF"/>
              </a:solidFill>
            </a:endParaRPr>
          </a:p>
        </p:txBody>
      </p:sp>
      <p:graphicFrame>
        <p:nvGraphicFramePr>
          <p:cNvPr id="7" name="Content Placeholder 6">
            <a:extLst>
              <a:ext uri="{FF2B5EF4-FFF2-40B4-BE49-F238E27FC236}">
                <a16:creationId xmlns:a16="http://schemas.microsoft.com/office/drawing/2014/main" id="{146D0B54-750C-4801-BC36-8A491BFCF462}"/>
              </a:ext>
            </a:extLst>
          </p:cNvPr>
          <p:cNvGraphicFramePr>
            <a:graphicFrameLocks noGrp="1"/>
          </p:cNvGraphicFramePr>
          <p:nvPr>
            <p:ph idx="1"/>
            <p:extLst>
              <p:ext uri="{D42A27DB-BD31-4B8C-83A1-F6EECF244321}">
                <p14:modId xmlns:p14="http://schemas.microsoft.com/office/powerpoint/2010/main" val="1675366203"/>
              </p:ext>
            </p:extLst>
          </p:nvPr>
        </p:nvGraphicFramePr>
        <p:xfrm>
          <a:off x="3308193" y="2101851"/>
          <a:ext cx="5126037" cy="384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959840D-A08E-43BE-A7DA-9EF4B2C613DB}"/>
              </a:ext>
            </a:extLst>
          </p:cNvPr>
          <p:cNvSpPr txBox="1"/>
          <p:nvPr/>
        </p:nvSpPr>
        <p:spPr>
          <a:xfrm>
            <a:off x="3578225" y="5571938"/>
            <a:ext cx="5035550" cy="892552"/>
          </a:xfrm>
          <a:prstGeom prst="rect">
            <a:avLst/>
          </a:prstGeom>
          <a:noFill/>
        </p:spPr>
        <p:txBody>
          <a:bodyPr wrap="square" rtlCol="0">
            <a:spAutoFit/>
          </a:bodyPr>
          <a:lstStyle/>
          <a:p>
            <a:pPr algn="ctr"/>
            <a:r>
              <a:rPr lang="en-US" sz="2600" dirty="0"/>
              <a:t>CORE MEASURE: </a:t>
            </a:r>
          </a:p>
          <a:p>
            <a:pPr algn="ctr"/>
            <a:r>
              <a:rPr lang="en-US" sz="2600" dirty="0"/>
              <a:t>What matters most to you?  </a:t>
            </a:r>
          </a:p>
        </p:txBody>
      </p:sp>
    </p:spTree>
    <p:extLst>
      <p:ext uri="{BB962C8B-B14F-4D97-AF65-F5344CB8AC3E}">
        <p14:creationId xmlns:p14="http://schemas.microsoft.com/office/powerpoint/2010/main" val="231796788"/>
      </p:ext>
    </p:extLst>
  </p:cSld>
  <p:clrMapOvr>
    <a:masterClrMapping/>
  </p:clrMapOvr>
  <mc:AlternateContent xmlns:mc="http://schemas.openxmlformats.org/markup-compatibility/2006" xmlns:p14="http://schemas.microsoft.com/office/powerpoint/2010/main">
    <mc:Choice Requires="p14">
      <p:transition spd="slow" p14:dur="2000" advTm="862932"/>
    </mc:Choice>
    <mc:Fallback xmlns="">
      <p:transition spd="slow" advTm="86293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FEF51100-C16B-4F94-86F7-2591A1DE80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www.DrPaige.com - drpaige@drpaige.com - @drpaigedo</a:t>
            </a:r>
          </a:p>
        </p:txBody>
      </p:sp>
      <p:sp>
        <p:nvSpPr>
          <p:cNvPr id="2" name="Title 1">
            <a:extLst>
              <a:ext uri="{FF2B5EF4-FFF2-40B4-BE49-F238E27FC236}">
                <a16:creationId xmlns:a16="http://schemas.microsoft.com/office/drawing/2014/main" id="{97F62D8C-0058-41A5-BC3C-5299145FBEB4}"/>
              </a:ext>
            </a:extLst>
          </p:cNvPr>
          <p:cNvSpPr>
            <a:spLocks noGrp="1"/>
          </p:cNvSpPr>
          <p:nvPr>
            <p:ph type="title"/>
          </p:nvPr>
        </p:nvSpPr>
        <p:spPr>
          <a:xfrm>
            <a:off x="1179226" y="826680"/>
            <a:ext cx="9833548" cy="1325563"/>
          </a:xfrm>
        </p:spPr>
        <p:txBody>
          <a:bodyPr>
            <a:normAutofit/>
          </a:bodyPr>
          <a:lstStyle/>
          <a:p>
            <a:pPr algn="ctr"/>
            <a:r>
              <a:rPr lang="en-US" sz="4000" dirty="0"/>
              <a:t>So What Now?</a:t>
            </a:r>
            <a:br>
              <a:rPr lang="en-US" sz="4000" dirty="0"/>
            </a:br>
            <a:r>
              <a:rPr lang="en-US" sz="4000" dirty="0"/>
              <a:t>Whole Health – Mind, Body, Spirit … Life</a:t>
            </a:r>
            <a:endParaRPr lang="en-US" sz="4000" dirty="0">
              <a:solidFill>
                <a:srgbClr val="FFFFFF"/>
              </a:solidFill>
            </a:endParaRPr>
          </a:p>
        </p:txBody>
      </p:sp>
      <p:graphicFrame>
        <p:nvGraphicFramePr>
          <p:cNvPr id="7" name="Content Placeholder 6">
            <a:extLst>
              <a:ext uri="{FF2B5EF4-FFF2-40B4-BE49-F238E27FC236}">
                <a16:creationId xmlns:a16="http://schemas.microsoft.com/office/drawing/2014/main" id="{146D0B54-750C-4801-BC36-8A491BFCF462}"/>
              </a:ext>
            </a:extLst>
          </p:cNvPr>
          <p:cNvGraphicFramePr>
            <a:graphicFrameLocks noGrp="1"/>
          </p:cNvGraphicFramePr>
          <p:nvPr>
            <p:ph idx="1"/>
            <p:extLst>
              <p:ext uri="{D42A27DB-BD31-4B8C-83A1-F6EECF244321}">
                <p14:modId xmlns:p14="http://schemas.microsoft.com/office/powerpoint/2010/main" val="1563819675"/>
              </p:ext>
            </p:extLst>
          </p:nvPr>
        </p:nvGraphicFramePr>
        <p:xfrm>
          <a:off x="1148748" y="2332628"/>
          <a:ext cx="9832975" cy="3271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F0BAAE8-CD99-45C5-8A35-05BFA192D139}"/>
              </a:ext>
            </a:extLst>
          </p:cNvPr>
          <p:cNvSpPr txBox="1"/>
          <p:nvPr/>
        </p:nvSpPr>
        <p:spPr>
          <a:xfrm>
            <a:off x="2463800" y="5784850"/>
            <a:ext cx="7454900" cy="430887"/>
          </a:xfrm>
          <a:prstGeom prst="rect">
            <a:avLst/>
          </a:prstGeom>
          <a:noFill/>
        </p:spPr>
        <p:txBody>
          <a:bodyPr wrap="square" rtlCol="0">
            <a:spAutoFit/>
          </a:bodyPr>
          <a:lstStyle/>
          <a:p>
            <a:pPr algn="ctr"/>
            <a:r>
              <a:rPr lang="en-US" sz="2200" dirty="0"/>
              <a:t>LIFE – Relationships, Resources, Physical Environment</a:t>
            </a:r>
          </a:p>
        </p:txBody>
      </p:sp>
    </p:spTree>
    <p:extLst>
      <p:ext uri="{BB962C8B-B14F-4D97-AF65-F5344CB8AC3E}">
        <p14:creationId xmlns:p14="http://schemas.microsoft.com/office/powerpoint/2010/main" val="636177832"/>
      </p:ext>
    </p:extLst>
  </p:cSld>
  <p:clrMapOvr>
    <a:masterClrMapping/>
  </p:clrMapOvr>
  <mc:AlternateContent xmlns:mc="http://schemas.openxmlformats.org/markup-compatibility/2006" xmlns:p14="http://schemas.microsoft.com/office/powerpoint/2010/main">
    <mc:Choice Requires="p14">
      <p:transition spd="slow" p14:dur="2000" advTm="91716"/>
    </mc:Choice>
    <mc:Fallback xmlns="">
      <p:transition spd="slow" advTm="9171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4">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26">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E8DA9-990A-4CB9-8FFD-9F47C277FD2A}"/>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Foundation</a:t>
            </a:r>
          </a:p>
        </p:txBody>
      </p:sp>
      <p:sp>
        <p:nvSpPr>
          <p:cNvPr id="3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 name="Graphic 7" descr="Heart Lock">
            <a:extLst>
              <a:ext uri="{FF2B5EF4-FFF2-40B4-BE49-F238E27FC236}">
                <a16:creationId xmlns:a16="http://schemas.microsoft.com/office/drawing/2014/main" id="{2308E38F-69BB-4CA5-A9BB-CCCCCF131E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B6F055C-D719-4A04-BA9F-E9BE865BF3E0}"/>
              </a:ext>
            </a:extLst>
          </p:cNvPr>
          <p:cNvSpPr>
            <a:spLocks noGrp="1"/>
          </p:cNvSpPr>
          <p:nvPr>
            <p:ph idx="1"/>
          </p:nvPr>
        </p:nvSpPr>
        <p:spPr>
          <a:xfrm>
            <a:off x="6090574" y="2421682"/>
            <a:ext cx="4977578" cy="3639289"/>
          </a:xfrm>
        </p:spPr>
        <p:txBody>
          <a:bodyPr anchor="ctr">
            <a:normAutofit lnSpcReduction="10000"/>
          </a:bodyPr>
          <a:lstStyle/>
          <a:p>
            <a:pPr fontAlgn="base"/>
            <a:r>
              <a:rPr lang="en-US" sz="3000" dirty="0">
                <a:solidFill>
                  <a:srgbClr val="000000"/>
                </a:solidFill>
              </a:rPr>
              <a:t>What does wellness mean to you? What does a state of wellness look and feel like in your life? </a:t>
            </a:r>
          </a:p>
          <a:p>
            <a:pPr marL="0" indent="0" fontAlgn="base">
              <a:buNone/>
            </a:pPr>
            <a:r>
              <a:rPr lang="en-US" sz="3000" dirty="0">
                <a:solidFill>
                  <a:srgbClr val="000000"/>
                </a:solidFill>
              </a:rPr>
              <a:t> </a:t>
            </a:r>
          </a:p>
          <a:p>
            <a:pPr fontAlgn="base"/>
            <a:r>
              <a:rPr lang="en-US" sz="3000" dirty="0">
                <a:solidFill>
                  <a:srgbClr val="000000"/>
                </a:solidFill>
              </a:rPr>
              <a:t>Why is your definition of Wellness important to you? What is your motivation for personal growth? </a:t>
            </a:r>
          </a:p>
          <a:p>
            <a:endParaRPr lang="en-US" sz="2000" dirty="0">
              <a:solidFill>
                <a:srgbClr val="000000"/>
              </a:solidFill>
            </a:endParaRPr>
          </a:p>
        </p:txBody>
      </p:sp>
      <p:sp>
        <p:nvSpPr>
          <p:cNvPr id="4" name="Footer Placeholder 3">
            <a:extLst>
              <a:ext uri="{FF2B5EF4-FFF2-40B4-BE49-F238E27FC236}">
                <a16:creationId xmlns:a16="http://schemas.microsoft.com/office/drawing/2014/main" id="{C2901BE9-2508-4934-A9A7-EFD2737F9F87}"/>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dirty="0">
                <a:solidFill>
                  <a:srgbClr val="898989"/>
                </a:solidFill>
              </a:rPr>
              <a:t>www.DrPaige.com - drpaige@drpaige.com - @drpaigedo</a:t>
            </a:r>
          </a:p>
        </p:txBody>
      </p:sp>
    </p:spTree>
    <p:extLst>
      <p:ext uri="{BB962C8B-B14F-4D97-AF65-F5344CB8AC3E}">
        <p14:creationId xmlns:p14="http://schemas.microsoft.com/office/powerpoint/2010/main" val="209178768"/>
      </p:ext>
    </p:extLst>
  </p:cSld>
  <p:clrMapOvr>
    <a:masterClrMapping/>
  </p:clrMapOvr>
  <mc:AlternateContent xmlns:mc="http://schemas.openxmlformats.org/markup-compatibility/2006" xmlns:p14="http://schemas.microsoft.com/office/powerpoint/2010/main">
    <mc:Choice Requires="p14">
      <p:transition spd="slow" p14:dur="2000" advTm="168731"/>
    </mc:Choice>
    <mc:Fallback xmlns="">
      <p:transition spd="slow" advTm="16873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11CC6-4897-49F4-8D18-FDE9CD63D3B9}"/>
              </a:ext>
            </a:extLst>
          </p:cNvPr>
          <p:cNvPicPr>
            <a:picLocks noChangeAspect="1"/>
          </p:cNvPicPr>
          <p:nvPr/>
        </p:nvPicPr>
        <p:blipFill rotWithShape="1">
          <a:blip r:embed="rId3"/>
          <a:srcRect l="46362" r="-2" b="-2"/>
          <a:stretch/>
        </p:blipFill>
        <p:spPr>
          <a:xfrm>
            <a:off x="-1" y="3725"/>
            <a:ext cx="5504917" cy="6850548"/>
          </a:xfrm>
          <a:prstGeom prst="rect">
            <a:avLst/>
          </a:prstGeom>
        </p:spPr>
      </p:pic>
      <p:pic>
        <p:nvPicPr>
          <p:cNvPr id="10" name="Picture 9">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0033F6-B9A2-48E8-8FA5-90F3D2CDFEAC}"/>
              </a:ext>
            </a:extLst>
          </p:cNvPr>
          <p:cNvSpPr>
            <a:spLocks noGrp="1"/>
          </p:cNvSpPr>
          <p:nvPr>
            <p:ph type="title"/>
          </p:nvPr>
        </p:nvSpPr>
        <p:spPr>
          <a:xfrm>
            <a:off x="6090574" y="377952"/>
            <a:ext cx="4977976" cy="1454051"/>
          </a:xfrm>
        </p:spPr>
        <p:txBody>
          <a:bodyPr>
            <a:normAutofit/>
          </a:bodyPr>
          <a:lstStyle/>
          <a:p>
            <a:r>
              <a:rPr lang="en-US" dirty="0">
                <a:solidFill>
                  <a:srgbClr val="000000"/>
                </a:solidFill>
              </a:rPr>
              <a:t>Pillars - Overview</a:t>
            </a:r>
          </a:p>
        </p:txBody>
      </p:sp>
      <p:sp>
        <p:nvSpPr>
          <p:cNvPr id="3" name="Content Placeholder 2">
            <a:extLst>
              <a:ext uri="{FF2B5EF4-FFF2-40B4-BE49-F238E27FC236}">
                <a16:creationId xmlns:a16="http://schemas.microsoft.com/office/drawing/2014/main" id="{592DC1B0-3FB6-4A9A-8373-D423478E4243}"/>
              </a:ext>
            </a:extLst>
          </p:cNvPr>
          <p:cNvSpPr>
            <a:spLocks noGrp="1"/>
          </p:cNvSpPr>
          <p:nvPr>
            <p:ph idx="1"/>
          </p:nvPr>
        </p:nvSpPr>
        <p:spPr>
          <a:xfrm>
            <a:off x="6090574" y="1526146"/>
            <a:ext cx="4977578" cy="4697556"/>
          </a:xfrm>
        </p:spPr>
        <p:txBody>
          <a:bodyPr anchor="ctr">
            <a:normAutofit/>
          </a:bodyPr>
          <a:lstStyle/>
          <a:p>
            <a:r>
              <a:rPr lang="en-US" sz="2600" dirty="0">
                <a:solidFill>
                  <a:srgbClr val="000000"/>
                </a:solidFill>
              </a:rPr>
              <a:t>Mind</a:t>
            </a:r>
          </a:p>
          <a:p>
            <a:pPr lvl="1"/>
            <a:r>
              <a:rPr lang="en-US" sz="2000" dirty="0">
                <a:solidFill>
                  <a:srgbClr val="000000"/>
                </a:solidFill>
              </a:rPr>
              <a:t>Intellectual/cognitive</a:t>
            </a:r>
          </a:p>
          <a:p>
            <a:pPr lvl="1"/>
            <a:r>
              <a:rPr lang="en-US" sz="2000" dirty="0">
                <a:solidFill>
                  <a:srgbClr val="000000"/>
                </a:solidFill>
              </a:rPr>
              <a:t>Emotional/psychological</a:t>
            </a:r>
          </a:p>
          <a:p>
            <a:pPr lvl="1"/>
            <a:r>
              <a:rPr lang="en-US" sz="2000" dirty="0">
                <a:solidFill>
                  <a:srgbClr val="000000"/>
                </a:solidFill>
              </a:rPr>
              <a:t>Spiritual/Purpose/Sense of meaning</a:t>
            </a:r>
          </a:p>
          <a:p>
            <a:r>
              <a:rPr lang="en-US" sz="2600" dirty="0">
                <a:solidFill>
                  <a:srgbClr val="000000"/>
                </a:solidFill>
              </a:rPr>
              <a:t>Biochemistry</a:t>
            </a:r>
          </a:p>
          <a:p>
            <a:pPr lvl="1"/>
            <a:r>
              <a:rPr lang="en-US" sz="2000" dirty="0">
                <a:solidFill>
                  <a:srgbClr val="000000"/>
                </a:solidFill>
              </a:rPr>
              <a:t>Nutrition, hydration</a:t>
            </a:r>
          </a:p>
          <a:p>
            <a:pPr lvl="1"/>
            <a:r>
              <a:rPr lang="en-US" sz="2000" dirty="0">
                <a:solidFill>
                  <a:srgbClr val="000000"/>
                </a:solidFill>
              </a:rPr>
              <a:t>Medications, supplements</a:t>
            </a:r>
          </a:p>
          <a:p>
            <a:r>
              <a:rPr lang="en-US" sz="2600" dirty="0">
                <a:solidFill>
                  <a:srgbClr val="000000"/>
                </a:solidFill>
              </a:rPr>
              <a:t>Structure</a:t>
            </a:r>
          </a:p>
          <a:p>
            <a:pPr lvl="1"/>
            <a:r>
              <a:rPr lang="en-US" sz="2000" dirty="0">
                <a:solidFill>
                  <a:srgbClr val="000000"/>
                </a:solidFill>
              </a:rPr>
              <a:t>Strength, flexibility/mobility</a:t>
            </a:r>
          </a:p>
          <a:p>
            <a:pPr lvl="1"/>
            <a:r>
              <a:rPr lang="en-US" sz="2000" dirty="0">
                <a:solidFill>
                  <a:srgbClr val="000000"/>
                </a:solidFill>
              </a:rPr>
              <a:t>Stamina, general activity level</a:t>
            </a:r>
          </a:p>
          <a:p>
            <a:pPr lvl="1"/>
            <a:r>
              <a:rPr lang="en-US" sz="2000" dirty="0">
                <a:solidFill>
                  <a:srgbClr val="000000"/>
                </a:solidFill>
              </a:rPr>
              <a:t>Esthetic of self</a:t>
            </a:r>
          </a:p>
        </p:txBody>
      </p:sp>
      <p:sp>
        <p:nvSpPr>
          <p:cNvPr id="4" name="Footer Placeholder 3">
            <a:extLst>
              <a:ext uri="{FF2B5EF4-FFF2-40B4-BE49-F238E27FC236}">
                <a16:creationId xmlns:a16="http://schemas.microsoft.com/office/drawing/2014/main" id="{4B080B15-BF07-4B4D-ABE1-A4249F7CB3FE}"/>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dirty="0">
                <a:solidFill>
                  <a:srgbClr val="898989"/>
                </a:solidFill>
              </a:rPr>
              <a:t>www.DrPaige.com - drpaige@drpaige.com - @drpaigedo</a:t>
            </a:r>
          </a:p>
        </p:txBody>
      </p:sp>
    </p:spTree>
    <p:extLst>
      <p:ext uri="{BB962C8B-B14F-4D97-AF65-F5344CB8AC3E}">
        <p14:creationId xmlns:p14="http://schemas.microsoft.com/office/powerpoint/2010/main" val="2255515288"/>
      </p:ext>
    </p:extLst>
  </p:cSld>
  <p:clrMapOvr>
    <a:masterClrMapping/>
  </p:clrMapOvr>
  <mc:AlternateContent xmlns:mc="http://schemas.openxmlformats.org/markup-compatibility/2006" xmlns:p14="http://schemas.microsoft.com/office/powerpoint/2010/main">
    <mc:Choice Requires="p14">
      <p:transition spd="slow" p14:dur="2000" advTm="127652"/>
    </mc:Choice>
    <mc:Fallback xmlns="">
      <p:transition spd="slow" advTm="12765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11CC6-4897-49F4-8D18-FDE9CD63D3B9}"/>
              </a:ext>
            </a:extLst>
          </p:cNvPr>
          <p:cNvPicPr>
            <a:picLocks noChangeAspect="1"/>
          </p:cNvPicPr>
          <p:nvPr/>
        </p:nvPicPr>
        <p:blipFill rotWithShape="1">
          <a:blip r:embed="rId3"/>
          <a:srcRect l="46362" r="-2" b="-2"/>
          <a:stretch/>
        </p:blipFill>
        <p:spPr>
          <a:xfrm>
            <a:off x="-1" y="3725"/>
            <a:ext cx="5504917" cy="6850548"/>
          </a:xfrm>
          <a:prstGeom prst="rect">
            <a:avLst/>
          </a:prstGeom>
        </p:spPr>
      </p:pic>
      <p:pic>
        <p:nvPicPr>
          <p:cNvPr id="10" name="Picture 9">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0033F6-B9A2-48E8-8FA5-90F3D2CDFEAC}"/>
              </a:ext>
            </a:extLst>
          </p:cNvPr>
          <p:cNvSpPr>
            <a:spLocks noGrp="1"/>
          </p:cNvSpPr>
          <p:nvPr>
            <p:ph type="title"/>
          </p:nvPr>
        </p:nvSpPr>
        <p:spPr>
          <a:xfrm>
            <a:off x="6090574" y="377952"/>
            <a:ext cx="4977976" cy="1454051"/>
          </a:xfrm>
        </p:spPr>
        <p:txBody>
          <a:bodyPr>
            <a:normAutofit/>
          </a:bodyPr>
          <a:lstStyle/>
          <a:p>
            <a:r>
              <a:rPr lang="en-US" dirty="0">
                <a:solidFill>
                  <a:srgbClr val="000000"/>
                </a:solidFill>
              </a:rPr>
              <a:t>Pillars - Overview</a:t>
            </a:r>
          </a:p>
        </p:txBody>
      </p:sp>
      <p:sp>
        <p:nvSpPr>
          <p:cNvPr id="3" name="Content Placeholder 2">
            <a:extLst>
              <a:ext uri="{FF2B5EF4-FFF2-40B4-BE49-F238E27FC236}">
                <a16:creationId xmlns:a16="http://schemas.microsoft.com/office/drawing/2014/main" id="{592DC1B0-3FB6-4A9A-8373-D423478E4243}"/>
              </a:ext>
            </a:extLst>
          </p:cNvPr>
          <p:cNvSpPr>
            <a:spLocks noGrp="1"/>
          </p:cNvSpPr>
          <p:nvPr>
            <p:ph idx="1"/>
          </p:nvPr>
        </p:nvSpPr>
        <p:spPr>
          <a:xfrm>
            <a:off x="6090574" y="1526146"/>
            <a:ext cx="4977578" cy="4697556"/>
          </a:xfrm>
        </p:spPr>
        <p:txBody>
          <a:bodyPr anchor="ctr">
            <a:normAutofit/>
          </a:bodyPr>
          <a:lstStyle/>
          <a:p>
            <a:r>
              <a:rPr lang="en-US" sz="3000" dirty="0">
                <a:solidFill>
                  <a:srgbClr val="000000"/>
                </a:solidFill>
              </a:rPr>
              <a:t>Context of Your Life</a:t>
            </a:r>
          </a:p>
          <a:p>
            <a:pPr lvl="1"/>
            <a:r>
              <a:rPr lang="en-US" sz="2600" dirty="0">
                <a:solidFill>
                  <a:srgbClr val="000000"/>
                </a:solidFill>
              </a:rPr>
              <a:t>Relationships</a:t>
            </a:r>
          </a:p>
          <a:p>
            <a:pPr lvl="1"/>
            <a:r>
              <a:rPr lang="en-US" sz="2600" dirty="0">
                <a:solidFill>
                  <a:srgbClr val="000000"/>
                </a:solidFill>
              </a:rPr>
              <a:t>Resources</a:t>
            </a:r>
          </a:p>
          <a:p>
            <a:pPr lvl="1"/>
            <a:r>
              <a:rPr lang="en-US" sz="2600" dirty="0">
                <a:solidFill>
                  <a:srgbClr val="000000"/>
                </a:solidFill>
              </a:rPr>
              <a:t>Physical Environment</a:t>
            </a:r>
          </a:p>
        </p:txBody>
      </p:sp>
      <p:sp>
        <p:nvSpPr>
          <p:cNvPr id="4" name="Footer Placeholder 3">
            <a:extLst>
              <a:ext uri="{FF2B5EF4-FFF2-40B4-BE49-F238E27FC236}">
                <a16:creationId xmlns:a16="http://schemas.microsoft.com/office/drawing/2014/main" id="{4B080B15-BF07-4B4D-ABE1-A4249F7CB3FE}"/>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dirty="0">
                <a:solidFill>
                  <a:srgbClr val="898989"/>
                </a:solidFill>
              </a:rPr>
              <a:t>www.DrPaige.com - drpaige@drpaige.com - @drpaigedo</a:t>
            </a:r>
          </a:p>
        </p:txBody>
      </p:sp>
    </p:spTree>
    <p:extLst>
      <p:ext uri="{BB962C8B-B14F-4D97-AF65-F5344CB8AC3E}">
        <p14:creationId xmlns:p14="http://schemas.microsoft.com/office/powerpoint/2010/main" val="2264632492"/>
      </p:ext>
    </p:extLst>
  </p:cSld>
  <p:clrMapOvr>
    <a:masterClrMapping/>
  </p:clrMapOvr>
  <mc:AlternateContent xmlns:mc="http://schemas.openxmlformats.org/markup-compatibility/2006" xmlns:p14="http://schemas.microsoft.com/office/powerpoint/2010/main">
    <mc:Choice Requires="p14">
      <p:transition spd="slow" p14:dur="2000" advTm="14078"/>
    </mc:Choice>
    <mc:Fallback xmlns="">
      <p:transition spd="slow" advTm="140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Content Placeholder 5" descr="A group of people posing for the camera&#10;&#10;Description automatically generated">
            <a:extLst>
              <a:ext uri="{FF2B5EF4-FFF2-40B4-BE49-F238E27FC236}">
                <a16:creationId xmlns:a16="http://schemas.microsoft.com/office/drawing/2014/main" id="{CB378501-063E-429D-BAC8-627F43E0467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071" b="6955"/>
          <a:stretch/>
        </p:blipFill>
        <p:spPr>
          <a:xfrm>
            <a:off x="15113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Footer Placeholder 3">
            <a:extLst>
              <a:ext uri="{FF2B5EF4-FFF2-40B4-BE49-F238E27FC236}">
                <a16:creationId xmlns:a16="http://schemas.microsoft.com/office/drawing/2014/main" id="{2BE82FF6-9E57-4D4E-B608-75838836AFF4}"/>
              </a:ext>
            </a:extLst>
          </p:cNvPr>
          <p:cNvSpPr>
            <a:spLocks noGrp="1"/>
          </p:cNvSpPr>
          <p:nvPr>
            <p:ph type="ftr" sz="quarter" idx="11"/>
          </p:nvPr>
        </p:nvSpPr>
        <p:spPr>
          <a:xfrm>
            <a:off x="8924323" y="6407150"/>
            <a:ext cx="4114800"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Dr. Paul and Dr. Paige</a:t>
            </a:r>
          </a:p>
        </p:txBody>
      </p:sp>
    </p:spTree>
    <p:extLst>
      <p:ext uri="{BB962C8B-B14F-4D97-AF65-F5344CB8AC3E}">
        <p14:creationId xmlns:p14="http://schemas.microsoft.com/office/powerpoint/2010/main" val="97896616"/>
      </p:ext>
    </p:extLst>
  </p:cSld>
  <p:clrMapOvr>
    <a:masterClrMapping/>
  </p:clrMapOvr>
  <mc:AlternateContent xmlns:mc="http://schemas.openxmlformats.org/markup-compatibility/2006" xmlns:p14="http://schemas.microsoft.com/office/powerpoint/2010/main">
    <mc:Choice Requires="p14">
      <p:transition spd="slow" p14:dur="2000" advTm="433539"/>
    </mc:Choice>
    <mc:Fallback xmlns="">
      <p:transition spd="slow" advTm="43353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FEEC5-977F-411F-94E2-4FF01FEC9F9B}"/>
              </a:ext>
            </a:extLst>
          </p:cNvPr>
          <p:cNvSpPr>
            <a:spLocks noGrp="1"/>
          </p:cNvSpPr>
          <p:nvPr>
            <p:ph type="title"/>
          </p:nvPr>
        </p:nvSpPr>
        <p:spPr>
          <a:xfrm>
            <a:off x="1179576" y="822960"/>
            <a:ext cx="9829800" cy="1325880"/>
          </a:xfrm>
        </p:spPr>
        <p:txBody>
          <a:bodyPr>
            <a:normAutofit/>
          </a:bodyPr>
          <a:lstStyle/>
          <a:p>
            <a:pPr algn="ctr"/>
            <a:r>
              <a:rPr lang="en-US" sz="4000" b="1" u="sng" dirty="0">
                <a:solidFill>
                  <a:srgbClr val="FFFFFF"/>
                </a:solidFill>
              </a:rPr>
              <a:t>Self</a:t>
            </a:r>
            <a:r>
              <a:rPr lang="en-US" sz="4000" dirty="0">
                <a:solidFill>
                  <a:srgbClr val="FFFFFF"/>
                </a:solidFill>
              </a:rPr>
              <a:t>-Assessment</a:t>
            </a:r>
          </a:p>
        </p:txBody>
      </p:sp>
      <p:sp>
        <p:nvSpPr>
          <p:cNvPr id="4" name="Footer Placeholder 3">
            <a:extLst>
              <a:ext uri="{FF2B5EF4-FFF2-40B4-BE49-F238E27FC236}">
                <a16:creationId xmlns:a16="http://schemas.microsoft.com/office/drawing/2014/main" id="{7E0A5E5E-4090-4FC0-87A7-2FFCAA2DED7F}"/>
              </a:ext>
            </a:extLst>
          </p:cNvPr>
          <p:cNvSpPr>
            <a:spLocks noGrp="1"/>
          </p:cNvSpPr>
          <p:nvPr>
            <p:ph type="ftr" sz="quarter" idx="11"/>
          </p:nvPr>
        </p:nvSpPr>
        <p:spPr>
          <a:xfrm>
            <a:off x="3581400" y="6223702"/>
            <a:ext cx="5029200" cy="314067"/>
          </a:xfrm>
        </p:spPr>
        <p:txBody>
          <a:bodyPr>
            <a:normAutofit/>
          </a:bodyPr>
          <a:lstStyle/>
          <a:p>
            <a:pPr>
              <a:spcAft>
                <a:spcPts val="600"/>
              </a:spcAft>
            </a:pPr>
            <a:r>
              <a:rPr lang="en-US" sz="1100" dirty="0">
                <a:solidFill>
                  <a:srgbClr val="898989"/>
                </a:solidFill>
              </a:rPr>
              <a:t>www.DrPaige.com - drpaige@drpaige.com - @drpaigedo</a:t>
            </a:r>
          </a:p>
        </p:txBody>
      </p:sp>
      <p:graphicFrame>
        <p:nvGraphicFramePr>
          <p:cNvPr id="12" name="Table 9">
            <a:extLst>
              <a:ext uri="{FF2B5EF4-FFF2-40B4-BE49-F238E27FC236}">
                <a16:creationId xmlns:a16="http://schemas.microsoft.com/office/drawing/2014/main" id="{7E0C8E7B-82EF-4E9D-8170-B63657797EFE}"/>
              </a:ext>
            </a:extLst>
          </p:cNvPr>
          <p:cNvGraphicFramePr>
            <a:graphicFrameLocks/>
          </p:cNvGraphicFramePr>
          <p:nvPr>
            <p:extLst>
              <p:ext uri="{D42A27DB-BD31-4B8C-83A1-F6EECF244321}">
                <p14:modId xmlns:p14="http://schemas.microsoft.com/office/powerpoint/2010/main" val="618039183"/>
              </p:ext>
            </p:extLst>
          </p:nvPr>
        </p:nvGraphicFramePr>
        <p:xfrm>
          <a:off x="2441938" y="2764672"/>
          <a:ext cx="7305076" cy="3217336"/>
        </p:xfrm>
        <a:graphic>
          <a:graphicData uri="http://schemas.openxmlformats.org/drawingml/2006/table">
            <a:tbl>
              <a:tblPr firstRow="1" bandRow="1">
                <a:tableStyleId>{3B4B98B0-60AC-42C2-AFA5-B58CD77FA1E5}</a:tableStyleId>
              </a:tblPr>
              <a:tblGrid>
                <a:gridCol w="4476982">
                  <a:extLst>
                    <a:ext uri="{9D8B030D-6E8A-4147-A177-3AD203B41FA5}">
                      <a16:colId xmlns:a16="http://schemas.microsoft.com/office/drawing/2014/main" val="279788065"/>
                    </a:ext>
                  </a:extLst>
                </a:gridCol>
                <a:gridCol w="2828094">
                  <a:extLst>
                    <a:ext uri="{9D8B030D-6E8A-4147-A177-3AD203B41FA5}">
                      <a16:colId xmlns:a16="http://schemas.microsoft.com/office/drawing/2014/main" val="1788752743"/>
                    </a:ext>
                  </a:extLst>
                </a:gridCol>
              </a:tblGrid>
              <a:tr h="332307">
                <a:tc>
                  <a:txBody>
                    <a:bodyPr/>
                    <a:lstStyle/>
                    <a:p>
                      <a:pPr algn="ctr"/>
                      <a:r>
                        <a:rPr lang="en-US" sz="1500" dirty="0"/>
                        <a:t>Pillar</a:t>
                      </a:r>
                    </a:p>
                  </a:txBody>
                  <a:tcPr marL="75524" marR="75524" marT="37762" marB="37762"/>
                </a:tc>
                <a:tc>
                  <a:txBody>
                    <a:bodyPr/>
                    <a:lstStyle/>
                    <a:p>
                      <a:pPr algn="ctr"/>
                      <a:r>
                        <a:rPr lang="en-US" sz="1500" dirty="0"/>
                        <a:t>Satisfaction Score</a:t>
                      </a:r>
                    </a:p>
                  </a:txBody>
                  <a:tcPr marL="75524" marR="75524" marT="37762" marB="37762"/>
                </a:tc>
                <a:extLst>
                  <a:ext uri="{0D108BD9-81ED-4DB2-BD59-A6C34878D82A}">
                    <a16:rowId xmlns:a16="http://schemas.microsoft.com/office/drawing/2014/main" val="4011891795"/>
                  </a:ext>
                </a:extLst>
              </a:tr>
              <a:tr h="332307">
                <a:tc>
                  <a:txBody>
                    <a:bodyPr/>
                    <a:lstStyle/>
                    <a:p>
                      <a:r>
                        <a:rPr lang="en-US" sz="1500" dirty="0"/>
                        <a:t>Mind – Intellectual </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495933100"/>
                  </a:ext>
                </a:extLst>
              </a:tr>
              <a:tr h="332307">
                <a:tc>
                  <a:txBody>
                    <a:bodyPr/>
                    <a:lstStyle/>
                    <a:p>
                      <a:r>
                        <a:rPr lang="en-US" sz="1500" dirty="0"/>
                        <a:t>Mind – Emotional</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93272737"/>
                  </a:ext>
                </a:extLst>
              </a:tr>
              <a:tr h="332307">
                <a:tc>
                  <a:txBody>
                    <a:bodyPr/>
                    <a:lstStyle/>
                    <a:p>
                      <a:r>
                        <a:rPr lang="en-US" sz="1500" dirty="0"/>
                        <a:t>Mind – Spiritual</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356275198"/>
                  </a:ext>
                </a:extLst>
              </a:tr>
              <a:tr h="332307">
                <a:tc>
                  <a:txBody>
                    <a:bodyPr/>
                    <a:lstStyle/>
                    <a:p>
                      <a:r>
                        <a:rPr lang="en-US" sz="1500" dirty="0"/>
                        <a:t>Biochemistry – Nutrition</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414387252"/>
                  </a:ext>
                </a:extLst>
              </a:tr>
              <a:tr h="558880">
                <a:tc>
                  <a:txBody>
                    <a:bodyPr/>
                    <a:lstStyle/>
                    <a:p>
                      <a:r>
                        <a:rPr lang="en-US" sz="1500" dirty="0"/>
                        <a:t>Structure – Strength, flexibility, stamina, activity, esthetics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69876023"/>
                  </a:ext>
                </a:extLst>
              </a:tr>
              <a:tr h="332307">
                <a:tc>
                  <a:txBody>
                    <a:bodyPr/>
                    <a:lstStyle/>
                    <a:p>
                      <a:r>
                        <a:rPr lang="en-US" sz="1500" dirty="0"/>
                        <a:t>Relationships, Support systems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5996972"/>
                  </a:ext>
                </a:extLst>
              </a:tr>
              <a:tr h="332307">
                <a:tc>
                  <a:txBody>
                    <a:bodyPr/>
                    <a:lstStyle/>
                    <a:p>
                      <a:r>
                        <a:rPr lang="en-US" sz="1500" dirty="0"/>
                        <a:t>Socioeconomic Resources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23860067"/>
                  </a:ext>
                </a:extLst>
              </a:tr>
              <a:tr h="332307">
                <a:tc>
                  <a:txBody>
                    <a:bodyPr/>
                    <a:lstStyle/>
                    <a:p>
                      <a:r>
                        <a:rPr lang="en-US" sz="1500" dirty="0"/>
                        <a:t>Physical Environment</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621751050"/>
                  </a:ext>
                </a:extLst>
              </a:tr>
            </a:tbl>
          </a:graphicData>
        </a:graphic>
      </p:graphicFrame>
    </p:spTree>
    <p:extLst>
      <p:ext uri="{BB962C8B-B14F-4D97-AF65-F5344CB8AC3E}">
        <p14:creationId xmlns:p14="http://schemas.microsoft.com/office/powerpoint/2010/main" val="1369214024"/>
      </p:ext>
    </p:extLst>
  </p:cSld>
  <p:clrMapOvr>
    <a:masterClrMapping/>
  </p:clrMapOvr>
  <mc:AlternateContent xmlns:mc="http://schemas.openxmlformats.org/markup-compatibility/2006" xmlns:p14="http://schemas.microsoft.com/office/powerpoint/2010/main">
    <mc:Choice Requires="p14">
      <p:transition spd="slow" p14:dur="2000" advTm="60940"/>
    </mc:Choice>
    <mc:Fallback xmlns="">
      <p:transition spd="slow" advTm="6094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826E4A-B5D5-4AE4-8E15-E674435750FA}"/>
              </a:ext>
            </a:extLst>
          </p:cNvPr>
          <p:cNvSpPr>
            <a:spLocks noGrp="1"/>
          </p:cNvSpPr>
          <p:nvPr>
            <p:ph type="title"/>
          </p:nvPr>
        </p:nvSpPr>
        <p:spPr>
          <a:xfrm>
            <a:off x="6090574" y="320231"/>
            <a:ext cx="4977976" cy="1454051"/>
          </a:xfrm>
        </p:spPr>
        <p:txBody>
          <a:bodyPr>
            <a:normAutofit/>
          </a:bodyPr>
          <a:lstStyle/>
          <a:p>
            <a:r>
              <a:rPr lang="en-US" sz="4100" dirty="0">
                <a:solidFill>
                  <a:srgbClr val="000000"/>
                </a:solidFill>
              </a:rPr>
              <a:t>Mind – Intellectual/Cognitive</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Graphic 7" descr="Person with Idea">
            <a:extLst>
              <a:ext uri="{FF2B5EF4-FFF2-40B4-BE49-F238E27FC236}">
                <a16:creationId xmlns:a16="http://schemas.microsoft.com/office/drawing/2014/main" id="{5274DB32-E533-4EC8-B09F-1C2D903099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87934C97-BD80-4CEF-8CB5-3F0F4F85A91F}"/>
              </a:ext>
            </a:extLst>
          </p:cNvPr>
          <p:cNvSpPr>
            <a:spLocks noGrp="1"/>
          </p:cNvSpPr>
          <p:nvPr>
            <p:ph idx="1"/>
          </p:nvPr>
        </p:nvSpPr>
        <p:spPr>
          <a:xfrm>
            <a:off x="6090574" y="1732208"/>
            <a:ext cx="4977578" cy="4573976"/>
          </a:xfrm>
        </p:spPr>
        <p:txBody>
          <a:bodyPr anchor="ctr">
            <a:noAutofit/>
          </a:bodyPr>
          <a:lstStyle/>
          <a:p>
            <a:pPr fontAlgn="base"/>
            <a:r>
              <a:rPr lang="en-US" sz="2000" dirty="0">
                <a:solidFill>
                  <a:srgbClr val="000000"/>
                </a:solidFill>
              </a:rPr>
              <a:t>Stretch and challenge your mind with intellectual and creative pursuits  </a:t>
            </a:r>
          </a:p>
          <a:p>
            <a:pPr fontAlgn="base"/>
            <a:r>
              <a:rPr lang="en-US" sz="2000" dirty="0">
                <a:solidFill>
                  <a:srgbClr val="000000"/>
                </a:solidFill>
              </a:rPr>
              <a:t>Identify potential problems and choose appropriate courses of action based on available information </a:t>
            </a:r>
          </a:p>
          <a:p>
            <a:pPr fontAlgn="base"/>
            <a:r>
              <a:rPr lang="en-US" sz="2000" dirty="0">
                <a:solidFill>
                  <a:srgbClr val="000000"/>
                </a:solidFill>
              </a:rPr>
              <a:t>Actively work on building skills around focus, clarity, concentration, time  management, information processing, prioritizing of information </a:t>
            </a:r>
          </a:p>
          <a:p>
            <a:pPr fontAlgn="base"/>
            <a:r>
              <a:rPr lang="en-US" sz="2000" dirty="0">
                <a:solidFill>
                  <a:srgbClr val="000000"/>
                </a:solidFill>
              </a:rPr>
              <a:t>Understand accuracy of memory, decision-making processes, general cognitive function via self-testing (comprehension monitoring), test strategies, willingness to seek help </a:t>
            </a:r>
          </a:p>
        </p:txBody>
      </p:sp>
      <p:sp>
        <p:nvSpPr>
          <p:cNvPr id="4" name="Footer Placeholder 3">
            <a:extLst>
              <a:ext uri="{FF2B5EF4-FFF2-40B4-BE49-F238E27FC236}">
                <a16:creationId xmlns:a16="http://schemas.microsoft.com/office/drawing/2014/main" id="{902D5A11-0BED-40D6-8F14-98FBB5401F1C}"/>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dirty="0">
                <a:solidFill>
                  <a:srgbClr val="898989"/>
                </a:solidFill>
              </a:rPr>
              <a:t>www.DrPaige.com - drpaige@drpaige.com - @drpaigedo</a:t>
            </a:r>
          </a:p>
        </p:txBody>
      </p:sp>
    </p:spTree>
    <p:extLst>
      <p:ext uri="{BB962C8B-B14F-4D97-AF65-F5344CB8AC3E}">
        <p14:creationId xmlns:p14="http://schemas.microsoft.com/office/powerpoint/2010/main" val="439741989"/>
      </p:ext>
    </p:extLst>
  </p:cSld>
  <p:clrMapOvr>
    <a:masterClrMapping/>
  </p:clrMapOvr>
  <mc:AlternateContent xmlns:mc="http://schemas.openxmlformats.org/markup-compatibility/2006" xmlns:p14="http://schemas.microsoft.com/office/powerpoint/2010/main">
    <mc:Choice Requires="p14">
      <p:transition spd="slow" p14:dur="2000" advTm="65999"/>
    </mc:Choice>
    <mc:Fallback xmlns="">
      <p:transition spd="slow" advTm="6599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948E07-1374-4E75-8A86-622164F72449}"/>
              </a:ext>
            </a:extLst>
          </p:cNvPr>
          <p:cNvSpPr>
            <a:spLocks noGrp="1"/>
          </p:cNvSpPr>
          <p:nvPr>
            <p:ph type="title"/>
          </p:nvPr>
        </p:nvSpPr>
        <p:spPr>
          <a:xfrm>
            <a:off x="640079" y="2053641"/>
            <a:ext cx="3669161" cy="2760098"/>
          </a:xfrm>
        </p:spPr>
        <p:txBody>
          <a:bodyPr>
            <a:normAutofit/>
          </a:bodyPr>
          <a:lstStyle/>
          <a:p>
            <a:r>
              <a:rPr lang="en-US" sz="2800" dirty="0">
                <a:solidFill>
                  <a:srgbClr val="FFFFFF"/>
                </a:solidFill>
              </a:rPr>
              <a:t>Mind – Spiritual/meaning/sense of purpose</a:t>
            </a:r>
          </a:p>
        </p:txBody>
      </p:sp>
      <p:sp>
        <p:nvSpPr>
          <p:cNvPr id="3" name="Content Placeholder 2">
            <a:extLst>
              <a:ext uri="{FF2B5EF4-FFF2-40B4-BE49-F238E27FC236}">
                <a16:creationId xmlns:a16="http://schemas.microsoft.com/office/drawing/2014/main" id="{8C58F912-D9A6-4F42-99E3-53A726CEBECE}"/>
              </a:ext>
            </a:extLst>
          </p:cNvPr>
          <p:cNvSpPr>
            <a:spLocks noGrp="1"/>
          </p:cNvSpPr>
          <p:nvPr>
            <p:ph idx="1"/>
          </p:nvPr>
        </p:nvSpPr>
        <p:spPr>
          <a:xfrm>
            <a:off x="6090574" y="801866"/>
            <a:ext cx="5306084" cy="5230634"/>
          </a:xfrm>
        </p:spPr>
        <p:txBody>
          <a:bodyPr anchor="ctr">
            <a:normAutofit/>
          </a:bodyPr>
          <a:lstStyle/>
          <a:p>
            <a:pPr fontAlgn="base"/>
            <a:r>
              <a:rPr lang="en-US" sz="2400" dirty="0">
                <a:solidFill>
                  <a:srgbClr val="000000"/>
                </a:solidFill>
              </a:rPr>
              <a:t>Ponder the meaning of life for yourself and be tolerant of the beliefs of others  </a:t>
            </a:r>
          </a:p>
          <a:p>
            <a:pPr fontAlgn="base"/>
            <a:r>
              <a:rPr lang="en-US" sz="2400" dirty="0">
                <a:solidFill>
                  <a:srgbClr val="000000"/>
                </a:solidFill>
              </a:rPr>
              <a:t>Be true to yourself—live each day in a way that is consistent with your values and beliefs </a:t>
            </a:r>
          </a:p>
          <a:p>
            <a:pPr fontAlgn="base"/>
            <a:r>
              <a:rPr lang="en-US" sz="2400" dirty="0">
                <a:solidFill>
                  <a:srgbClr val="000000"/>
                </a:solidFill>
              </a:rPr>
              <a:t>Experience a sense of purpose - utilizing natural strengths to be of service to the greater good </a:t>
            </a:r>
          </a:p>
          <a:p>
            <a:pPr fontAlgn="base"/>
            <a:r>
              <a:rPr lang="en-US" sz="2400" dirty="0">
                <a:solidFill>
                  <a:srgbClr val="000000"/>
                </a:solidFill>
              </a:rPr>
              <a:t>Connection and maintenance to the fueling force behind your purpose/ calling</a:t>
            </a:r>
            <a:r>
              <a:rPr lang="en-US" sz="2400" b="1" dirty="0">
                <a:solidFill>
                  <a:srgbClr val="000000"/>
                </a:solidFill>
              </a:rPr>
              <a:t> </a:t>
            </a:r>
            <a:r>
              <a:rPr lang="en-US" sz="2400" dirty="0">
                <a:solidFill>
                  <a:srgbClr val="000000"/>
                </a:solidFill>
              </a:rPr>
              <a:t>that is consistent with your personal values, interest and beliefs </a:t>
            </a:r>
          </a:p>
        </p:txBody>
      </p:sp>
      <p:sp>
        <p:nvSpPr>
          <p:cNvPr id="4" name="Footer Placeholder 3">
            <a:extLst>
              <a:ext uri="{FF2B5EF4-FFF2-40B4-BE49-F238E27FC236}">
                <a16:creationId xmlns:a16="http://schemas.microsoft.com/office/drawing/2014/main" id="{37DED163-8BE1-4112-B428-2B6C2AFBEF6C}"/>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2765177061"/>
      </p:ext>
    </p:extLst>
  </p:cSld>
  <p:clrMapOvr>
    <a:masterClrMapping/>
  </p:clrMapOvr>
  <mc:AlternateContent xmlns:mc="http://schemas.openxmlformats.org/markup-compatibility/2006" xmlns:p14="http://schemas.microsoft.com/office/powerpoint/2010/main">
    <mc:Choice Requires="p14">
      <p:transition spd="slow" p14:dur="2000" advTm="83279"/>
    </mc:Choice>
    <mc:Fallback xmlns="">
      <p:transition spd="slow" advTm="8327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E363597F-5640-4594-80CA-D0253DDC4107}"/>
              </a:ext>
            </a:extLst>
          </p:cNvPr>
          <p:cNvSpPr>
            <a:spLocks noGrp="1"/>
          </p:cNvSpPr>
          <p:nvPr>
            <p:ph type="title"/>
          </p:nvPr>
        </p:nvSpPr>
        <p:spPr>
          <a:xfrm>
            <a:off x="640080" y="1243013"/>
            <a:ext cx="3855720" cy="4371974"/>
          </a:xfrm>
        </p:spPr>
        <p:txBody>
          <a:bodyPr>
            <a:normAutofit/>
          </a:bodyPr>
          <a:lstStyle/>
          <a:p>
            <a:r>
              <a:rPr lang="en-US" dirty="0">
                <a:solidFill>
                  <a:srgbClr val="FFFFFF"/>
                </a:solidFill>
              </a:rPr>
              <a:t>Mind - Emotional</a:t>
            </a:r>
          </a:p>
        </p:txBody>
      </p:sp>
      <p:sp>
        <p:nvSpPr>
          <p:cNvPr id="13" name="Rectangle 12">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8C0BEF-BABC-4A00-8EBE-A5C082FF5992}"/>
              </a:ext>
            </a:extLst>
          </p:cNvPr>
          <p:cNvSpPr>
            <a:spLocks noGrp="1"/>
          </p:cNvSpPr>
          <p:nvPr>
            <p:ph idx="1"/>
          </p:nvPr>
        </p:nvSpPr>
        <p:spPr>
          <a:xfrm>
            <a:off x="6172200" y="804672"/>
            <a:ext cx="5221224" cy="5230368"/>
          </a:xfrm>
        </p:spPr>
        <p:txBody>
          <a:bodyPr anchor="ctr">
            <a:normAutofit/>
          </a:bodyPr>
          <a:lstStyle/>
          <a:p>
            <a:pPr fontAlgn="base"/>
            <a:r>
              <a:rPr lang="en-US" sz="2400" dirty="0">
                <a:solidFill>
                  <a:srgbClr val="000000"/>
                </a:solidFill>
              </a:rPr>
              <a:t>Have a balance and experience of the full spectrum of emotions </a:t>
            </a:r>
          </a:p>
          <a:p>
            <a:pPr fontAlgn="base"/>
            <a:r>
              <a:rPr lang="en-US" sz="2400" dirty="0">
                <a:solidFill>
                  <a:srgbClr val="000000"/>
                </a:solidFill>
              </a:rPr>
              <a:t>Have an optimistic mindset, attitude, baseline level of contentment  </a:t>
            </a:r>
          </a:p>
          <a:p>
            <a:pPr fontAlgn="base"/>
            <a:r>
              <a:rPr lang="en-US" sz="2400" dirty="0">
                <a:solidFill>
                  <a:srgbClr val="000000"/>
                </a:solidFill>
              </a:rPr>
              <a:t>Have a resilient nature – able to process and accept negative feelings and experiences </a:t>
            </a:r>
          </a:p>
        </p:txBody>
      </p:sp>
      <p:sp>
        <p:nvSpPr>
          <p:cNvPr id="4" name="Footer Placeholder 3">
            <a:extLst>
              <a:ext uri="{FF2B5EF4-FFF2-40B4-BE49-F238E27FC236}">
                <a16:creationId xmlns:a16="http://schemas.microsoft.com/office/drawing/2014/main" id="{32EC9485-446E-4CDA-B790-098C979BFE4F}"/>
              </a:ext>
            </a:extLst>
          </p:cNvPr>
          <p:cNvSpPr>
            <a:spLocks noGrp="1"/>
          </p:cNvSpPr>
          <p:nvPr>
            <p:ph type="ftr" sz="quarter" idx="11"/>
          </p:nvPr>
        </p:nvSpPr>
        <p:spPr>
          <a:xfrm>
            <a:off x="5541264" y="6223702"/>
            <a:ext cx="5294376" cy="314067"/>
          </a:xfrm>
        </p:spPr>
        <p:txBody>
          <a:bodyPr>
            <a:normAutofit/>
          </a:bodyPr>
          <a:lstStyle/>
          <a:p>
            <a:pPr algn="r">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1080838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5151"/>
    </mc:Choice>
    <mc:Fallback xmlns="">
      <p:transition spd="slow" advTm="5515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6C877F-5574-4A03-8323-8B906AB414DD}"/>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Biochemistry</a:t>
            </a:r>
          </a:p>
        </p:txBody>
      </p:sp>
      <p:sp>
        <p:nvSpPr>
          <p:cNvPr id="3" name="Content Placeholder 2">
            <a:extLst>
              <a:ext uri="{FF2B5EF4-FFF2-40B4-BE49-F238E27FC236}">
                <a16:creationId xmlns:a16="http://schemas.microsoft.com/office/drawing/2014/main" id="{03279AC0-094B-49AA-B5EB-00A65CC41F4D}"/>
              </a:ext>
            </a:extLst>
          </p:cNvPr>
          <p:cNvSpPr>
            <a:spLocks noGrp="1"/>
          </p:cNvSpPr>
          <p:nvPr>
            <p:ph idx="1"/>
          </p:nvPr>
        </p:nvSpPr>
        <p:spPr>
          <a:xfrm>
            <a:off x="6090574" y="801866"/>
            <a:ext cx="5306084" cy="5230634"/>
          </a:xfrm>
        </p:spPr>
        <p:txBody>
          <a:bodyPr anchor="ctr">
            <a:normAutofit/>
          </a:bodyPr>
          <a:lstStyle/>
          <a:p>
            <a:pPr fontAlgn="base"/>
            <a:r>
              <a:rPr lang="en-US" sz="2200" dirty="0">
                <a:solidFill>
                  <a:srgbClr val="000000"/>
                </a:solidFill>
              </a:rPr>
              <a:t>Consume nutritious foods and beverages that fuel optimal health </a:t>
            </a:r>
          </a:p>
          <a:p>
            <a:pPr fontAlgn="base"/>
            <a:r>
              <a:rPr lang="en-US" sz="2200" dirty="0">
                <a:solidFill>
                  <a:srgbClr val="000000"/>
                </a:solidFill>
              </a:rPr>
              <a:t>Consume foods and beverages mindfully in response to natural hunger/thirst cues </a:t>
            </a:r>
          </a:p>
          <a:p>
            <a:pPr fontAlgn="base"/>
            <a:r>
              <a:rPr lang="en-US" sz="2200" dirty="0">
                <a:solidFill>
                  <a:srgbClr val="000000"/>
                </a:solidFill>
              </a:rPr>
              <a:t>Limit use of food or beverages for emotional reasons (stress, boredom, habit, etc.) </a:t>
            </a:r>
          </a:p>
          <a:p>
            <a:pPr fontAlgn="base"/>
            <a:r>
              <a:rPr lang="en-US" sz="2200" dirty="0">
                <a:solidFill>
                  <a:srgbClr val="000000"/>
                </a:solidFill>
              </a:rPr>
              <a:t>Content with regimen of recommended supplements/medications (if applicable) </a:t>
            </a:r>
          </a:p>
          <a:p>
            <a:pPr fontAlgn="base"/>
            <a:r>
              <a:rPr lang="en-US" sz="2200" dirty="0">
                <a:solidFill>
                  <a:srgbClr val="000000"/>
                </a:solidFill>
              </a:rPr>
              <a:t>Content with status of prevention and management of chronic medical conditions</a:t>
            </a:r>
          </a:p>
        </p:txBody>
      </p:sp>
      <p:sp>
        <p:nvSpPr>
          <p:cNvPr id="4" name="Footer Placeholder 3">
            <a:extLst>
              <a:ext uri="{FF2B5EF4-FFF2-40B4-BE49-F238E27FC236}">
                <a16:creationId xmlns:a16="http://schemas.microsoft.com/office/drawing/2014/main" id="{D8A0AF25-BDAD-4E3D-BE92-8FF0D999B683}"/>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3545103161"/>
      </p:ext>
    </p:extLst>
  </p:cSld>
  <p:clrMapOvr>
    <a:masterClrMapping/>
  </p:clrMapOvr>
  <mc:AlternateContent xmlns:mc="http://schemas.openxmlformats.org/markup-compatibility/2006" xmlns:p14="http://schemas.microsoft.com/office/powerpoint/2010/main">
    <mc:Choice Requires="p14">
      <p:transition spd="slow" p14:dur="2000" advTm="75149"/>
    </mc:Choice>
    <mc:Fallback xmlns="">
      <p:transition spd="slow" advTm="7514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276AF7C-22D2-4EB3-A649-5D053305379D}"/>
              </a:ext>
            </a:extLst>
          </p:cNvPr>
          <p:cNvSpPr>
            <a:spLocks noGrp="1"/>
          </p:cNvSpPr>
          <p:nvPr>
            <p:ph type="title"/>
          </p:nvPr>
        </p:nvSpPr>
        <p:spPr>
          <a:xfrm>
            <a:off x="640080" y="1243013"/>
            <a:ext cx="3855720" cy="4371974"/>
          </a:xfrm>
        </p:spPr>
        <p:txBody>
          <a:bodyPr>
            <a:normAutofit/>
          </a:bodyPr>
          <a:lstStyle/>
          <a:p>
            <a:r>
              <a:rPr lang="en-US" dirty="0">
                <a:solidFill>
                  <a:srgbClr val="FFFFFF"/>
                </a:solidFill>
              </a:rPr>
              <a:t>Body Structure and Function</a:t>
            </a:r>
          </a:p>
        </p:txBody>
      </p:sp>
      <p:sp>
        <p:nvSpPr>
          <p:cNvPr id="13" name="Rectangle 12">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5B9A098-0BE2-4F00-8F4D-74C4BBADE164}"/>
              </a:ext>
            </a:extLst>
          </p:cNvPr>
          <p:cNvSpPr>
            <a:spLocks noGrp="1"/>
          </p:cNvSpPr>
          <p:nvPr>
            <p:ph idx="1"/>
          </p:nvPr>
        </p:nvSpPr>
        <p:spPr>
          <a:xfrm>
            <a:off x="6172200" y="804672"/>
            <a:ext cx="5221224" cy="5230368"/>
          </a:xfrm>
        </p:spPr>
        <p:txBody>
          <a:bodyPr anchor="ctr">
            <a:normAutofit/>
          </a:bodyPr>
          <a:lstStyle/>
          <a:p>
            <a:pPr fontAlgn="base"/>
            <a:r>
              <a:rPr lang="en-US" sz="2600" i="1" dirty="0">
                <a:solidFill>
                  <a:srgbClr val="000000"/>
                </a:solidFill>
              </a:rPr>
              <a:t>Achieve and maintain a high level of general activity and physical fitness (strength, flexibility, aerobic stamina)</a:t>
            </a:r>
            <a:r>
              <a:rPr lang="en-US" sz="2600" dirty="0">
                <a:solidFill>
                  <a:srgbClr val="000000"/>
                </a:solidFill>
              </a:rPr>
              <a:t> </a:t>
            </a:r>
          </a:p>
          <a:p>
            <a:pPr fontAlgn="base"/>
            <a:r>
              <a:rPr lang="en-US" sz="2600" i="1" dirty="0">
                <a:solidFill>
                  <a:srgbClr val="000000"/>
                </a:solidFill>
              </a:rPr>
              <a:t>Restorative Sleep (of sufficient quality and quantity that fuels all domains)</a:t>
            </a:r>
            <a:r>
              <a:rPr lang="en-US" sz="2600" dirty="0">
                <a:solidFill>
                  <a:srgbClr val="000000"/>
                </a:solidFill>
              </a:rPr>
              <a:t> </a:t>
            </a:r>
          </a:p>
          <a:p>
            <a:pPr fontAlgn="base"/>
            <a:r>
              <a:rPr lang="en-US" sz="2600" dirty="0">
                <a:solidFill>
                  <a:srgbClr val="000000"/>
                </a:solidFill>
              </a:rPr>
              <a:t>Generally content with one’s esthetic of self</a:t>
            </a:r>
          </a:p>
          <a:p>
            <a:endParaRPr lang="en-US" sz="2400" dirty="0">
              <a:solidFill>
                <a:srgbClr val="000000"/>
              </a:solidFill>
            </a:endParaRPr>
          </a:p>
        </p:txBody>
      </p:sp>
      <p:sp>
        <p:nvSpPr>
          <p:cNvPr id="4" name="Footer Placeholder 3">
            <a:extLst>
              <a:ext uri="{FF2B5EF4-FFF2-40B4-BE49-F238E27FC236}">
                <a16:creationId xmlns:a16="http://schemas.microsoft.com/office/drawing/2014/main" id="{79D2CF28-6DDC-400A-967B-C2D8E772CF93}"/>
              </a:ext>
            </a:extLst>
          </p:cNvPr>
          <p:cNvSpPr>
            <a:spLocks noGrp="1"/>
          </p:cNvSpPr>
          <p:nvPr>
            <p:ph type="ftr" sz="quarter" idx="11"/>
          </p:nvPr>
        </p:nvSpPr>
        <p:spPr>
          <a:xfrm>
            <a:off x="5541264" y="6223702"/>
            <a:ext cx="5294376" cy="314067"/>
          </a:xfrm>
        </p:spPr>
        <p:txBody>
          <a:bodyPr>
            <a:normAutofit/>
          </a:bodyPr>
          <a:lstStyle/>
          <a:p>
            <a:pPr algn="r">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1364385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0851"/>
    </mc:Choice>
    <mc:Fallback xmlns="">
      <p:transition spd="slow" advTm="3085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F62D8C-0058-41A5-BC3C-5299145FBEB4}"/>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Context – Socioeconomic Resources</a:t>
            </a:r>
          </a:p>
        </p:txBody>
      </p:sp>
      <p:sp>
        <p:nvSpPr>
          <p:cNvPr id="3" name="Content Placeholder 2">
            <a:extLst>
              <a:ext uri="{FF2B5EF4-FFF2-40B4-BE49-F238E27FC236}">
                <a16:creationId xmlns:a16="http://schemas.microsoft.com/office/drawing/2014/main" id="{2AD9526D-0CFE-4E64-91B4-2AE1853F83C7}"/>
              </a:ext>
            </a:extLst>
          </p:cNvPr>
          <p:cNvSpPr>
            <a:spLocks noGrp="1"/>
          </p:cNvSpPr>
          <p:nvPr>
            <p:ph idx="1"/>
          </p:nvPr>
        </p:nvSpPr>
        <p:spPr>
          <a:xfrm>
            <a:off x="1179226" y="2640169"/>
            <a:ext cx="9833548" cy="3583533"/>
          </a:xfrm>
        </p:spPr>
        <p:txBody>
          <a:bodyPr>
            <a:normAutofit/>
          </a:bodyPr>
          <a:lstStyle/>
          <a:p>
            <a:pPr fontAlgn="base"/>
            <a:r>
              <a:rPr lang="en-US" dirty="0"/>
              <a:t>Responsible stewardship of money and other resources </a:t>
            </a:r>
          </a:p>
          <a:p>
            <a:pPr fontAlgn="base"/>
            <a:r>
              <a:rPr lang="en-US" dirty="0"/>
              <a:t>Experiencing a sense of contentment, confidence in ability to gain/have necessary resources </a:t>
            </a:r>
          </a:p>
          <a:p>
            <a:pPr fontAlgn="base"/>
            <a:r>
              <a:rPr lang="en-US" dirty="0"/>
              <a:t>Healthy relationship with money and resources; examining any limiting beliefs about money and what you’ve been taught and modeled about money </a:t>
            </a:r>
          </a:p>
        </p:txBody>
      </p:sp>
      <p:sp>
        <p:nvSpPr>
          <p:cNvPr id="4" name="Footer Placeholder 3">
            <a:extLst>
              <a:ext uri="{FF2B5EF4-FFF2-40B4-BE49-F238E27FC236}">
                <a16:creationId xmlns:a16="http://schemas.microsoft.com/office/drawing/2014/main" id="{FEF51100-C16B-4F94-86F7-2591A1DE805E}"/>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123270981"/>
      </p:ext>
    </p:extLst>
  </p:cSld>
  <p:clrMapOvr>
    <a:masterClrMapping/>
  </p:clrMapOvr>
  <mc:AlternateContent xmlns:mc="http://schemas.openxmlformats.org/markup-compatibility/2006" xmlns:p14="http://schemas.microsoft.com/office/powerpoint/2010/main">
    <mc:Choice Requires="p14">
      <p:transition spd="slow" p14:dur="2000" advTm="86557"/>
    </mc:Choice>
    <mc:Fallback xmlns="">
      <p:transition spd="slow" advTm="8655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F62D8C-0058-41A5-BC3C-5299145FBEB4}"/>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Context – Physical Environment</a:t>
            </a:r>
          </a:p>
        </p:txBody>
      </p:sp>
      <p:sp>
        <p:nvSpPr>
          <p:cNvPr id="3" name="Content Placeholder 2">
            <a:extLst>
              <a:ext uri="{FF2B5EF4-FFF2-40B4-BE49-F238E27FC236}">
                <a16:creationId xmlns:a16="http://schemas.microsoft.com/office/drawing/2014/main" id="{2AD9526D-0CFE-4E64-91B4-2AE1853F83C7}"/>
              </a:ext>
            </a:extLst>
          </p:cNvPr>
          <p:cNvSpPr>
            <a:spLocks noGrp="1"/>
          </p:cNvSpPr>
          <p:nvPr>
            <p:ph idx="1"/>
          </p:nvPr>
        </p:nvSpPr>
        <p:spPr>
          <a:xfrm>
            <a:off x="1179226" y="2871989"/>
            <a:ext cx="9833548" cy="3351713"/>
          </a:xfrm>
        </p:spPr>
        <p:txBody>
          <a:bodyPr>
            <a:normAutofit/>
          </a:bodyPr>
          <a:lstStyle/>
          <a:p>
            <a:pPr fontAlgn="base"/>
            <a:r>
              <a:rPr lang="en-US" dirty="0"/>
              <a:t>Live in harmony with your environment </a:t>
            </a:r>
          </a:p>
          <a:p>
            <a:pPr fontAlgn="base"/>
            <a:r>
              <a:rPr lang="en-US" dirty="0"/>
              <a:t>Experience a sense of order, emotional and physical safety and contentment within your various environments (home, work, transportation, etc.) </a:t>
            </a:r>
          </a:p>
        </p:txBody>
      </p:sp>
      <p:sp>
        <p:nvSpPr>
          <p:cNvPr id="4" name="Footer Placeholder 3">
            <a:extLst>
              <a:ext uri="{FF2B5EF4-FFF2-40B4-BE49-F238E27FC236}">
                <a16:creationId xmlns:a16="http://schemas.microsoft.com/office/drawing/2014/main" id="{FEF51100-C16B-4F94-86F7-2591A1DE805E}"/>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2125332919"/>
      </p:ext>
    </p:extLst>
  </p:cSld>
  <p:clrMapOvr>
    <a:masterClrMapping/>
  </p:clrMapOvr>
  <mc:AlternateContent xmlns:mc="http://schemas.openxmlformats.org/markup-compatibility/2006" xmlns:p14="http://schemas.microsoft.com/office/powerpoint/2010/main">
    <mc:Choice Requires="p14">
      <p:transition spd="slow" p14:dur="2000" advTm="61155"/>
    </mc:Choice>
    <mc:Fallback xmlns="">
      <p:transition spd="slow" advTm="6115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F62D8C-0058-41A5-BC3C-5299145FBEB4}"/>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Context – Relationships, Support Systems</a:t>
            </a:r>
          </a:p>
        </p:txBody>
      </p:sp>
      <p:sp>
        <p:nvSpPr>
          <p:cNvPr id="3" name="Content Placeholder 2">
            <a:extLst>
              <a:ext uri="{FF2B5EF4-FFF2-40B4-BE49-F238E27FC236}">
                <a16:creationId xmlns:a16="http://schemas.microsoft.com/office/drawing/2014/main" id="{2AD9526D-0CFE-4E64-91B4-2AE1853F83C7}"/>
              </a:ext>
            </a:extLst>
          </p:cNvPr>
          <p:cNvSpPr>
            <a:spLocks noGrp="1"/>
          </p:cNvSpPr>
          <p:nvPr>
            <p:ph idx="1"/>
          </p:nvPr>
        </p:nvSpPr>
        <p:spPr>
          <a:xfrm>
            <a:off x="1179226" y="2871989"/>
            <a:ext cx="9833548" cy="3351713"/>
          </a:xfrm>
        </p:spPr>
        <p:txBody>
          <a:bodyPr>
            <a:normAutofit/>
          </a:bodyPr>
          <a:lstStyle/>
          <a:p>
            <a:pPr fontAlgn="base"/>
            <a:r>
              <a:rPr lang="en-US" dirty="0"/>
              <a:t>Giving and experiencing support, comfort, acceptance, authenticity, emotional and physical safety within a variety of personal and community relationships </a:t>
            </a:r>
          </a:p>
          <a:p>
            <a:pPr fontAlgn="base"/>
            <a:r>
              <a:rPr lang="en-US" dirty="0"/>
              <a:t>Personal relationships: family, friends, romantic partner, colleague </a:t>
            </a:r>
          </a:p>
          <a:p>
            <a:pPr fontAlgn="base"/>
            <a:r>
              <a:rPr lang="en-US" dirty="0"/>
              <a:t>Community relationships:  service-oriented, faith, neighborhood, culture, professional, hobby-based, support-based  </a:t>
            </a:r>
          </a:p>
        </p:txBody>
      </p:sp>
      <p:sp>
        <p:nvSpPr>
          <p:cNvPr id="4" name="Footer Placeholder 3">
            <a:extLst>
              <a:ext uri="{FF2B5EF4-FFF2-40B4-BE49-F238E27FC236}">
                <a16:creationId xmlns:a16="http://schemas.microsoft.com/office/drawing/2014/main" id="{FEF51100-C16B-4F94-86F7-2591A1DE805E}"/>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919207549"/>
      </p:ext>
    </p:extLst>
  </p:cSld>
  <p:clrMapOvr>
    <a:masterClrMapping/>
  </p:clrMapOvr>
  <mc:AlternateContent xmlns:mc="http://schemas.openxmlformats.org/markup-compatibility/2006" xmlns:p14="http://schemas.microsoft.com/office/powerpoint/2010/main">
    <mc:Choice Requires="p14">
      <p:transition spd="slow" p14:dur="2000" advTm="54382"/>
    </mc:Choice>
    <mc:Fallback xmlns="">
      <p:transition spd="slow" advTm="5438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FEEC5-977F-411F-94E2-4FF01FEC9F9B}"/>
              </a:ext>
            </a:extLst>
          </p:cNvPr>
          <p:cNvSpPr>
            <a:spLocks noGrp="1"/>
          </p:cNvSpPr>
          <p:nvPr>
            <p:ph type="title"/>
          </p:nvPr>
        </p:nvSpPr>
        <p:spPr>
          <a:xfrm>
            <a:off x="1179576" y="822960"/>
            <a:ext cx="9829800" cy="1325880"/>
          </a:xfrm>
        </p:spPr>
        <p:txBody>
          <a:bodyPr>
            <a:normAutofit/>
          </a:bodyPr>
          <a:lstStyle/>
          <a:p>
            <a:pPr algn="ctr"/>
            <a:r>
              <a:rPr lang="en-US" sz="4000" b="1" u="sng" dirty="0">
                <a:solidFill>
                  <a:srgbClr val="FFFFFF"/>
                </a:solidFill>
              </a:rPr>
              <a:t>Self</a:t>
            </a:r>
            <a:r>
              <a:rPr lang="en-US" sz="4000" dirty="0">
                <a:solidFill>
                  <a:srgbClr val="FFFFFF"/>
                </a:solidFill>
              </a:rPr>
              <a:t>-Assessment</a:t>
            </a:r>
          </a:p>
        </p:txBody>
      </p:sp>
      <p:sp>
        <p:nvSpPr>
          <p:cNvPr id="4" name="Footer Placeholder 3">
            <a:extLst>
              <a:ext uri="{FF2B5EF4-FFF2-40B4-BE49-F238E27FC236}">
                <a16:creationId xmlns:a16="http://schemas.microsoft.com/office/drawing/2014/main" id="{7E0A5E5E-4090-4FC0-87A7-2FFCAA2DED7F}"/>
              </a:ext>
            </a:extLst>
          </p:cNvPr>
          <p:cNvSpPr>
            <a:spLocks noGrp="1"/>
          </p:cNvSpPr>
          <p:nvPr>
            <p:ph type="ftr" sz="quarter" idx="11"/>
          </p:nvPr>
        </p:nvSpPr>
        <p:spPr>
          <a:xfrm>
            <a:off x="3581400" y="6223702"/>
            <a:ext cx="5029200" cy="314067"/>
          </a:xfrm>
        </p:spPr>
        <p:txBody>
          <a:bodyPr>
            <a:normAutofit/>
          </a:bodyPr>
          <a:lstStyle/>
          <a:p>
            <a:pPr>
              <a:spcAft>
                <a:spcPts val="600"/>
              </a:spcAft>
            </a:pPr>
            <a:r>
              <a:rPr lang="en-US" sz="1100" dirty="0">
                <a:solidFill>
                  <a:srgbClr val="898989"/>
                </a:solidFill>
              </a:rPr>
              <a:t>www.DrPaige.com - drpaige@drpaige.com - @drpaigedo</a:t>
            </a:r>
          </a:p>
        </p:txBody>
      </p:sp>
      <p:graphicFrame>
        <p:nvGraphicFramePr>
          <p:cNvPr id="12" name="Table 9">
            <a:extLst>
              <a:ext uri="{FF2B5EF4-FFF2-40B4-BE49-F238E27FC236}">
                <a16:creationId xmlns:a16="http://schemas.microsoft.com/office/drawing/2014/main" id="{7E0C8E7B-82EF-4E9D-8170-B63657797EFE}"/>
              </a:ext>
            </a:extLst>
          </p:cNvPr>
          <p:cNvGraphicFramePr>
            <a:graphicFrameLocks/>
          </p:cNvGraphicFramePr>
          <p:nvPr>
            <p:extLst>
              <p:ext uri="{D42A27DB-BD31-4B8C-83A1-F6EECF244321}">
                <p14:modId xmlns:p14="http://schemas.microsoft.com/office/powerpoint/2010/main" val="2905572115"/>
              </p:ext>
            </p:extLst>
          </p:nvPr>
        </p:nvGraphicFramePr>
        <p:xfrm>
          <a:off x="2451100" y="2764672"/>
          <a:ext cx="7295914" cy="3438156"/>
        </p:xfrm>
        <a:graphic>
          <a:graphicData uri="http://schemas.openxmlformats.org/drawingml/2006/table">
            <a:tbl>
              <a:tblPr firstRow="1" bandRow="1">
                <a:tableStyleId>{3B4B98B0-60AC-42C2-AFA5-B58CD77FA1E5}</a:tableStyleId>
              </a:tblPr>
              <a:tblGrid>
                <a:gridCol w="4461534">
                  <a:extLst>
                    <a:ext uri="{9D8B030D-6E8A-4147-A177-3AD203B41FA5}">
                      <a16:colId xmlns:a16="http://schemas.microsoft.com/office/drawing/2014/main" val="279788065"/>
                    </a:ext>
                  </a:extLst>
                </a:gridCol>
                <a:gridCol w="2834380">
                  <a:extLst>
                    <a:ext uri="{9D8B030D-6E8A-4147-A177-3AD203B41FA5}">
                      <a16:colId xmlns:a16="http://schemas.microsoft.com/office/drawing/2014/main" val="1788752743"/>
                    </a:ext>
                  </a:extLst>
                </a:gridCol>
              </a:tblGrid>
              <a:tr h="332307">
                <a:tc>
                  <a:txBody>
                    <a:bodyPr/>
                    <a:lstStyle/>
                    <a:p>
                      <a:pPr algn="ctr"/>
                      <a:r>
                        <a:rPr lang="en-US" sz="1900" dirty="0"/>
                        <a:t>Pillar</a:t>
                      </a:r>
                    </a:p>
                  </a:txBody>
                  <a:tcPr marL="75524" marR="75524" marT="37762" marB="37762"/>
                </a:tc>
                <a:tc>
                  <a:txBody>
                    <a:bodyPr/>
                    <a:lstStyle/>
                    <a:p>
                      <a:pPr algn="ctr"/>
                      <a:r>
                        <a:rPr lang="en-US" sz="1900" dirty="0"/>
                        <a:t>Satisfaction Score</a:t>
                      </a:r>
                    </a:p>
                  </a:txBody>
                  <a:tcPr marL="75524" marR="75524" marT="37762" marB="37762"/>
                </a:tc>
                <a:extLst>
                  <a:ext uri="{0D108BD9-81ED-4DB2-BD59-A6C34878D82A}">
                    <a16:rowId xmlns:a16="http://schemas.microsoft.com/office/drawing/2014/main" val="4011891795"/>
                  </a:ext>
                </a:extLst>
              </a:tr>
              <a:tr h="332307">
                <a:tc>
                  <a:txBody>
                    <a:bodyPr/>
                    <a:lstStyle/>
                    <a:p>
                      <a:r>
                        <a:rPr lang="en-US" sz="1800" dirty="0"/>
                        <a:t>Mind – Intellectual </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495933100"/>
                  </a:ext>
                </a:extLst>
              </a:tr>
              <a:tr h="332307">
                <a:tc>
                  <a:txBody>
                    <a:bodyPr/>
                    <a:lstStyle/>
                    <a:p>
                      <a:r>
                        <a:rPr lang="en-US" sz="1800" dirty="0"/>
                        <a:t>Mind – Spiritual</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93272737"/>
                  </a:ext>
                </a:extLst>
              </a:tr>
              <a:tr h="332307">
                <a:tc>
                  <a:txBody>
                    <a:bodyPr/>
                    <a:lstStyle/>
                    <a:p>
                      <a:r>
                        <a:rPr lang="en-US" sz="1800" dirty="0"/>
                        <a:t>Mind – Emotional</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356275198"/>
                  </a:ext>
                </a:extLst>
              </a:tr>
              <a:tr h="332307">
                <a:tc>
                  <a:txBody>
                    <a:bodyPr/>
                    <a:lstStyle/>
                    <a:p>
                      <a:r>
                        <a:rPr lang="en-US" sz="1800" dirty="0"/>
                        <a:t>Biochemistry – Nutrition</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414387252"/>
                  </a:ext>
                </a:extLst>
              </a:tr>
              <a:tr h="558880">
                <a:tc>
                  <a:txBody>
                    <a:bodyPr/>
                    <a:lstStyle/>
                    <a:p>
                      <a:r>
                        <a:rPr lang="en-US" sz="1800" dirty="0"/>
                        <a:t>Structure – Strength, flexibility, stamina, activity, esthetics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69876023"/>
                  </a:ext>
                </a:extLst>
              </a:tr>
              <a:tr h="332307">
                <a:tc>
                  <a:txBody>
                    <a:bodyPr/>
                    <a:lstStyle/>
                    <a:p>
                      <a:r>
                        <a:rPr lang="en-US" sz="1800" dirty="0"/>
                        <a:t>Relationships, Support systems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5996972"/>
                  </a:ext>
                </a:extLst>
              </a:tr>
              <a:tr h="332307">
                <a:tc>
                  <a:txBody>
                    <a:bodyPr/>
                    <a:lstStyle/>
                    <a:p>
                      <a:r>
                        <a:rPr lang="en-US" sz="1800" dirty="0"/>
                        <a:t>Socioeconomic Resources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23860067"/>
                  </a:ext>
                </a:extLst>
              </a:tr>
              <a:tr h="332307">
                <a:tc>
                  <a:txBody>
                    <a:bodyPr/>
                    <a:lstStyle/>
                    <a:p>
                      <a:r>
                        <a:rPr lang="en-US" sz="1800" dirty="0"/>
                        <a:t>Physical Environment</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621751050"/>
                  </a:ext>
                </a:extLst>
              </a:tr>
            </a:tbl>
          </a:graphicData>
        </a:graphic>
      </p:graphicFrame>
    </p:spTree>
    <p:extLst>
      <p:ext uri="{BB962C8B-B14F-4D97-AF65-F5344CB8AC3E}">
        <p14:creationId xmlns:p14="http://schemas.microsoft.com/office/powerpoint/2010/main" val="1400906857"/>
      </p:ext>
    </p:extLst>
  </p:cSld>
  <p:clrMapOvr>
    <a:masterClrMapping/>
  </p:clrMapOvr>
  <mc:AlternateContent xmlns:mc="http://schemas.openxmlformats.org/markup-compatibility/2006" xmlns:p14="http://schemas.microsoft.com/office/powerpoint/2010/main">
    <mc:Choice Requires="p14">
      <p:transition spd="slow" p14:dur="2000" advTm="14862"/>
    </mc:Choice>
    <mc:Fallback xmlns="">
      <p:transition spd="slow" advTm="148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216A28-B83A-4250-BC08-D6193606F5BC}"/>
              </a:ext>
            </a:extLst>
          </p:cNvPr>
          <p:cNvSpPr>
            <a:spLocks noGrp="1"/>
          </p:cNvSpPr>
          <p:nvPr>
            <p:ph type="title"/>
          </p:nvPr>
        </p:nvSpPr>
        <p:spPr>
          <a:xfrm>
            <a:off x="1812897" y="518649"/>
            <a:ext cx="9882278" cy="1067634"/>
          </a:xfrm>
        </p:spPr>
        <p:txBody>
          <a:bodyPr anchor="ctr">
            <a:normAutofit fontScale="90000"/>
          </a:bodyPr>
          <a:lstStyle/>
          <a:p>
            <a:br>
              <a:rPr lang="en-US" sz="3000" dirty="0"/>
            </a:br>
            <a:r>
              <a:rPr lang="en-US" sz="5100" dirty="0"/>
              <a:t>My asks of you…</a:t>
            </a:r>
          </a:p>
        </p:txBody>
      </p:sp>
      <p:grpSp>
        <p:nvGrpSpPr>
          <p:cNvPr id="13" name="Group 12">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4"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sp>
        <p:nvSpPr>
          <p:cNvPr id="4" name="Footer Placeholder 3">
            <a:extLst>
              <a:ext uri="{FF2B5EF4-FFF2-40B4-BE49-F238E27FC236}">
                <a16:creationId xmlns:a16="http://schemas.microsoft.com/office/drawing/2014/main" id="{7FE045F5-AFC2-49CF-BFDB-63ABBC1E1129}"/>
              </a:ext>
            </a:extLst>
          </p:cNvPr>
          <p:cNvSpPr>
            <a:spLocks noGrp="1"/>
          </p:cNvSpPr>
          <p:nvPr>
            <p:ph type="ftr" sz="quarter" idx="11"/>
          </p:nvPr>
        </p:nvSpPr>
        <p:spPr>
          <a:xfrm>
            <a:off x="1000445" y="6126797"/>
            <a:ext cx="5568991" cy="365125"/>
          </a:xfrm>
        </p:spPr>
        <p:txBody>
          <a:bodyPr>
            <a:normAutofit/>
          </a:bodyPr>
          <a:lstStyle/>
          <a:p>
            <a:pPr algn="l">
              <a:spcAft>
                <a:spcPts val="600"/>
              </a:spcAft>
            </a:pPr>
            <a:r>
              <a:rPr lang="en-US" sz="1100" dirty="0">
                <a:solidFill>
                  <a:schemeClr val="tx1">
                    <a:alpha val="80000"/>
                  </a:schemeClr>
                </a:solidFill>
              </a:rPr>
              <a:t>www.DrPaige.com - drpaige@drpaige.com - @drpaigedo</a:t>
            </a:r>
          </a:p>
        </p:txBody>
      </p:sp>
      <p:graphicFrame>
        <p:nvGraphicFramePr>
          <p:cNvPr id="6" name="Content Placeholder 2">
            <a:extLst>
              <a:ext uri="{FF2B5EF4-FFF2-40B4-BE49-F238E27FC236}">
                <a16:creationId xmlns:a16="http://schemas.microsoft.com/office/drawing/2014/main" id="{24CA406A-C793-402C-8E8D-8F86EE859727}"/>
              </a:ext>
            </a:extLst>
          </p:cNvPr>
          <p:cNvGraphicFramePr>
            <a:graphicFrameLocks noGrp="1"/>
          </p:cNvGraphicFramePr>
          <p:nvPr>
            <p:ph idx="1"/>
            <p:extLst>
              <p:ext uri="{D42A27DB-BD31-4B8C-83A1-F6EECF244321}">
                <p14:modId xmlns:p14="http://schemas.microsoft.com/office/powerpoint/2010/main" val="2927243033"/>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758522"/>
      </p:ext>
    </p:extLst>
  </p:cSld>
  <p:clrMapOvr>
    <a:masterClrMapping/>
  </p:clrMapOvr>
  <mc:AlternateContent xmlns:mc="http://schemas.openxmlformats.org/markup-compatibility/2006" xmlns:p14="http://schemas.microsoft.com/office/powerpoint/2010/main">
    <mc:Choice Requires="p14">
      <p:transition spd="slow" p14:dur="2000" advTm="50462"/>
    </mc:Choice>
    <mc:Fallback xmlns="">
      <p:transition spd="slow" advTm="5046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FEEC5-977F-411F-94E2-4FF01FEC9F9B}"/>
              </a:ext>
            </a:extLst>
          </p:cNvPr>
          <p:cNvSpPr>
            <a:spLocks noGrp="1"/>
          </p:cNvSpPr>
          <p:nvPr>
            <p:ph type="title"/>
          </p:nvPr>
        </p:nvSpPr>
        <p:spPr>
          <a:xfrm>
            <a:off x="1179576" y="822960"/>
            <a:ext cx="9829800" cy="1325880"/>
          </a:xfrm>
        </p:spPr>
        <p:txBody>
          <a:bodyPr>
            <a:normAutofit/>
          </a:bodyPr>
          <a:lstStyle/>
          <a:p>
            <a:pPr algn="ctr"/>
            <a:r>
              <a:rPr lang="en-US" sz="4000" b="1" dirty="0">
                <a:solidFill>
                  <a:srgbClr val="FFFFFF"/>
                </a:solidFill>
              </a:rPr>
              <a:t>Self-Care</a:t>
            </a:r>
            <a:endParaRPr lang="en-US" sz="4000" dirty="0">
              <a:solidFill>
                <a:srgbClr val="FFFFFF"/>
              </a:solidFill>
            </a:endParaRPr>
          </a:p>
        </p:txBody>
      </p:sp>
      <p:sp>
        <p:nvSpPr>
          <p:cNvPr id="4" name="Footer Placeholder 3">
            <a:extLst>
              <a:ext uri="{FF2B5EF4-FFF2-40B4-BE49-F238E27FC236}">
                <a16:creationId xmlns:a16="http://schemas.microsoft.com/office/drawing/2014/main" id="{7E0A5E5E-4090-4FC0-87A7-2FFCAA2DED7F}"/>
              </a:ext>
            </a:extLst>
          </p:cNvPr>
          <p:cNvSpPr>
            <a:spLocks noGrp="1"/>
          </p:cNvSpPr>
          <p:nvPr>
            <p:ph type="ftr" sz="quarter" idx="11"/>
          </p:nvPr>
        </p:nvSpPr>
        <p:spPr>
          <a:xfrm>
            <a:off x="3581400" y="6223702"/>
            <a:ext cx="5029200" cy="314067"/>
          </a:xfrm>
        </p:spPr>
        <p:txBody>
          <a:bodyPr>
            <a:normAutofit/>
          </a:bodyPr>
          <a:lstStyle/>
          <a:p>
            <a:pPr>
              <a:spcAft>
                <a:spcPts val="600"/>
              </a:spcAft>
            </a:pPr>
            <a:r>
              <a:rPr lang="en-US" sz="1100" dirty="0">
                <a:solidFill>
                  <a:srgbClr val="898989"/>
                </a:solidFill>
              </a:rPr>
              <a:t>www.DrPaige.com - drpaige@drpaige.com - @drpaigedo</a:t>
            </a:r>
          </a:p>
        </p:txBody>
      </p:sp>
      <p:graphicFrame>
        <p:nvGraphicFramePr>
          <p:cNvPr id="12" name="Table 9">
            <a:extLst>
              <a:ext uri="{FF2B5EF4-FFF2-40B4-BE49-F238E27FC236}">
                <a16:creationId xmlns:a16="http://schemas.microsoft.com/office/drawing/2014/main" id="{7E0C8E7B-82EF-4E9D-8170-B63657797EFE}"/>
              </a:ext>
            </a:extLst>
          </p:cNvPr>
          <p:cNvGraphicFramePr>
            <a:graphicFrameLocks/>
          </p:cNvGraphicFramePr>
          <p:nvPr>
            <p:extLst>
              <p:ext uri="{D42A27DB-BD31-4B8C-83A1-F6EECF244321}">
                <p14:modId xmlns:p14="http://schemas.microsoft.com/office/powerpoint/2010/main" val="2321471363"/>
              </p:ext>
            </p:extLst>
          </p:nvPr>
        </p:nvGraphicFramePr>
        <p:xfrm>
          <a:off x="2441938" y="2764672"/>
          <a:ext cx="7305076" cy="3438156"/>
        </p:xfrm>
        <a:graphic>
          <a:graphicData uri="http://schemas.openxmlformats.org/drawingml/2006/table">
            <a:tbl>
              <a:tblPr firstRow="1" bandRow="1">
                <a:tableStyleId>{3B4B98B0-60AC-42C2-AFA5-B58CD77FA1E5}</a:tableStyleId>
              </a:tblPr>
              <a:tblGrid>
                <a:gridCol w="4476982">
                  <a:extLst>
                    <a:ext uri="{9D8B030D-6E8A-4147-A177-3AD203B41FA5}">
                      <a16:colId xmlns:a16="http://schemas.microsoft.com/office/drawing/2014/main" val="279788065"/>
                    </a:ext>
                  </a:extLst>
                </a:gridCol>
                <a:gridCol w="2828094">
                  <a:extLst>
                    <a:ext uri="{9D8B030D-6E8A-4147-A177-3AD203B41FA5}">
                      <a16:colId xmlns:a16="http://schemas.microsoft.com/office/drawing/2014/main" val="1788752743"/>
                    </a:ext>
                  </a:extLst>
                </a:gridCol>
              </a:tblGrid>
              <a:tr h="332307">
                <a:tc>
                  <a:txBody>
                    <a:bodyPr/>
                    <a:lstStyle/>
                    <a:p>
                      <a:pPr algn="ctr"/>
                      <a:r>
                        <a:rPr lang="en-US" sz="1900" dirty="0"/>
                        <a:t>Pillar</a:t>
                      </a:r>
                    </a:p>
                  </a:txBody>
                  <a:tcPr marL="75524" marR="75524" marT="37762" marB="37762"/>
                </a:tc>
                <a:tc>
                  <a:txBody>
                    <a:bodyPr/>
                    <a:lstStyle/>
                    <a:p>
                      <a:pPr algn="ctr"/>
                      <a:r>
                        <a:rPr lang="en-US" sz="1900" dirty="0"/>
                        <a:t>Your Self-Rx</a:t>
                      </a:r>
                    </a:p>
                  </a:txBody>
                  <a:tcPr marL="75524" marR="75524" marT="37762" marB="37762"/>
                </a:tc>
                <a:extLst>
                  <a:ext uri="{0D108BD9-81ED-4DB2-BD59-A6C34878D82A}">
                    <a16:rowId xmlns:a16="http://schemas.microsoft.com/office/drawing/2014/main" val="4011891795"/>
                  </a:ext>
                </a:extLst>
              </a:tr>
              <a:tr h="332307">
                <a:tc>
                  <a:txBody>
                    <a:bodyPr/>
                    <a:lstStyle/>
                    <a:p>
                      <a:r>
                        <a:rPr lang="en-US" sz="1800" dirty="0"/>
                        <a:t>Mind – Intellectual </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495933100"/>
                  </a:ext>
                </a:extLst>
              </a:tr>
              <a:tr h="332307">
                <a:tc>
                  <a:txBody>
                    <a:bodyPr/>
                    <a:lstStyle/>
                    <a:p>
                      <a:r>
                        <a:rPr lang="en-US" sz="1800" dirty="0"/>
                        <a:t>Mind – Spiritual</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93272737"/>
                  </a:ext>
                </a:extLst>
              </a:tr>
              <a:tr h="332307">
                <a:tc>
                  <a:txBody>
                    <a:bodyPr/>
                    <a:lstStyle/>
                    <a:p>
                      <a:r>
                        <a:rPr lang="en-US" sz="1800" dirty="0"/>
                        <a:t>Mind – Emotional</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356275198"/>
                  </a:ext>
                </a:extLst>
              </a:tr>
              <a:tr h="332307">
                <a:tc>
                  <a:txBody>
                    <a:bodyPr/>
                    <a:lstStyle/>
                    <a:p>
                      <a:r>
                        <a:rPr lang="en-US" sz="1800" dirty="0"/>
                        <a:t>Biochemistry – Nutrition</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414387252"/>
                  </a:ext>
                </a:extLst>
              </a:tr>
              <a:tr h="558880">
                <a:tc>
                  <a:txBody>
                    <a:bodyPr/>
                    <a:lstStyle/>
                    <a:p>
                      <a:r>
                        <a:rPr lang="en-US" sz="1800" dirty="0"/>
                        <a:t>Structure – Strength, flexibility, stamina, activity, esthetics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69876023"/>
                  </a:ext>
                </a:extLst>
              </a:tr>
              <a:tr h="332307">
                <a:tc>
                  <a:txBody>
                    <a:bodyPr/>
                    <a:lstStyle/>
                    <a:p>
                      <a:r>
                        <a:rPr lang="en-US" sz="1800" dirty="0"/>
                        <a:t>Relationships, Support systems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5996972"/>
                  </a:ext>
                </a:extLst>
              </a:tr>
              <a:tr h="332307">
                <a:tc>
                  <a:txBody>
                    <a:bodyPr/>
                    <a:lstStyle/>
                    <a:p>
                      <a:r>
                        <a:rPr lang="en-US" sz="1800" dirty="0"/>
                        <a:t>Socioeconomic Resources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23860067"/>
                  </a:ext>
                </a:extLst>
              </a:tr>
              <a:tr h="332307">
                <a:tc>
                  <a:txBody>
                    <a:bodyPr/>
                    <a:lstStyle/>
                    <a:p>
                      <a:r>
                        <a:rPr lang="en-US" sz="1800" dirty="0"/>
                        <a:t>Physical Environment</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621751050"/>
                  </a:ext>
                </a:extLst>
              </a:tr>
            </a:tbl>
          </a:graphicData>
        </a:graphic>
      </p:graphicFrame>
    </p:spTree>
    <p:extLst>
      <p:ext uri="{BB962C8B-B14F-4D97-AF65-F5344CB8AC3E}">
        <p14:creationId xmlns:p14="http://schemas.microsoft.com/office/powerpoint/2010/main" val="2779321337"/>
      </p:ext>
    </p:extLst>
  </p:cSld>
  <p:clrMapOvr>
    <a:masterClrMapping/>
  </p:clrMapOvr>
  <mc:AlternateContent xmlns:mc="http://schemas.openxmlformats.org/markup-compatibility/2006" xmlns:p14="http://schemas.microsoft.com/office/powerpoint/2010/main">
    <mc:Choice Requires="p14">
      <p:transition spd="slow" p14:dur="2000" advTm="94116"/>
    </mc:Choice>
    <mc:Fallback xmlns="">
      <p:transition spd="slow" advTm="9411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959B4-7989-4573-80B2-7C01C26E0F68}"/>
              </a:ext>
            </a:extLst>
          </p:cNvPr>
          <p:cNvPicPr>
            <a:picLocks noChangeAspect="1"/>
          </p:cNvPicPr>
          <p:nvPr/>
        </p:nvPicPr>
        <p:blipFill rotWithShape="1">
          <a:blip r:embed="rId3"/>
          <a:srcRect l="13864" r="32497" b="-2"/>
          <a:stretch/>
        </p:blipFill>
        <p:spPr>
          <a:xfrm>
            <a:off x="-1" y="3725"/>
            <a:ext cx="5504917" cy="6850548"/>
          </a:xfrm>
          <a:prstGeom prst="rect">
            <a:avLst/>
          </a:prstGeom>
        </p:spPr>
      </p:pic>
      <p:pic>
        <p:nvPicPr>
          <p:cNvPr id="10" name="Picture 9">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EEA4DD-F53F-43E7-A8C2-337E7E8720B3}"/>
              </a:ext>
            </a:extLst>
          </p:cNvPr>
          <p:cNvSpPr>
            <a:spLocks noGrp="1"/>
          </p:cNvSpPr>
          <p:nvPr>
            <p:ph type="title"/>
          </p:nvPr>
        </p:nvSpPr>
        <p:spPr>
          <a:xfrm>
            <a:off x="6094105" y="802955"/>
            <a:ext cx="4977976" cy="1454051"/>
          </a:xfrm>
        </p:spPr>
        <p:txBody>
          <a:bodyPr>
            <a:normAutofit/>
          </a:bodyPr>
          <a:lstStyle/>
          <a:p>
            <a:r>
              <a:rPr lang="en-US">
                <a:solidFill>
                  <a:srgbClr val="000000"/>
                </a:solidFill>
              </a:rPr>
              <a:t>Self-care Plan</a:t>
            </a:r>
          </a:p>
        </p:txBody>
      </p:sp>
      <p:sp>
        <p:nvSpPr>
          <p:cNvPr id="3" name="Content Placeholder 2">
            <a:extLst>
              <a:ext uri="{FF2B5EF4-FFF2-40B4-BE49-F238E27FC236}">
                <a16:creationId xmlns:a16="http://schemas.microsoft.com/office/drawing/2014/main" id="{B09B1B26-282F-49CE-83D3-273BA2069EF7}"/>
              </a:ext>
            </a:extLst>
          </p:cNvPr>
          <p:cNvSpPr>
            <a:spLocks noGrp="1"/>
          </p:cNvSpPr>
          <p:nvPr>
            <p:ph idx="1"/>
          </p:nvPr>
        </p:nvSpPr>
        <p:spPr>
          <a:xfrm>
            <a:off x="6090574" y="2070100"/>
            <a:ext cx="5555326" cy="3990871"/>
          </a:xfrm>
        </p:spPr>
        <p:txBody>
          <a:bodyPr anchor="ctr">
            <a:normAutofit/>
          </a:bodyPr>
          <a:lstStyle/>
          <a:p>
            <a:r>
              <a:rPr lang="en-US" sz="1800" dirty="0">
                <a:solidFill>
                  <a:srgbClr val="000000"/>
                </a:solidFill>
              </a:rPr>
              <a:t>Pick 1 pillar of wellness that you would like to improve upon.</a:t>
            </a:r>
            <a:endParaRPr lang="en-US" sz="1800" b="0" dirty="0">
              <a:solidFill>
                <a:srgbClr val="000000"/>
              </a:solidFill>
              <a:effectLst/>
            </a:endParaRPr>
          </a:p>
          <a:p>
            <a:pPr lvl="1"/>
            <a:r>
              <a:rPr lang="en-US" sz="1800" dirty="0">
                <a:solidFill>
                  <a:srgbClr val="000000"/>
                </a:solidFill>
              </a:rPr>
              <a:t>What do you want that specific area to look like?</a:t>
            </a:r>
            <a:endParaRPr lang="en-US" sz="1800" b="0" dirty="0">
              <a:solidFill>
                <a:srgbClr val="000000"/>
              </a:solidFill>
              <a:effectLst/>
            </a:endParaRPr>
          </a:p>
          <a:p>
            <a:pPr lvl="1"/>
            <a:r>
              <a:rPr lang="en-US" sz="1800" dirty="0">
                <a:solidFill>
                  <a:srgbClr val="000000"/>
                </a:solidFill>
              </a:rPr>
              <a:t>Why do you want to achieve this goal? </a:t>
            </a:r>
            <a:endParaRPr lang="en-US" sz="1800" b="0" dirty="0">
              <a:solidFill>
                <a:srgbClr val="000000"/>
              </a:solidFill>
              <a:effectLst/>
            </a:endParaRPr>
          </a:p>
          <a:p>
            <a:pPr lvl="1"/>
            <a:r>
              <a:rPr lang="en-US" sz="1800" dirty="0">
                <a:solidFill>
                  <a:srgbClr val="000000"/>
                </a:solidFill>
              </a:rPr>
              <a:t>How do you want to feel by achieving this? </a:t>
            </a:r>
            <a:endParaRPr lang="en-US" sz="1800" b="0" dirty="0">
              <a:solidFill>
                <a:srgbClr val="000000"/>
              </a:solidFill>
              <a:effectLst/>
            </a:endParaRPr>
          </a:p>
          <a:p>
            <a:pPr lvl="1"/>
            <a:r>
              <a:rPr lang="en-US" sz="1800" dirty="0">
                <a:solidFill>
                  <a:srgbClr val="000000"/>
                </a:solidFill>
              </a:rPr>
              <a:t>How will you reward yourself in a healthy way when you achieve this? </a:t>
            </a:r>
            <a:endParaRPr lang="en-US" sz="1800" b="0" dirty="0">
              <a:solidFill>
                <a:srgbClr val="000000"/>
              </a:solidFill>
              <a:effectLst/>
            </a:endParaRPr>
          </a:p>
          <a:p>
            <a:r>
              <a:rPr lang="en-US" sz="1800" dirty="0">
                <a:solidFill>
                  <a:srgbClr val="000000"/>
                </a:solidFill>
              </a:rPr>
              <a:t>Develop SMART goal(s) related to this area.  </a:t>
            </a:r>
            <a:endParaRPr lang="en-US" sz="1800" b="0" dirty="0">
              <a:solidFill>
                <a:srgbClr val="000000"/>
              </a:solidFill>
              <a:effectLst/>
            </a:endParaRPr>
          </a:p>
          <a:p>
            <a:pPr lvl="1"/>
            <a:r>
              <a:rPr lang="en-US" sz="1800" dirty="0">
                <a:solidFill>
                  <a:srgbClr val="000000"/>
                </a:solidFill>
              </a:rPr>
              <a:t>SMART=specific, </a:t>
            </a:r>
            <a:r>
              <a:rPr lang="en-US" sz="1800" dirty="0" err="1">
                <a:solidFill>
                  <a:srgbClr val="000000"/>
                </a:solidFill>
              </a:rPr>
              <a:t>measureable</a:t>
            </a:r>
            <a:r>
              <a:rPr lang="en-US" sz="1800" dirty="0">
                <a:solidFill>
                  <a:srgbClr val="000000"/>
                </a:solidFill>
              </a:rPr>
              <a:t>, achievable, relevant, time-based) </a:t>
            </a:r>
            <a:endParaRPr lang="en-US" sz="1800" b="0" dirty="0">
              <a:solidFill>
                <a:srgbClr val="000000"/>
              </a:solidFill>
              <a:effectLst/>
            </a:endParaRPr>
          </a:p>
        </p:txBody>
      </p:sp>
      <p:sp>
        <p:nvSpPr>
          <p:cNvPr id="4" name="Footer Placeholder 3">
            <a:extLst>
              <a:ext uri="{FF2B5EF4-FFF2-40B4-BE49-F238E27FC236}">
                <a16:creationId xmlns:a16="http://schemas.microsoft.com/office/drawing/2014/main" id="{22297E8F-EFAF-4C08-987E-8A7AEEB8D3F6}"/>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www.DrPaige.com - drpaige@drpaige.com - @drpaigedo</a:t>
            </a:r>
          </a:p>
        </p:txBody>
      </p:sp>
    </p:spTree>
    <p:extLst>
      <p:ext uri="{BB962C8B-B14F-4D97-AF65-F5344CB8AC3E}">
        <p14:creationId xmlns:p14="http://schemas.microsoft.com/office/powerpoint/2010/main" val="1010616212"/>
      </p:ext>
    </p:extLst>
  </p:cSld>
  <p:clrMapOvr>
    <a:masterClrMapping/>
  </p:clrMapOvr>
  <mc:AlternateContent xmlns:mc="http://schemas.openxmlformats.org/markup-compatibility/2006" xmlns:p14="http://schemas.microsoft.com/office/powerpoint/2010/main">
    <mc:Choice Requires="p14">
      <p:transition spd="slow" p14:dur="2000" advTm="247808"/>
    </mc:Choice>
    <mc:Fallback xmlns="">
      <p:transition spd="slow" advTm="247808"/>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plant&#10;&#10;Description automatically generated">
            <a:extLst>
              <a:ext uri="{FF2B5EF4-FFF2-40B4-BE49-F238E27FC236}">
                <a16:creationId xmlns:a16="http://schemas.microsoft.com/office/drawing/2014/main" id="{AEC959B4-7989-4573-80B2-7C01C26E0F68}"/>
              </a:ext>
            </a:extLst>
          </p:cNvPr>
          <p:cNvPicPr>
            <a:picLocks noChangeAspect="1"/>
          </p:cNvPicPr>
          <p:nvPr/>
        </p:nvPicPr>
        <p:blipFill rotWithShape="1">
          <a:blip r:embed="rId3"/>
          <a:srcRect l="13864" r="32497" b="-2"/>
          <a:stretch/>
        </p:blipFill>
        <p:spPr>
          <a:xfrm>
            <a:off x="-1" y="3725"/>
            <a:ext cx="5504917" cy="6850548"/>
          </a:xfrm>
          <a:prstGeom prst="rect">
            <a:avLst/>
          </a:prstGeom>
        </p:spPr>
      </p:pic>
      <p:pic>
        <p:nvPicPr>
          <p:cNvPr id="10" name="Picture 9">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EEA4DD-F53F-43E7-A8C2-337E7E8720B3}"/>
              </a:ext>
            </a:extLst>
          </p:cNvPr>
          <p:cNvSpPr>
            <a:spLocks noGrp="1"/>
          </p:cNvSpPr>
          <p:nvPr>
            <p:ph type="title"/>
          </p:nvPr>
        </p:nvSpPr>
        <p:spPr>
          <a:xfrm>
            <a:off x="6094105" y="802955"/>
            <a:ext cx="4977976" cy="1454051"/>
          </a:xfrm>
        </p:spPr>
        <p:txBody>
          <a:bodyPr>
            <a:normAutofit/>
          </a:bodyPr>
          <a:lstStyle/>
          <a:p>
            <a:r>
              <a:rPr lang="en-US">
                <a:solidFill>
                  <a:srgbClr val="000000"/>
                </a:solidFill>
              </a:rPr>
              <a:t>Self-care Plan</a:t>
            </a:r>
          </a:p>
        </p:txBody>
      </p:sp>
      <p:sp>
        <p:nvSpPr>
          <p:cNvPr id="3" name="Content Placeholder 2">
            <a:extLst>
              <a:ext uri="{FF2B5EF4-FFF2-40B4-BE49-F238E27FC236}">
                <a16:creationId xmlns:a16="http://schemas.microsoft.com/office/drawing/2014/main" id="{B09B1B26-282F-49CE-83D3-273BA2069EF7}"/>
              </a:ext>
            </a:extLst>
          </p:cNvPr>
          <p:cNvSpPr>
            <a:spLocks noGrp="1"/>
          </p:cNvSpPr>
          <p:nvPr>
            <p:ph idx="1"/>
          </p:nvPr>
        </p:nvSpPr>
        <p:spPr>
          <a:xfrm>
            <a:off x="5778500" y="1930400"/>
            <a:ext cx="5930900" cy="4130571"/>
          </a:xfrm>
        </p:spPr>
        <p:txBody>
          <a:bodyPr anchor="ctr">
            <a:noAutofit/>
          </a:bodyPr>
          <a:lstStyle/>
          <a:p>
            <a:r>
              <a:rPr lang="en-US" sz="1800" dirty="0">
                <a:solidFill>
                  <a:srgbClr val="000000"/>
                </a:solidFill>
              </a:rPr>
              <a:t>In order to achieve your goal(s) within the chosen time period: </a:t>
            </a:r>
            <a:endParaRPr lang="en-US" sz="1800" b="0" dirty="0">
              <a:solidFill>
                <a:srgbClr val="000000"/>
              </a:solidFill>
              <a:effectLst/>
            </a:endParaRPr>
          </a:p>
          <a:p>
            <a:pPr lvl="1"/>
            <a:r>
              <a:rPr lang="en-US" sz="1800" dirty="0">
                <a:solidFill>
                  <a:srgbClr val="000000"/>
                </a:solidFill>
              </a:rPr>
              <a:t>Identify practices to start  </a:t>
            </a:r>
            <a:endParaRPr lang="en-US" sz="1800" b="0" dirty="0">
              <a:solidFill>
                <a:srgbClr val="000000"/>
              </a:solidFill>
              <a:effectLst/>
            </a:endParaRPr>
          </a:p>
          <a:p>
            <a:pPr lvl="1"/>
            <a:r>
              <a:rPr lang="en-US" sz="1800" dirty="0">
                <a:solidFill>
                  <a:srgbClr val="000000"/>
                </a:solidFill>
              </a:rPr>
              <a:t>Identify practices to stop (or do less of) </a:t>
            </a:r>
            <a:endParaRPr lang="en-US" sz="1800" b="0" dirty="0">
              <a:solidFill>
                <a:srgbClr val="000000"/>
              </a:solidFill>
              <a:effectLst/>
            </a:endParaRPr>
          </a:p>
          <a:p>
            <a:pPr lvl="1"/>
            <a:r>
              <a:rPr lang="en-US" sz="1800" dirty="0">
                <a:solidFill>
                  <a:srgbClr val="000000"/>
                </a:solidFill>
              </a:rPr>
              <a:t>Identify barrier(s) and strategies to overcome these barriers </a:t>
            </a:r>
            <a:endParaRPr lang="en-US" sz="1800" b="0" dirty="0">
              <a:solidFill>
                <a:srgbClr val="000000"/>
              </a:solidFill>
              <a:effectLst/>
            </a:endParaRPr>
          </a:p>
          <a:p>
            <a:pPr lvl="1"/>
            <a:r>
              <a:rPr lang="en-US" sz="1800" dirty="0">
                <a:solidFill>
                  <a:srgbClr val="000000"/>
                </a:solidFill>
              </a:rPr>
              <a:t>Identify resources/support that you need (e.g.-time, money, skill, discipline, accountability partner)</a:t>
            </a:r>
            <a:endParaRPr lang="en-US" sz="1800" b="0" dirty="0">
              <a:solidFill>
                <a:srgbClr val="000000"/>
              </a:solidFill>
              <a:effectLst/>
            </a:endParaRPr>
          </a:p>
          <a:p>
            <a:r>
              <a:rPr lang="en-US" sz="1800" dirty="0">
                <a:solidFill>
                  <a:srgbClr val="000000"/>
                </a:solidFill>
              </a:rPr>
              <a:t>Consider also making notes on current healthy habits that you intend to continue in the other areas. While it’s important to only tackle one habit at a time to increase chances of success, it’s also key to not sacrifice other areas that you desire to continue healthy habits within. </a:t>
            </a:r>
            <a:endParaRPr lang="en-US" sz="1800" b="0" dirty="0">
              <a:solidFill>
                <a:srgbClr val="000000"/>
              </a:solidFill>
              <a:effectLst/>
            </a:endParaRPr>
          </a:p>
        </p:txBody>
      </p:sp>
      <p:sp>
        <p:nvSpPr>
          <p:cNvPr id="4" name="Footer Placeholder 3">
            <a:extLst>
              <a:ext uri="{FF2B5EF4-FFF2-40B4-BE49-F238E27FC236}">
                <a16:creationId xmlns:a16="http://schemas.microsoft.com/office/drawing/2014/main" id="{22297E8F-EFAF-4C08-987E-8A7AEEB8D3F6}"/>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www.DrPaige.com - drpaige@drpaige.com - @drpaigedo</a:t>
            </a:r>
          </a:p>
        </p:txBody>
      </p:sp>
    </p:spTree>
    <p:extLst>
      <p:ext uri="{BB962C8B-B14F-4D97-AF65-F5344CB8AC3E}">
        <p14:creationId xmlns:p14="http://schemas.microsoft.com/office/powerpoint/2010/main" val="2346753267"/>
      </p:ext>
    </p:extLst>
  </p:cSld>
  <p:clrMapOvr>
    <a:masterClrMapping/>
  </p:clrMapOvr>
  <mc:AlternateContent xmlns:mc="http://schemas.openxmlformats.org/markup-compatibility/2006" xmlns:p14="http://schemas.microsoft.com/office/powerpoint/2010/main">
    <mc:Choice Requires="p14">
      <p:transition spd="slow" p14:dur="2000" advTm="236967"/>
    </mc:Choice>
    <mc:Fallback xmlns="">
      <p:transition spd="slow" advTm="23696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FEEC5-977F-411F-94E2-4FF01FEC9F9B}"/>
              </a:ext>
            </a:extLst>
          </p:cNvPr>
          <p:cNvSpPr>
            <a:spLocks noGrp="1"/>
          </p:cNvSpPr>
          <p:nvPr>
            <p:ph type="title"/>
          </p:nvPr>
        </p:nvSpPr>
        <p:spPr>
          <a:xfrm>
            <a:off x="1179576" y="822960"/>
            <a:ext cx="9829800" cy="1325880"/>
          </a:xfrm>
        </p:spPr>
        <p:txBody>
          <a:bodyPr>
            <a:normAutofit/>
          </a:bodyPr>
          <a:lstStyle/>
          <a:p>
            <a:pPr algn="ctr"/>
            <a:r>
              <a:rPr lang="en-US" sz="4000" b="1" dirty="0">
                <a:solidFill>
                  <a:srgbClr val="FFFFFF"/>
                </a:solidFill>
              </a:rPr>
              <a:t>Professional Care - Prevention and Treatment </a:t>
            </a:r>
            <a:endParaRPr lang="en-US" sz="4000" dirty="0">
              <a:solidFill>
                <a:srgbClr val="FFFFFF"/>
              </a:solidFill>
            </a:endParaRPr>
          </a:p>
        </p:txBody>
      </p:sp>
      <p:sp>
        <p:nvSpPr>
          <p:cNvPr id="4" name="Footer Placeholder 3">
            <a:extLst>
              <a:ext uri="{FF2B5EF4-FFF2-40B4-BE49-F238E27FC236}">
                <a16:creationId xmlns:a16="http://schemas.microsoft.com/office/drawing/2014/main" id="{7E0A5E5E-4090-4FC0-87A7-2FFCAA2DED7F}"/>
              </a:ext>
            </a:extLst>
          </p:cNvPr>
          <p:cNvSpPr>
            <a:spLocks noGrp="1"/>
          </p:cNvSpPr>
          <p:nvPr>
            <p:ph type="ftr" sz="quarter" idx="11"/>
          </p:nvPr>
        </p:nvSpPr>
        <p:spPr>
          <a:xfrm>
            <a:off x="3581400" y="6223702"/>
            <a:ext cx="5029200" cy="314067"/>
          </a:xfrm>
        </p:spPr>
        <p:txBody>
          <a:bodyPr>
            <a:normAutofit/>
          </a:bodyPr>
          <a:lstStyle/>
          <a:p>
            <a:pPr>
              <a:spcAft>
                <a:spcPts val="600"/>
              </a:spcAft>
            </a:pPr>
            <a:r>
              <a:rPr lang="en-US" sz="1100" dirty="0">
                <a:solidFill>
                  <a:srgbClr val="898989"/>
                </a:solidFill>
              </a:rPr>
              <a:t>www.DrPaige.com - drpaige@drpaige.com - @drpaigedo</a:t>
            </a:r>
          </a:p>
        </p:txBody>
      </p:sp>
      <p:graphicFrame>
        <p:nvGraphicFramePr>
          <p:cNvPr id="12" name="Table 9">
            <a:extLst>
              <a:ext uri="{FF2B5EF4-FFF2-40B4-BE49-F238E27FC236}">
                <a16:creationId xmlns:a16="http://schemas.microsoft.com/office/drawing/2014/main" id="{7E0C8E7B-82EF-4E9D-8170-B63657797EFE}"/>
              </a:ext>
            </a:extLst>
          </p:cNvPr>
          <p:cNvGraphicFramePr>
            <a:graphicFrameLocks/>
          </p:cNvGraphicFramePr>
          <p:nvPr>
            <p:extLst>
              <p:ext uri="{D42A27DB-BD31-4B8C-83A1-F6EECF244321}">
                <p14:modId xmlns:p14="http://schemas.microsoft.com/office/powerpoint/2010/main" val="1031001860"/>
              </p:ext>
            </p:extLst>
          </p:nvPr>
        </p:nvGraphicFramePr>
        <p:xfrm>
          <a:off x="2441938" y="2764672"/>
          <a:ext cx="7305076" cy="3438156"/>
        </p:xfrm>
        <a:graphic>
          <a:graphicData uri="http://schemas.openxmlformats.org/drawingml/2006/table">
            <a:tbl>
              <a:tblPr firstRow="1" bandRow="1">
                <a:tableStyleId>{3B4B98B0-60AC-42C2-AFA5-B58CD77FA1E5}</a:tableStyleId>
              </a:tblPr>
              <a:tblGrid>
                <a:gridCol w="4476982">
                  <a:extLst>
                    <a:ext uri="{9D8B030D-6E8A-4147-A177-3AD203B41FA5}">
                      <a16:colId xmlns:a16="http://schemas.microsoft.com/office/drawing/2014/main" val="279788065"/>
                    </a:ext>
                  </a:extLst>
                </a:gridCol>
                <a:gridCol w="2828094">
                  <a:extLst>
                    <a:ext uri="{9D8B030D-6E8A-4147-A177-3AD203B41FA5}">
                      <a16:colId xmlns:a16="http://schemas.microsoft.com/office/drawing/2014/main" val="1788752743"/>
                    </a:ext>
                  </a:extLst>
                </a:gridCol>
              </a:tblGrid>
              <a:tr h="332307">
                <a:tc>
                  <a:txBody>
                    <a:bodyPr/>
                    <a:lstStyle/>
                    <a:p>
                      <a:pPr algn="ctr"/>
                      <a:r>
                        <a:rPr lang="en-US" sz="1900" dirty="0"/>
                        <a:t>Pillar</a:t>
                      </a:r>
                    </a:p>
                  </a:txBody>
                  <a:tcPr marL="75524" marR="75524" marT="37762" marB="37762"/>
                </a:tc>
                <a:tc>
                  <a:txBody>
                    <a:bodyPr/>
                    <a:lstStyle/>
                    <a:p>
                      <a:pPr algn="ctr"/>
                      <a:r>
                        <a:rPr lang="en-US" sz="1900" dirty="0"/>
                        <a:t>Intervention</a:t>
                      </a:r>
                    </a:p>
                  </a:txBody>
                  <a:tcPr marL="75524" marR="75524" marT="37762" marB="37762"/>
                </a:tc>
                <a:extLst>
                  <a:ext uri="{0D108BD9-81ED-4DB2-BD59-A6C34878D82A}">
                    <a16:rowId xmlns:a16="http://schemas.microsoft.com/office/drawing/2014/main" val="4011891795"/>
                  </a:ext>
                </a:extLst>
              </a:tr>
              <a:tr h="332307">
                <a:tc>
                  <a:txBody>
                    <a:bodyPr/>
                    <a:lstStyle/>
                    <a:p>
                      <a:r>
                        <a:rPr lang="en-US" sz="1800" dirty="0"/>
                        <a:t>Mind – Intellectual </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495933100"/>
                  </a:ext>
                </a:extLst>
              </a:tr>
              <a:tr h="332307">
                <a:tc>
                  <a:txBody>
                    <a:bodyPr/>
                    <a:lstStyle/>
                    <a:p>
                      <a:r>
                        <a:rPr lang="en-US" sz="1800" dirty="0"/>
                        <a:t>Mind – Spiritual</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93272737"/>
                  </a:ext>
                </a:extLst>
              </a:tr>
              <a:tr h="332307">
                <a:tc>
                  <a:txBody>
                    <a:bodyPr/>
                    <a:lstStyle/>
                    <a:p>
                      <a:r>
                        <a:rPr lang="en-US" sz="1800" dirty="0"/>
                        <a:t>Mind – Emotional</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356275198"/>
                  </a:ext>
                </a:extLst>
              </a:tr>
              <a:tr h="332307">
                <a:tc>
                  <a:txBody>
                    <a:bodyPr/>
                    <a:lstStyle/>
                    <a:p>
                      <a:r>
                        <a:rPr lang="en-US" sz="1800" dirty="0"/>
                        <a:t>Biochemistry – Nutrition</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414387252"/>
                  </a:ext>
                </a:extLst>
              </a:tr>
              <a:tr h="558880">
                <a:tc>
                  <a:txBody>
                    <a:bodyPr/>
                    <a:lstStyle/>
                    <a:p>
                      <a:r>
                        <a:rPr lang="en-US" sz="1800" dirty="0"/>
                        <a:t>Structure – Strength, flexibility, stamina, activity, esthetics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69876023"/>
                  </a:ext>
                </a:extLst>
              </a:tr>
              <a:tr h="332307">
                <a:tc>
                  <a:txBody>
                    <a:bodyPr/>
                    <a:lstStyle/>
                    <a:p>
                      <a:r>
                        <a:rPr lang="en-US" sz="1800" dirty="0"/>
                        <a:t>Relationships, Support systems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5996972"/>
                  </a:ext>
                </a:extLst>
              </a:tr>
              <a:tr h="332307">
                <a:tc>
                  <a:txBody>
                    <a:bodyPr/>
                    <a:lstStyle/>
                    <a:p>
                      <a:r>
                        <a:rPr lang="en-US" sz="1800" dirty="0"/>
                        <a:t>Socioeconomic Resources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23860067"/>
                  </a:ext>
                </a:extLst>
              </a:tr>
              <a:tr h="332307">
                <a:tc>
                  <a:txBody>
                    <a:bodyPr/>
                    <a:lstStyle/>
                    <a:p>
                      <a:r>
                        <a:rPr lang="en-US" sz="1800" dirty="0"/>
                        <a:t>Physical Environment</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621751050"/>
                  </a:ext>
                </a:extLst>
              </a:tr>
            </a:tbl>
          </a:graphicData>
        </a:graphic>
      </p:graphicFrame>
    </p:spTree>
    <p:extLst>
      <p:ext uri="{BB962C8B-B14F-4D97-AF65-F5344CB8AC3E}">
        <p14:creationId xmlns:p14="http://schemas.microsoft.com/office/powerpoint/2010/main" val="403354537"/>
      </p:ext>
    </p:extLst>
  </p:cSld>
  <p:clrMapOvr>
    <a:masterClrMapping/>
  </p:clrMapOvr>
  <mc:AlternateContent xmlns:mc="http://schemas.openxmlformats.org/markup-compatibility/2006" xmlns:p14="http://schemas.microsoft.com/office/powerpoint/2010/main">
    <mc:Choice Requires="p14">
      <p:transition spd="slow" p14:dur="2000" advTm="74911"/>
    </mc:Choice>
    <mc:Fallback xmlns="">
      <p:transition spd="slow" advTm="7491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FEEC5-977F-411F-94E2-4FF01FEC9F9B}"/>
              </a:ext>
            </a:extLst>
          </p:cNvPr>
          <p:cNvSpPr>
            <a:spLocks noGrp="1"/>
          </p:cNvSpPr>
          <p:nvPr>
            <p:ph type="title"/>
          </p:nvPr>
        </p:nvSpPr>
        <p:spPr>
          <a:xfrm>
            <a:off x="1179576" y="822960"/>
            <a:ext cx="9829800" cy="1325880"/>
          </a:xfrm>
        </p:spPr>
        <p:txBody>
          <a:bodyPr>
            <a:normAutofit/>
          </a:bodyPr>
          <a:lstStyle/>
          <a:p>
            <a:pPr algn="ctr"/>
            <a:r>
              <a:rPr lang="en-US" sz="4000" b="1" dirty="0">
                <a:solidFill>
                  <a:srgbClr val="FFFFFF"/>
                </a:solidFill>
              </a:rPr>
              <a:t>Who’s on Your Wellness Team?</a:t>
            </a:r>
            <a:endParaRPr lang="en-US" sz="4000" dirty="0">
              <a:solidFill>
                <a:srgbClr val="FFFFFF"/>
              </a:solidFill>
            </a:endParaRPr>
          </a:p>
        </p:txBody>
      </p:sp>
      <p:sp>
        <p:nvSpPr>
          <p:cNvPr id="4" name="Footer Placeholder 3">
            <a:extLst>
              <a:ext uri="{FF2B5EF4-FFF2-40B4-BE49-F238E27FC236}">
                <a16:creationId xmlns:a16="http://schemas.microsoft.com/office/drawing/2014/main" id="{7E0A5E5E-4090-4FC0-87A7-2FFCAA2DED7F}"/>
              </a:ext>
            </a:extLst>
          </p:cNvPr>
          <p:cNvSpPr>
            <a:spLocks noGrp="1"/>
          </p:cNvSpPr>
          <p:nvPr>
            <p:ph type="ftr" sz="quarter" idx="11"/>
          </p:nvPr>
        </p:nvSpPr>
        <p:spPr>
          <a:xfrm>
            <a:off x="3581400" y="6223702"/>
            <a:ext cx="5029200" cy="314067"/>
          </a:xfrm>
        </p:spPr>
        <p:txBody>
          <a:bodyPr>
            <a:normAutofit/>
          </a:bodyPr>
          <a:lstStyle/>
          <a:p>
            <a:pPr>
              <a:spcAft>
                <a:spcPts val="600"/>
              </a:spcAft>
            </a:pPr>
            <a:r>
              <a:rPr lang="en-US" sz="1100" dirty="0">
                <a:solidFill>
                  <a:srgbClr val="898989"/>
                </a:solidFill>
              </a:rPr>
              <a:t>www.DrPaige.com - drpaige@drpaige.com - @drpaigedo</a:t>
            </a:r>
          </a:p>
        </p:txBody>
      </p:sp>
      <p:graphicFrame>
        <p:nvGraphicFramePr>
          <p:cNvPr id="12" name="Table 9">
            <a:extLst>
              <a:ext uri="{FF2B5EF4-FFF2-40B4-BE49-F238E27FC236}">
                <a16:creationId xmlns:a16="http://schemas.microsoft.com/office/drawing/2014/main" id="{7E0C8E7B-82EF-4E9D-8170-B63657797EFE}"/>
              </a:ext>
            </a:extLst>
          </p:cNvPr>
          <p:cNvGraphicFramePr>
            <a:graphicFrameLocks/>
          </p:cNvGraphicFramePr>
          <p:nvPr>
            <p:extLst>
              <p:ext uri="{D42A27DB-BD31-4B8C-83A1-F6EECF244321}">
                <p14:modId xmlns:p14="http://schemas.microsoft.com/office/powerpoint/2010/main" val="1617097135"/>
              </p:ext>
            </p:extLst>
          </p:nvPr>
        </p:nvGraphicFramePr>
        <p:xfrm>
          <a:off x="2441938" y="2576510"/>
          <a:ext cx="7305076" cy="3647192"/>
        </p:xfrm>
        <a:graphic>
          <a:graphicData uri="http://schemas.openxmlformats.org/drawingml/2006/table">
            <a:tbl>
              <a:tblPr firstRow="1" bandRow="1">
                <a:tableStyleId>{3B4B98B0-60AC-42C2-AFA5-B58CD77FA1E5}</a:tableStyleId>
              </a:tblPr>
              <a:tblGrid>
                <a:gridCol w="6560394">
                  <a:extLst>
                    <a:ext uri="{9D8B030D-6E8A-4147-A177-3AD203B41FA5}">
                      <a16:colId xmlns:a16="http://schemas.microsoft.com/office/drawing/2014/main" val="279788065"/>
                    </a:ext>
                  </a:extLst>
                </a:gridCol>
                <a:gridCol w="744682">
                  <a:extLst>
                    <a:ext uri="{9D8B030D-6E8A-4147-A177-3AD203B41FA5}">
                      <a16:colId xmlns:a16="http://schemas.microsoft.com/office/drawing/2014/main" val="1788752743"/>
                    </a:ext>
                  </a:extLst>
                </a:gridCol>
              </a:tblGrid>
              <a:tr h="332307">
                <a:tc>
                  <a:txBody>
                    <a:bodyPr/>
                    <a:lstStyle/>
                    <a:p>
                      <a:pPr algn="ctr"/>
                      <a:r>
                        <a:rPr lang="en-US" sz="1900" dirty="0"/>
                        <a:t>Professionals, Mentors, Educational Resources</a:t>
                      </a:r>
                    </a:p>
                  </a:txBody>
                  <a:tcPr marL="75524" marR="75524" marT="37762" marB="37762"/>
                </a:tc>
                <a:tc>
                  <a:txBody>
                    <a:bodyPr/>
                    <a:lstStyle/>
                    <a:p>
                      <a:pPr algn="ctr"/>
                      <a:endParaRPr lang="en-US" sz="1900" dirty="0"/>
                    </a:p>
                  </a:txBody>
                  <a:tcPr marL="75524" marR="75524" marT="37762" marB="37762"/>
                </a:tc>
                <a:extLst>
                  <a:ext uri="{0D108BD9-81ED-4DB2-BD59-A6C34878D82A}">
                    <a16:rowId xmlns:a16="http://schemas.microsoft.com/office/drawing/2014/main" val="4011891795"/>
                  </a:ext>
                </a:extLst>
              </a:tr>
              <a:tr h="332307">
                <a:tc>
                  <a:txBody>
                    <a:bodyPr/>
                    <a:lstStyle/>
                    <a:p>
                      <a:r>
                        <a:rPr lang="en-US" sz="1800" dirty="0"/>
                        <a:t>Mind – Intellectual – Books, podcasts on time management, focus, PCP, coaching, accountability partners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495933100"/>
                  </a:ext>
                </a:extLst>
              </a:tr>
              <a:tr h="332307">
                <a:tc>
                  <a:txBody>
                    <a:bodyPr/>
                    <a:lstStyle/>
                    <a:p>
                      <a:r>
                        <a:rPr lang="en-US" sz="1800" dirty="0"/>
                        <a:t>Mind – Spiritual – Spiritual leaders, books, podcasts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93272737"/>
                  </a:ext>
                </a:extLst>
              </a:tr>
              <a:tr h="332307">
                <a:tc>
                  <a:txBody>
                    <a:bodyPr/>
                    <a:lstStyle/>
                    <a:p>
                      <a:r>
                        <a:rPr lang="en-US" sz="1800" dirty="0"/>
                        <a:t>Mind – Emotional – Counselors, physician health programs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356275198"/>
                  </a:ext>
                </a:extLst>
              </a:tr>
              <a:tr h="332307">
                <a:tc>
                  <a:txBody>
                    <a:bodyPr/>
                    <a:lstStyle/>
                    <a:p>
                      <a:r>
                        <a:rPr lang="en-US" sz="1800" dirty="0"/>
                        <a:t>Biochemistry – Nutrition – Health coach, PCP, accountability groups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2414387252"/>
                  </a:ext>
                </a:extLst>
              </a:tr>
              <a:tr h="558880">
                <a:tc>
                  <a:txBody>
                    <a:bodyPr/>
                    <a:lstStyle/>
                    <a:p>
                      <a:r>
                        <a:rPr lang="en-US" sz="1800" dirty="0"/>
                        <a:t>Structure – Physical Fitness – Health coach, trainers, home programs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69876023"/>
                  </a:ext>
                </a:extLst>
              </a:tr>
              <a:tr h="332307">
                <a:tc>
                  <a:txBody>
                    <a:bodyPr/>
                    <a:lstStyle/>
                    <a:p>
                      <a:r>
                        <a:rPr lang="en-US" sz="1800" dirty="0"/>
                        <a:t>Relationships, Support systems – Counselors, books, mentors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85996972"/>
                  </a:ext>
                </a:extLst>
              </a:tr>
              <a:tr h="332307">
                <a:tc>
                  <a:txBody>
                    <a:bodyPr/>
                    <a:lstStyle/>
                    <a:p>
                      <a:r>
                        <a:rPr lang="en-US" sz="1800" dirty="0"/>
                        <a:t>Socioeconomic Resources – Financial advisers, accountant, </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923860067"/>
                  </a:ext>
                </a:extLst>
              </a:tr>
              <a:tr h="332307">
                <a:tc>
                  <a:txBody>
                    <a:bodyPr/>
                    <a:lstStyle/>
                    <a:p>
                      <a:r>
                        <a:rPr lang="en-US" sz="1800" dirty="0"/>
                        <a:t>Physical Environment – Assistants,  cleaning services, books</a:t>
                      </a:r>
                    </a:p>
                  </a:txBody>
                  <a:tcPr marL="75524" marR="75524" marT="37762" marB="37762"/>
                </a:tc>
                <a:tc>
                  <a:txBody>
                    <a:bodyPr/>
                    <a:lstStyle/>
                    <a:p>
                      <a:endParaRPr lang="en-US" sz="1500" dirty="0"/>
                    </a:p>
                  </a:txBody>
                  <a:tcPr marL="75524" marR="75524" marT="37762" marB="37762"/>
                </a:tc>
                <a:extLst>
                  <a:ext uri="{0D108BD9-81ED-4DB2-BD59-A6C34878D82A}">
                    <a16:rowId xmlns:a16="http://schemas.microsoft.com/office/drawing/2014/main" val="1621751050"/>
                  </a:ext>
                </a:extLst>
              </a:tr>
            </a:tbl>
          </a:graphicData>
        </a:graphic>
      </p:graphicFrame>
    </p:spTree>
    <p:extLst>
      <p:ext uri="{BB962C8B-B14F-4D97-AF65-F5344CB8AC3E}">
        <p14:creationId xmlns:p14="http://schemas.microsoft.com/office/powerpoint/2010/main" val="1679662893"/>
      </p:ext>
    </p:extLst>
  </p:cSld>
  <p:clrMapOvr>
    <a:masterClrMapping/>
  </p:clrMapOvr>
  <mc:AlternateContent xmlns:mc="http://schemas.openxmlformats.org/markup-compatibility/2006" xmlns:p14="http://schemas.microsoft.com/office/powerpoint/2010/main">
    <mc:Choice Requires="p14">
      <p:transition spd="slow" p14:dur="2000" advTm="163667"/>
    </mc:Choice>
    <mc:Fallback xmlns="">
      <p:transition spd="slow" advTm="163667"/>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3043403" y="1422400"/>
            <a:ext cx="6105194" cy="1033068"/>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Fight the Fight</a:t>
            </a:r>
          </a:p>
        </p:txBody>
      </p:sp>
      <p:sp>
        <p:nvSpPr>
          <p:cNvPr id="3" name="Content Placeholder 2">
            <a:extLst>
              <a:ext uri="{FF2B5EF4-FFF2-40B4-BE49-F238E27FC236}">
                <a16:creationId xmlns:a16="http://schemas.microsoft.com/office/drawing/2014/main" id="{62052DBB-4520-4309-9654-95DA64BB7DC6}"/>
              </a:ext>
            </a:extLst>
          </p:cNvPr>
          <p:cNvSpPr>
            <a:spLocks noGrp="1"/>
          </p:cNvSpPr>
          <p:nvPr>
            <p:ph idx="1"/>
          </p:nvPr>
        </p:nvSpPr>
        <p:spPr>
          <a:xfrm>
            <a:off x="3043403" y="2844800"/>
            <a:ext cx="6105194" cy="2312047"/>
          </a:xfrm>
        </p:spPr>
        <p:txBody>
          <a:bodyPr vert="horz" lIns="91440" tIns="45720" rIns="91440" bIns="45720" rtlCol="0">
            <a:normAutofit fontScale="92500" lnSpcReduction="10000"/>
          </a:bodyPr>
          <a:lstStyle/>
          <a:p>
            <a:pPr marL="0" indent="0" algn="ctr">
              <a:buNone/>
            </a:pPr>
            <a:r>
              <a:rPr lang="en-US" sz="3500" dirty="0">
                <a:solidFill>
                  <a:schemeClr val="bg1"/>
                </a:solidFill>
              </a:rPr>
              <a:t>Ohio Physician Wellness Coalition</a:t>
            </a:r>
            <a:endParaRPr lang="en-US" sz="3500" dirty="0">
              <a:solidFill>
                <a:schemeClr val="bg1"/>
              </a:solidFill>
              <a:hlinkClick r:id="rId4">
                <a:extLst>
                  <a:ext uri="{A12FA001-AC4F-418D-AE19-62706E023703}">
                    <ahyp:hlinkClr xmlns:ahyp="http://schemas.microsoft.com/office/drawing/2018/hyperlinkcolor" val="tx"/>
                  </a:ext>
                </a:extLst>
              </a:hlinkClick>
            </a:endParaRPr>
          </a:p>
          <a:p>
            <a:pPr marL="0" indent="0" algn="ctr">
              <a:buNone/>
            </a:pPr>
            <a:r>
              <a:rPr lang="en-US" sz="2400" dirty="0">
                <a:solidFill>
                  <a:srgbClr val="0563C1"/>
                </a:solidFill>
                <a:hlinkClick r:id="rId4">
                  <a:extLst>
                    <a:ext uri="{A12FA001-AC4F-418D-AE19-62706E023703}">
                      <ahyp:hlinkClr xmlns:ahyp="http://schemas.microsoft.com/office/drawing/2018/hyperlinkcolor" val="tx"/>
                    </a:ext>
                  </a:extLst>
                </a:hlinkClick>
              </a:rPr>
              <a:t>https://www.ohiophysicianwellness.org/</a:t>
            </a:r>
            <a:endParaRPr lang="en-US" sz="2400" dirty="0"/>
          </a:p>
          <a:p>
            <a:pPr marL="0" indent="0" algn="ctr">
              <a:buNone/>
            </a:pPr>
            <a:endParaRPr lang="en-US" sz="3500" dirty="0">
              <a:solidFill>
                <a:schemeClr val="bg1"/>
              </a:solidFill>
            </a:endParaRPr>
          </a:p>
          <a:p>
            <a:pPr marL="0" indent="0" algn="ctr">
              <a:buNone/>
            </a:pPr>
            <a:r>
              <a:rPr lang="en-US" sz="3500" dirty="0">
                <a:solidFill>
                  <a:schemeClr val="bg1"/>
                </a:solidFill>
              </a:rPr>
              <a:t>Ohio Physician Health Program</a:t>
            </a:r>
          </a:p>
          <a:p>
            <a:pPr marL="0" indent="0" algn="ctr">
              <a:buNone/>
            </a:pPr>
            <a:r>
              <a:rPr lang="en-US" sz="2400" dirty="0">
                <a:hlinkClick r:id="rId5"/>
              </a:rPr>
              <a:t>https://www.ophp.org/</a:t>
            </a:r>
            <a:endParaRPr lang="en-US" sz="2400" dirty="0"/>
          </a:p>
          <a:p>
            <a:pPr marL="0" indent="0" algn="ctr">
              <a:buNone/>
            </a:pPr>
            <a:endParaRPr lang="en-US" sz="4000" kern="1200" dirty="0">
              <a:solidFill>
                <a:srgbClr val="FFFFFF"/>
              </a:solidFill>
              <a:latin typeface="+mn-lt"/>
              <a:ea typeface="+mn-ea"/>
              <a:cs typeface="+mn-cs"/>
            </a:endParaRPr>
          </a:p>
        </p:txBody>
      </p:sp>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805661" y="6223702"/>
            <a:ext cx="3832203" cy="314067"/>
          </a:xfrm>
        </p:spPr>
        <p:txBody>
          <a:bodyPr vert="horz" lIns="91440" tIns="45720" rIns="91440" bIns="45720" rtlCol="0" anchor="ctr">
            <a:normAutofit/>
          </a:bodyPr>
          <a:lstStyle/>
          <a:p>
            <a:pPr algn="l">
              <a:spcAft>
                <a:spcPts val="600"/>
              </a:spcAft>
            </a:pPr>
            <a:r>
              <a:rPr lang="en-US" sz="10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3945357248"/>
      </p:ext>
    </p:extLst>
  </p:cSld>
  <p:clrMapOvr>
    <a:masterClrMapping/>
  </p:clrMapOvr>
  <mc:AlternateContent xmlns:mc="http://schemas.openxmlformats.org/markup-compatibility/2006" xmlns:p14="http://schemas.microsoft.com/office/powerpoint/2010/main">
    <mc:Choice Requires="p14">
      <p:transition spd="slow" p14:dur="2000" advTm="162785"/>
    </mc:Choice>
    <mc:Fallback xmlns="">
      <p:transition spd="slow" advTm="16278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2750C-664F-4CB0-820F-2D374F38F90E}"/>
              </a:ext>
            </a:extLst>
          </p:cNvPr>
          <p:cNvSpPr>
            <a:spLocks noGrp="1"/>
          </p:cNvSpPr>
          <p:nvPr>
            <p:ph type="title"/>
          </p:nvPr>
        </p:nvSpPr>
        <p:spPr>
          <a:xfrm>
            <a:off x="3045368" y="2043663"/>
            <a:ext cx="6105194" cy="1309137"/>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Fight the Fight</a:t>
            </a:r>
          </a:p>
        </p:txBody>
      </p:sp>
      <p:sp>
        <p:nvSpPr>
          <p:cNvPr id="3" name="Content Placeholder 2">
            <a:extLst>
              <a:ext uri="{FF2B5EF4-FFF2-40B4-BE49-F238E27FC236}">
                <a16:creationId xmlns:a16="http://schemas.microsoft.com/office/drawing/2014/main" id="{62052DBB-4520-4309-9654-95DA64BB7DC6}"/>
              </a:ext>
            </a:extLst>
          </p:cNvPr>
          <p:cNvSpPr>
            <a:spLocks noGrp="1"/>
          </p:cNvSpPr>
          <p:nvPr>
            <p:ph idx="1"/>
          </p:nvPr>
        </p:nvSpPr>
        <p:spPr>
          <a:xfrm>
            <a:off x="3043403" y="4233468"/>
            <a:ext cx="6105194" cy="682079"/>
          </a:xfrm>
        </p:spPr>
        <p:txBody>
          <a:bodyPr vert="horz" lIns="91440" tIns="45720" rIns="91440" bIns="45720" rtlCol="0">
            <a:normAutofit fontScale="77500" lnSpcReduction="20000"/>
          </a:bodyPr>
          <a:lstStyle/>
          <a:p>
            <a:pPr marL="0" indent="0" algn="ctr">
              <a:buNone/>
            </a:pPr>
            <a:r>
              <a:rPr lang="en-US" sz="4000" kern="1200" dirty="0">
                <a:solidFill>
                  <a:srgbClr val="FFFFFF"/>
                </a:solidFill>
                <a:latin typeface="+mn-lt"/>
                <a:ea typeface="+mn-ea"/>
                <a:cs typeface="+mn-cs"/>
              </a:rPr>
              <a:t>Stay in touch…drpaige@drpaige.com</a:t>
            </a:r>
          </a:p>
        </p:txBody>
      </p:sp>
      <p:sp>
        <p:nvSpPr>
          <p:cNvPr id="4" name="Footer Placeholder 3">
            <a:extLst>
              <a:ext uri="{FF2B5EF4-FFF2-40B4-BE49-F238E27FC236}">
                <a16:creationId xmlns:a16="http://schemas.microsoft.com/office/drawing/2014/main" id="{2D869787-ADD8-4D66-8D94-99E543F9EA6D}"/>
              </a:ext>
            </a:extLst>
          </p:cNvPr>
          <p:cNvSpPr>
            <a:spLocks noGrp="1"/>
          </p:cNvSpPr>
          <p:nvPr>
            <p:ph type="ftr" sz="quarter" idx="11"/>
          </p:nvPr>
        </p:nvSpPr>
        <p:spPr>
          <a:xfrm>
            <a:off x="805661" y="6223702"/>
            <a:ext cx="3832203" cy="314067"/>
          </a:xfrm>
        </p:spPr>
        <p:txBody>
          <a:bodyPr vert="horz" lIns="91440" tIns="45720" rIns="91440" bIns="45720" rtlCol="0" anchor="ctr">
            <a:normAutofit/>
          </a:bodyPr>
          <a:lstStyle/>
          <a:p>
            <a:pPr algn="l">
              <a:spcAft>
                <a:spcPts val="600"/>
              </a:spcAft>
            </a:pPr>
            <a:r>
              <a:rPr lang="en-US" sz="1000" kern="1200" dirty="0">
                <a:solidFill>
                  <a:srgbClr val="898989"/>
                </a:solidFill>
                <a:latin typeface="+mn-lt"/>
                <a:ea typeface="+mn-ea"/>
                <a:cs typeface="+mn-cs"/>
              </a:rPr>
              <a:t>www.DrPaige.com - drpaige@drpaige.com - @drpaigedo</a:t>
            </a:r>
          </a:p>
        </p:txBody>
      </p:sp>
    </p:spTree>
    <p:extLst>
      <p:ext uri="{BB962C8B-B14F-4D97-AF65-F5344CB8AC3E}">
        <p14:creationId xmlns:p14="http://schemas.microsoft.com/office/powerpoint/2010/main" val="93496398"/>
      </p:ext>
    </p:extLst>
  </p:cSld>
  <p:clrMapOvr>
    <a:masterClrMapping/>
  </p:clrMapOvr>
  <mc:AlternateContent xmlns:mc="http://schemas.openxmlformats.org/markup-compatibility/2006" xmlns:p14="http://schemas.microsoft.com/office/powerpoint/2010/main">
    <mc:Choice Requires="p14">
      <p:transition spd="slow" p14:dur="2000" advTm="33125"/>
    </mc:Choice>
    <mc:Fallback xmlns="">
      <p:transition spd="slow" advTm="3312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4C7F-B67D-4070-8024-93F82DAB94BE}"/>
              </a:ext>
            </a:extLst>
          </p:cNvPr>
          <p:cNvSpPr>
            <a:spLocks noGrp="1"/>
          </p:cNvSpPr>
          <p:nvPr>
            <p:ph type="title"/>
          </p:nvPr>
        </p:nvSpPr>
        <p:spPr>
          <a:xfrm>
            <a:off x="838200" y="365125"/>
            <a:ext cx="10515600" cy="1325563"/>
          </a:xfrm>
        </p:spPr>
        <p:txBody>
          <a:bodyPr>
            <a:normAutofit/>
          </a:bodyPr>
          <a:lstStyle/>
          <a:p>
            <a:pPr algn="ctr"/>
            <a:r>
              <a:rPr lang="en-US" dirty="0"/>
              <a:t>Objectives</a:t>
            </a:r>
          </a:p>
        </p:txBody>
      </p:sp>
      <p:sp>
        <p:nvSpPr>
          <p:cNvPr id="4" name="Footer Placeholder 3">
            <a:extLst>
              <a:ext uri="{FF2B5EF4-FFF2-40B4-BE49-F238E27FC236}">
                <a16:creationId xmlns:a16="http://schemas.microsoft.com/office/drawing/2014/main" id="{7AE0799E-EAE3-4604-8BBF-E0A7E5B67C56}"/>
              </a:ext>
            </a:extLst>
          </p:cNvPr>
          <p:cNvSpPr>
            <a:spLocks noGrp="1"/>
          </p:cNvSpPr>
          <p:nvPr>
            <p:ph type="ftr" sz="quarter" idx="11"/>
          </p:nvPr>
        </p:nvSpPr>
        <p:spPr>
          <a:xfrm>
            <a:off x="2680138" y="6319456"/>
            <a:ext cx="6387662" cy="365125"/>
          </a:xfrm>
        </p:spPr>
        <p:txBody>
          <a:bodyPr>
            <a:normAutofit/>
          </a:bodyPr>
          <a:lstStyle/>
          <a:p>
            <a:pPr>
              <a:spcAft>
                <a:spcPts val="600"/>
              </a:spcAft>
            </a:pPr>
            <a:r>
              <a:rPr lang="en-US" dirty="0"/>
              <a:t>www.DrPaige.com - drpaige@drpaige.com - @drpaigedo</a:t>
            </a:r>
          </a:p>
        </p:txBody>
      </p:sp>
      <p:graphicFrame>
        <p:nvGraphicFramePr>
          <p:cNvPr id="6" name="Content Placeholder 2">
            <a:extLst>
              <a:ext uri="{FF2B5EF4-FFF2-40B4-BE49-F238E27FC236}">
                <a16:creationId xmlns:a16="http://schemas.microsoft.com/office/drawing/2014/main" id="{9961DD71-2BF0-4644-A332-8E32A6389C18}"/>
              </a:ext>
            </a:extLst>
          </p:cNvPr>
          <p:cNvGraphicFramePr>
            <a:graphicFrameLocks noGrp="1"/>
          </p:cNvGraphicFramePr>
          <p:nvPr>
            <p:ph idx="1"/>
            <p:extLst>
              <p:ext uri="{D42A27DB-BD31-4B8C-83A1-F6EECF244321}">
                <p14:modId xmlns:p14="http://schemas.microsoft.com/office/powerpoint/2010/main" val="388773291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0983257"/>
      </p:ext>
    </p:extLst>
  </p:cSld>
  <p:clrMapOvr>
    <a:masterClrMapping/>
  </p:clrMapOvr>
  <mc:AlternateContent xmlns:mc="http://schemas.openxmlformats.org/markup-compatibility/2006" xmlns:p14="http://schemas.microsoft.com/office/powerpoint/2010/main">
    <mc:Choice Requires="p14">
      <p:transition spd="slow" p14:dur="2000" advTm="41484"/>
    </mc:Choice>
    <mc:Fallback xmlns="">
      <p:transition spd="slow" advTm="414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F62D8C-0058-41A5-BC3C-5299145FBEB4}"/>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What exactly are we fighting against?</a:t>
            </a:r>
          </a:p>
        </p:txBody>
      </p:sp>
      <p:sp>
        <p:nvSpPr>
          <p:cNvPr id="3" name="Content Placeholder 2">
            <a:extLst>
              <a:ext uri="{FF2B5EF4-FFF2-40B4-BE49-F238E27FC236}">
                <a16:creationId xmlns:a16="http://schemas.microsoft.com/office/drawing/2014/main" id="{2AD9526D-0CFE-4E64-91B4-2AE1853F83C7}"/>
              </a:ext>
            </a:extLst>
          </p:cNvPr>
          <p:cNvSpPr>
            <a:spLocks noGrp="1"/>
          </p:cNvSpPr>
          <p:nvPr>
            <p:ph idx="1"/>
          </p:nvPr>
        </p:nvSpPr>
        <p:spPr>
          <a:xfrm>
            <a:off x="1179226" y="2640169"/>
            <a:ext cx="9833548" cy="3583533"/>
          </a:xfrm>
        </p:spPr>
        <p:txBody>
          <a:bodyPr>
            <a:normAutofit/>
          </a:bodyPr>
          <a:lstStyle/>
          <a:p>
            <a:r>
              <a:rPr lang="en-US" sz="2600" dirty="0">
                <a:solidFill>
                  <a:srgbClr val="000000"/>
                </a:solidFill>
              </a:rPr>
              <a:t>Prevalence</a:t>
            </a:r>
          </a:p>
          <a:p>
            <a:pPr lvl="1"/>
            <a:r>
              <a:rPr lang="en-US" sz="2200" dirty="0">
                <a:solidFill>
                  <a:srgbClr val="000000"/>
                </a:solidFill>
              </a:rPr>
              <a:t>78% of surveyed physicians experience feelings of professional burnout at least sometimes. (Merritt Hawkins 2018 survey)</a:t>
            </a:r>
          </a:p>
          <a:p>
            <a:pPr lvl="1"/>
            <a:r>
              <a:rPr lang="en-US" sz="2200" dirty="0">
                <a:solidFill>
                  <a:srgbClr val="000000"/>
                </a:solidFill>
              </a:rPr>
              <a:t>92% of surveyed physicians experienced burnout at some point in career, 68% currently (Medical Economics 2019 </a:t>
            </a:r>
            <a:r>
              <a:rPr lang="en-US" sz="2200" i="1" dirty="0">
                <a:solidFill>
                  <a:srgbClr val="000000"/>
                </a:solidFill>
              </a:rPr>
              <a:t>Physician Burnout Survey)</a:t>
            </a:r>
            <a:endParaRPr lang="en-US" sz="2200" dirty="0">
              <a:solidFill>
                <a:srgbClr val="000000"/>
              </a:solidFill>
            </a:endParaRPr>
          </a:p>
          <a:p>
            <a:r>
              <a:rPr lang="en-US" sz="2600" dirty="0">
                <a:solidFill>
                  <a:srgbClr val="000000"/>
                </a:solidFill>
              </a:rPr>
              <a:t>Impact on self </a:t>
            </a:r>
          </a:p>
          <a:p>
            <a:pPr lvl="1"/>
            <a:r>
              <a:rPr lang="en-US" sz="2200" dirty="0">
                <a:solidFill>
                  <a:srgbClr val="000000"/>
                </a:solidFill>
              </a:rPr>
              <a:t>Increased risk for cardiovascular disease, shorter life expectancy, problematic alcohol use, broken relationships, depression, and suicide. </a:t>
            </a:r>
          </a:p>
        </p:txBody>
      </p:sp>
      <p:sp>
        <p:nvSpPr>
          <p:cNvPr id="4" name="Footer Placeholder 3">
            <a:extLst>
              <a:ext uri="{FF2B5EF4-FFF2-40B4-BE49-F238E27FC236}">
                <a16:creationId xmlns:a16="http://schemas.microsoft.com/office/drawing/2014/main" id="{FEF51100-C16B-4F94-86F7-2591A1DE805E}"/>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000" dirty="0">
                <a:solidFill>
                  <a:srgbClr val="898989"/>
                </a:solidFill>
              </a:rPr>
              <a:t>www.DrPaige.com - drpaige@drpaige.com - @drpaigedo</a:t>
            </a:r>
          </a:p>
        </p:txBody>
      </p:sp>
    </p:spTree>
    <p:custDataLst>
      <p:tags r:id="rId1"/>
    </p:custDataLst>
    <p:extLst>
      <p:ext uri="{BB962C8B-B14F-4D97-AF65-F5344CB8AC3E}">
        <p14:creationId xmlns:p14="http://schemas.microsoft.com/office/powerpoint/2010/main" val="3632680452"/>
      </p:ext>
    </p:extLst>
  </p:cSld>
  <p:clrMapOvr>
    <a:masterClrMapping/>
  </p:clrMapOvr>
  <mc:AlternateContent xmlns:mc="http://schemas.openxmlformats.org/markup-compatibility/2006" xmlns:p14="http://schemas.microsoft.com/office/powerpoint/2010/main">
    <mc:Choice Requires="p14">
      <p:transition spd="slow" p14:dur="2000" advTm="131882"/>
    </mc:Choice>
    <mc:Fallback xmlns="">
      <p:transition spd="slow" advTm="1318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F62D8C-0058-41A5-BC3C-5299145FBEB4}"/>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What exactly are we fighting against?</a:t>
            </a:r>
          </a:p>
        </p:txBody>
      </p:sp>
      <p:sp>
        <p:nvSpPr>
          <p:cNvPr id="3" name="Content Placeholder 2">
            <a:extLst>
              <a:ext uri="{FF2B5EF4-FFF2-40B4-BE49-F238E27FC236}">
                <a16:creationId xmlns:a16="http://schemas.microsoft.com/office/drawing/2014/main" id="{2AD9526D-0CFE-4E64-91B4-2AE1853F83C7}"/>
              </a:ext>
            </a:extLst>
          </p:cNvPr>
          <p:cNvSpPr>
            <a:spLocks noGrp="1"/>
          </p:cNvSpPr>
          <p:nvPr>
            <p:ph idx="1"/>
          </p:nvPr>
        </p:nvSpPr>
        <p:spPr>
          <a:xfrm>
            <a:off x="1179226" y="2640169"/>
            <a:ext cx="9833548" cy="3583533"/>
          </a:xfrm>
        </p:spPr>
        <p:txBody>
          <a:bodyPr>
            <a:normAutofit/>
          </a:bodyPr>
          <a:lstStyle/>
          <a:p>
            <a:r>
              <a:rPr lang="en-US" dirty="0">
                <a:solidFill>
                  <a:srgbClr val="000000"/>
                </a:solidFill>
              </a:rPr>
              <a:t>Impact on workforce </a:t>
            </a:r>
          </a:p>
          <a:p>
            <a:pPr lvl="1"/>
            <a:r>
              <a:rPr lang="en-US" sz="2200" dirty="0">
                <a:solidFill>
                  <a:srgbClr val="000000"/>
                </a:solidFill>
              </a:rPr>
              <a:t>For every 14% increase in burnout severity, 30-40% increase in likelihood that physicians will decrease their work hours in the subsequent 2 years. (Shan felt Mayo Clinic 2016 survey)</a:t>
            </a:r>
          </a:p>
          <a:p>
            <a:pPr lvl="1"/>
            <a:r>
              <a:rPr lang="en-US" sz="2200" dirty="0">
                <a:solidFill>
                  <a:srgbClr val="000000"/>
                </a:solidFill>
              </a:rPr>
              <a:t>73% of physicians have thought about quitting medicine (Medical Economics 2019 </a:t>
            </a:r>
            <a:r>
              <a:rPr lang="en-US" sz="2200" i="1" dirty="0">
                <a:solidFill>
                  <a:srgbClr val="000000"/>
                </a:solidFill>
              </a:rPr>
              <a:t>Physician Burnout Survey)</a:t>
            </a:r>
          </a:p>
          <a:p>
            <a:pPr lvl="1"/>
            <a:r>
              <a:rPr lang="en-US" sz="2200" dirty="0"/>
              <a:t>Projections from the Department of Health and Human Services suggest that by 2020, the U.S. will face a shortage of 50,000 physicians.</a:t>
            </a:r>
            <a:endParaRPr lang="en-US" sz="2200" dirty="0">
              <a:solidFill>
                <a:srgbClr val="000000"/>
              </a:solidFill>
            </a:endParaRPr>
          </a:p>
          <a:p>
            <a:endParaRPr lang="en-US" sz="2000" dirty="0">
              <a:solidFill>
                <a:srgbClr val="000000"/>
              </a:solidFill>
            </a:endParaRPr>
          </a:p>
        </p:txBody>
      </p:sp>
      <p:sp>
        <p:nvSpPr>
          <p:cNvPr id="4" name="Footer Placeholder 3">
            <a:extLst>
              <a:ext uri="{FF2B5EF4-FFF2-40B4-BE49-F238E27FC236}">
                <a16:creationId xmlns:a16="http://schemas.microsoft.com/office/drawing/2014/main" id="{FEF51100-C16B-4F94-86F7-2591A1DE805E}"/>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688130167"/>
      </p:ext>
    </p:extLst>
  </p:cSld>
  <p:clrMapOvr>
    <a:masterClrMapping/>
  </p:clrMapOvr>
  <mc:AlternateContent xmlns:mc="http://schemas.openxmlformats.org/markup-compatibility/2006" xmlns:p14="http://schemas.microsoft.com/office/powerpoint/2010/main">
    <mc:Choice Requires="p14">
      <p:transition spd="slow" p14:dur="2000" advTm="109402"/>
    </mc:Choice>
    <mc:Fallback xmlns="">
      <p:transition spd="slow" advTm="1094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F62D8C-0058-41A5-BC3C-5299145FBEB4}"/>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What exactly are we fighting against?</a:t>
            </a:r>
          </a:p>
        </p:txBody>
      </p:sp>
      <p:sp>
        <p:nvSpPr>
          <p:cNvPr id="3" name="Content Placeholder 2">
            <a:extLst>
              <a:ext uri="{FF2B5EF4-FFF2-40B4-BE49-F238E27FC236}">
                <a16:creationId xmlns:a16="http://schemas.microsoft.com/office/drawing/2014/main" id="{2AD9526D-0CFE-4E64-91B4-2AE1853F83C7}"/>
              </a:ext>
            </a:extLst>
          </p:cNvPr>
          <p:cNvSpPr>
            <a:spLocks noGrp="1"/>
          </p:cNvSpPr>
          <p:nvPr>
            <p:ph idx="1"/>
          </p:nvPr>
        </p:nvSpPr>
        <p:spPr>
          <a:xfrm>
            <a:off x="1179226" y="2640169"/>
            <a:ext cx="9833548" cy="3583533"/>
          </a:xfrm>
        </p:spPr>
        <p:txBody>
          <a:bodyPr>
            <a:normAutofit/>
          </a:bodyPr>
          <a:lstStyle/>
          <a:p>
            <a:r>
              <a:rPr lang="en-US" sz="2600" dirty="0">
                <a:solidFill>
                  <a:srgbClr val="000000"/>
                </a:solidFill>
              </a:rPr>
              <a:t>Impact on Healthcare Costs</a:t>
            </a:r>
          </a:p>
          <a:p>
            <a:pPr lvl="1"/>
            <a:r>
              <a:rPr lang="en-US" sz="2200" dirty="0">
                <a:solidFill>
                  <a:srgbClr val="000000"/>
                </a:solidFill>
              </a:rPr>
              <a:t>Physician burnout costs between $2.6 billion and $6.3 billion per year via recruitment and replacement of physicians when they leave their position or cut back their hours. (Annals of Internal Medicine, 2018)</a:t>
            </a:r>
          </a:p>
          <a:p>
            <a:r>
              <a:rPr lang="en-US" sz="2600" dirty="0">
                <a:solidFill>
                  <a:srgbClr val="000000"/>
                </a:solidFill>
              </a:rPr>
              <a:t>Impact on Quality</a:t>
            </a:r>
          </a:p>
          <a:p>
            <a:pPr lvl="1"/>
            <a:r>
              <a:rPr lang="en-US" sz="2200" dirty="0">
                <a:solidFill>
                  <a:srgbClr val="000000"/>
                </a:solidFill>
              </a:rPr>
              <a:t>Increased level of burnout associated with increased incidence of medical errors. (Tawfik Mayo Clinic Study, 2018)</a:t>
            </a:r>
          </a:p>
          <a:p>
            <a:pPr lvl="1"/>
            <a:r>
              <a:rPr lang="en-US" sz="2200" dirty="0">
                <a:solidFill>
                  <a:srgbClr val="000000"/>
                </a:solidFill>
              </a:rPr>
              <a:t>Meta-analysis of 47 studies on 42,473 physicians found that burnout is associated with 2-fold increased odds for unsafe care measured by reported patient-safety incidents.</a:t>
            </a:r>
          </a:p>
        </p:txBody>
      </p:sp>
      <p:sp>
        <p:nvSpPr>
          <p:cNvPr id="4" name="Footer Placeholder 3">
            <a:extLst>
              <a:ext uri="{FF2B5EF4-FFF2-40B4-BE49-F238E27FC236}">
                <a16:creationId xmlns:a16="http://schemas.microsoft.com/office/drawing/2014/main" id="{FEF51100-C16B-4F94-86F7-2591A1DE805E}"/>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000" dirty="0">
                <a:solidFill>
                  <a:srgbClr val="898989"/>
                </a:solidFill>
              </a:rPr>
              <a:t>www.DrPaige.com - drpaige@drpaige.com - @drpaigedo</a:t>
            </a:r>
          </a:p>
        </p:txBody>
      </p:sp>
    </p:spTree>
    <p:custDataLst>
      <p:tags r:id="rId1"/>
    </p:custDataLst>
    <p:extLst>
      <p:ext uri="{BB962C8B-B14F-4D97-AF65-F5344CB8AC3E}">
        <p14:creationId xmlns:p14="http://schemas.microsoft.com/office/powerpoint/2010/main" val="2019394464"/>
      </p:ext>
    </p:extLst>
  </p:cSld>
  <p:clrMapOvr>
    <a:masterClrMapping/>
  </p:clrMapOvr>
  <mc:AlternateContent xmlns:mc="http://schemas.openxmlformats.org/markup-compatibility/2006" xmlns:p14="http://schemas.microsoft.com/office/powerpoint/2010/main">
    <mc:Choice Requires="p14">
      <p:transition spd="slow" p14:dur="2000" advTm="82071"/>
    </mc:Choice>
    <mc:Fallback xmlns="">
      <p:transition spd="slow" advTm="820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F62D8C-0058-41A5-BC3C-5299145FBEB4}"/>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What exactly are we fighting against?</a:t>
            </a:r>
          </a:p>
        </p:txBody>
      </p:sp>
      <p:sp>
        <p:nvSpPr>
          <p:cNvPr id="3" name="Content Placeholder 2">
            <a:extLst>
              <a:ext uri="{FF2B5EF4-FFF2-40B4-BE49-F238E27FC236}">
                <a16:creationId xmlns:a16="http://schemas.microsoft.com/office/drawing/2014/main" id="{2AD9526D-0CFE-4E64-91B4-2AE1853F83C7}"/>
              </a:ext>
            </a:extLst>
          </p:cNvPr>
          <p:cNvSpPr>
            <a:spLocks noGrp="1"/>
          </p:cNvSpPr>
          <p:nvPr>
            <p:ph idx="1"/>
          </p:nvPr>
        </p:nvSpPr>
        <p:spPr>
          <a:xfrm>
            <a:off x="1179226" y="2640169"/>
            <a:ext cx="9833548" cy="3583533"/>
          </a:xfrm>
        </p:spPr>
        <p:txBody>
          <a:bodyPr>
            <a:normAutofit/>
          </a:bodyPr>
          <a:lstStyle/>
          <a:p>
            <a:r>
              <a:rPr lang="en-US" sz="2600" dirty="0">
                <a:solidFill>
                  <a:srgbClr val="000000"/>
                </a:solidFill>
              </a:rPr>
              <a:t>Impact on Patients</a:t>
            </a:r>
          </a:p>
          <a:p>
            <a:pPr lvl="1"/>
            <a:r>
              <a:rPr lang="en-US" sz="2200" dirty="0">
                <a:solidFill>
                  <a:srgbClr val="000000"/>
                </a:solidFill>
              </a:rPr>
              <a:t>Increased level of burnout associated with decreased level of patient satisfaction. (Journal of Clinical Psychology, 2016)</a:t>
            </a:r>
          </a:p>
          <a:p>
            <a:pPr lvl="1"/>
            <a:r>
              <a:rPr lang="en-US" sz="2200" dirty="0">
                <a:solidFill>
                  <a:srgbClr val="000000"/>
                </a:solidFill>
              </a:rPr>
              <a:t>Meta-analysis above found 2-fold increase in unprofessional behaviors and low patient satisfaction as well. </a:t>
            </a:r>
          </a:p>
          <a:p>
            <a:endParaRPr lang="en-US" sz="2000" dirty="0">
              <a:solidFill>
                <a:srgbClr val="000000"/>
              </a:solidFill>
            </a:endParaRPr>
          </a:p>
        </p:txBody>
      </p:sp>
      <p:sp>
        <p:nvSpPr>
          <p:cNvPr id="4" name="Footer Placeholder 3">
            <a:extLst>
              <a:ext uri="{FF2B5EF4-FFF2-40B4-BE49-F238E27FC236}">
                <a16:creationId xmlns:a16="http://schemas.microsoft.com/office/drawing/2014/main" id="{FEF51100-C16B-4F94-86F7-2591A1DE805E}"/>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000" dirty="0">
                <a:solidFill>
                  <a:srgbClr val="898989"/>
                </a:solidFill>
              </a:rPr>
              <a:t>www.DrPaige.com - drpaige@drpaige.com - @drpaigedo</a:t>
            </a:r>
          </a:p>
        </p:txBody>
      </p:sp>
    </p:spTree>
    <p:extLst>
      <p:ext uri="{BB962C8B-B14F-4D97-AF65-F5344CB8AC3E}">
        <p14:creationId xmlns:p14="http://schemas.microsoft.com/office/powerpoint/2010/main" val="3371201997"/>
      </p:ext>
    </p:extLst>
  </p:cSld>
  <p:clrMapOvr>
    <a:masterClrMapping/>
  </p:clrMapOvr>
  <mc:AlternateContent xmlns:mc="http://schemas.openxmlformats.org/markup-compatibility/2006" xmlns:p14="http://schemas.microsoft.com/office/powerpoint/2010/main">
    <mc:Choice Requires="p14">
      <p:transition spd="slow" p14:dur="2000" advTm="50118"/>
    </mc:Choice>
    <mc:Fallback xmlns="">
      <p:transition spd="slow" advTm="5011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5|105.5"/>
</p:tagLst>
</file>

<file path=ppt/tags/tag2.xml><?xml version="1.0" encoding="utf-8"?>
<p:tagLst xmlns:a="http://schemas.openxmlformats.org/drawingml/2006/main" xmlns:r="http://schemas.openxmlformats.org/officeDocument/2006/relationships" xmlns:p="http://schemas.openxmlformats.org/presentationml/2006/main">
  <p:tag name="TIMING" val="|1.5|3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5381</Words>
  <Application>Microsoft Office PowerPoint</Application>
  <PresentationFormat>Widescreen</PresentationFormat>
  <Paragraphs>448</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Happy and Healthy Doctors = Happy and Healthy Patients</vt:lpstr>
      <vt:lpstr>Handout for Today’s Workshop</vt:lpstr>
      <vt:lpstr>PowerPoint Presentation</vt:lpstr>
      <vt:lpstr> My asks of you…</vt:lpstr>
      <vt:lpstr>Objectives</vt:lpstr>
      <vt:lpstr>What exactly are we fighting against?</vt:lpstr>
      <vt:lpstr>What exactly are we fighting against?</vt:lpstr>
      <vt:lpstr>What exactly are we fighting against?</vt:lpstr>
      <vt:lpstr>What exactly are we fighting against?</vt:lpstr>
      <vt:lpstr>The First Step to Recovery is Recognizing We Have a Problem</vt:lpstr>
      <vt:lpstr>Slay Goliath Upfront…why are the chips stacked against us?</vt:lpstr>
      <vt:lpstr>Slay Goliath Upfront…why are the chips stacked against us?</vt:lpstr>
      <vt:lpstr>Slay Goliath Upfront…why are the chips stacked against us?</vt:lpstr>
      <vt:lpstr>Slay Goliath Upfront…why are the chips stacked against us?</vt:lpstr>
      <vt:lpstr>Medical Economics 2019 Physician Burnout Survey 13% of physicians plan to seek or have sought counseling Remember … 92% reported a history of burnout</vt:lpstr>
      <vt:lpstr>Medscape 2019 survey…More than 60% of physicians said they do not plan to seek help for their burnout or depression.  -Half said their symptoms weren't severe enough. -Half said either they could deal with their burnout without professional help or were simply too busy.</vt:lpstr>
      <vt:lpstr>Why Fight the Fight?</vt:lpstr>
      <vt:lpstr>Basic Human Rights</vt:lpstr>
      <vt:lpstr>Why Fight the Fight?</vt:lpstr>
      <vt:lpstr>Healthcare Policy-Driven</vt:lpstr>
      <vt:lpstr>Why Fight the Fight?</vt:lpstr>
      <vt:lpstr>Science of Human Performance</vt:lpstr>
      <vt:lpstr>Science of Patient Response</vt:lpstr>
      <vt:lpstr>Science of Happiness</vt:lpstr>
      <vt:lpstr>So What Now? I Invite You to “Be Your Own Doctor”</vt:lpstr>
      <vt:lpstr>So What Now? Whole Health – Mind, Body, Spirit … Life</vt:lpstr>
      <vt:lpstr>Foundation</vt:lpstr>
      <vt:lpstr>Pillars - Overview</vt:lpstr>
      <vt:lpstr>Pillars - Overview</vt:lpstr>
      <vt:lpstr>Self-Assessment</vt:lpstr>
      <vt:lpstr>Mind – Intellectual/Cognitive</vt:lpstr>
      <vt:lpstr>Mind – Spiritual/meaning/sense of purpose</vt:lpstr>
      <vt:lpstr>Mind - Emotional</vt:lpstr>
      <vt:lpstr>Biochemistry</vt:lpstr>
      <vt:lpstr>Body Structure and Function</vt:lpstr>
      <vt:lpstr>Context – Socioeconomic Resources</vt:lpstr>
      <vt:lpstr>Context – Physical Environment</vt:lpstr>
      <vt:lpstr>Context – Relationships, Support Systems</vt:lpstr>
      <vt:lpstr>Self-Assessment</vt:lpstr>
      <vt:lpstr>Self-Care</vt:lpstr>
      <vt:lpstr>Self-care Plan</vt:lpstr>
      <vt:lpstr>Self-care Plan</vt:lpstr>
      <vt:lpstr>Professional Care - Prevention and Treatment </vt:lpstr>
      <vt:lpstr>Who’s on Your Wellness Team?</vt:lpstr>
      <vt:lpstr>Fight the Fight</vt:lpstr>
      <vt:lpstr>Fight the Fight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and Healthy Doctors = Happy and Healthy Patients</dc:title>
  <dc:creator>Paige Gutheil</dc:creator>
  <cp:lastModifiedBy>Paige Gutheil</cp:lastModifiedBy>
  <cp:revision>14</cp:revision>
  <cp:lastPrinted>2020-04-19T22:00:00Z</cp:lastPrinted>
  <dcterms:created xsi:type="dcterms:W3CDTF">2020-04-19T01:39:22Z</dcterms:created>
  <dcterms:modified xsi:type="dcterms:W3CDTF">2020-04-24T17:35:39Z</dcterms:modified>
</cp:coreProperties>
</file>